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43" d="100"/>
          <a:sy n="43" d="100"/>
        </p:scale>
        <p:origin x="222" y="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2B0DEC-88F6-40DC-BF8E-FE0AEAFE8B89}" type="datetimeFigureOut">
              <a:rPr lang="ru-RU" smtClean="0"/>
              <a:t>18.06.2020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C4426A-C26B-4512-B5EC-67271559B9A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722365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2B0DEC-88F6-40DC-BF8E-FE0AEAFE8B89}" type="datetimeFigureOut">
              <a:rPr lang="ru-RU" smtClean="0"/>
              <a:t>18.06.2020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C4426A-C26B-4512-B5EC-67271559B9A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958250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2B0DEC-88F6-40DC-BF8E-FE0AEAFE8B89}" type="datetimeFigureOut">
              <a:rPr lang="ru-RU" smtClean="0"/>
              <a:t>18.06.2020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C4426A-C26B-4512-B5EC-67271559B9A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116166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2B0DEC-88F6-40DC-BF8E-FE0AEAFE8B89}" type="datetimeFigureOut">
              <a:rPr lang="ru-RU" smtClean="0"/>
              <a:t>18.06.2020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C4426A-C26B-4512-B5EC-67271559B9A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785785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2B0DEC-88F6-40DC-BF8E-FE0AEAFE8B89}" type="datetimeFigureOut">
              <a:rPr lang="ru-RU" smtClean="0"/>
              <a:t>18.06.2020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C4426A-C26B-4512-B5EC-67271559B9A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28680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2B0DEC-88F6-40DC-BF8E-FE0AEAFE8B89}" type="datetimeFigureOut">
              <a:rPr lang="ru-RU" smtClean="0"/>
              <a:t>18.06.2020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C4426A-C26B-4512-B5EC-67271559B9A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149364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2B0DEC-88F6-40DC-BF8E-FE0AEAFE8B89}" type="datetimeFigureOut">
              <a:rPr lang="ru-RU" smtClean="0"/>
              <a:t>18.06.2020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C4426A-C26B-4512-B5EC-67271559B9A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469859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2B0DEC-88F6-40DC-BF8E-FE0AEAFE8B89}" type="datetimeFigureOut">
              <a:rPr lang="ru-RU" smtClean="0"/>
              <a:t>18.06.2020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C4426A-C26B-4512-B5EC-67271559B9A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453997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2B0DEC-88F6-40DC-BF8E-FE0AEAFE8B89}" type="datetimeFigureOut">
              <a:rPr lang="ru-RU" smtClean="0"/>
              <a:t>18.06.2020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C4426A-C26B-4512-B5EC-67271559B9A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780106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2B0DEC-88F6-40DC-BF8E-FE0AEAFE8B89}" type="datetimeFigureOut">
              <a:rPr lang="ru-RU" smtClean="0"/>
              <a:t>18.06.2020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C4426A-C26B-4512-B5EC-67271559B9A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937968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2B0DEC-88F6-40DC-BF8E-FE0AEAFE8B89}" type="datetimeFigureOut">
              <a:rPr lang="ru-RU" smtClean="0"/>
              <a:t>18.06.2020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C4426A-C26B-4512-B5EC-67271559B9A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39515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2B0DEC-88F6-40DC-BF8E-FE0AEAFE8B89}" type="datetimeFigureOut">
              <a:rPr lang="ru-RU" smtClean="0"/>
              <a:t>18.06.2020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C4426A-C26B-4512-B5EC-67271559B9A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82188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gif"/><Relationship Id="rId4" Type="http://schemas.openxmlformats.org/officeDocument/2006/relationships/image" Target="../media/image3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jpeg"/><Relationship Id="rId4" Type="http://schemas.openxmlformats.org/officeDocument/2006/relationships/image" Target="../media/image3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 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V="1">
            <a:off x="0" y="-3"/>
            <a:ext cx="12192000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Рисунок 2" descr="celyabinsky_oblast_gerb-600x824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23709" y="0"/>
            <a:ext cx="1204369" cy="1248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2" name="Прямоугольник 1"/>
          <p:cNvSpPr/>
          <p:nvPr/>
        </p:nvSpPr>
        <p:spPr>
          <a:xfrm>
            <a:off x="4772722" y="0"/>
            <a:ext cx="7419279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Министерство образования и науки Челябинской области</a:t>
            </a:r>
            <a:r>
              <a:rPr lang="en-US" b="1" dirty="0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b="1" dirty="0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Государственное бюджетное учреждение профессионального образования </a:t>
            </a:r>
            <a:r>
              <a:rPr lang="en-US" b="1" dirty="0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b="1" dirty="0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«Юрюзанский технологический техникум»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3546088" y="2408663"/>
            <a:ext cx="8162692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altLang="ru-RU" sz="40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/>
            <a:r>
              <a:rPr lang="ru-RU" altLang="ru-RU" sz="60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ФГОС по ТОП -50</a:t>
            </a:r>
            <a:endParaRPr lang="ru-RU" altLang="ru-RU" sz="60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205728" y="5925312"/>
            <a:ext cx="500169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i="1" dirty="0" smtClean="0">
                <a:solidFill>
                  <a:srgbClr val="002060"/>
                </a:solidFill>
              </a:rPr>
              <a:t>Методист: Смирнова Е.Н.</a:t>
            </a:r>
            <a:endParaRPr lang="ru-RU" sz="3200" b="1" i="1" dirty="0">
              <a:solidFill>
                <a:srgbClr val="002060"/>
              </a:solidFill>
            </a:endParaRPr>
          </a:p>
        </p:txBody>
      </p:sp>
      <p:pic>
        <p:nvPicPr>
          <p:cNvPr id="7" name="Рисунок 6" descr="C:\Users\Алексей Смирнов\Desktop\DsSUW93U_ZI.jpg"/>
          <p:cNvPicPr/>
          <p:nvPr/>
        </p:nvPicPr>
        <p:blipFill>
          <a:blip r:embed="rId4" cstate="print"/>
          <a:srcRect l="22850" t="1700" r="23021"/>
          <a:stretch>
            <a:fillRect/>
          </a:stretch>
        </p:blipFill>
        <p:spPr bwMode="auto">
          <a:xfrm>
            <a:off x="3902927" y="0"/>
            <a:ext cx="1189139" cy="1200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2662134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 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V="1">
            <a:off x="0" y="-3"/>
            <a:ext cx="12192000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2051788" y="178420"/>
            <a:ext cx="1014021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Министерство образования и науки Челябинской области</a:t>
            </a:r>
            <a:r>
              <a:rPr lang="en-US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Государственное бюджетное учреждение профессионального образования </a:t>
            </a:r>
            <a:r>
              <a:rPr lang="en-US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«Юрюзанский технологический техникум»</a:t>
            </a:r>
            <a:endParaRPr lang="ru-RU" dirty="0"/>
          </a:p>
        </p:txBody>
      </p:sp>
      <p:pic>
        <p:nvPicPr>
          <p:cNvPr id="4" name="Рисунок 3" descr="celyabinsky_oblast_gerb-600x824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23709" y="0"/>
            <a:ext cx="1204369" cy="1248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5" name="Рисунок 4" descr="C:\Users\Алексей Смирнов\Desktop\DsSUW93U_ZI.jpg"/>
          <p:cNvPicPr/>
          <p:nvPr/>
        </p:nvPicPr>
        <p:blipFill>
          <a:blip r:embed="rId4" cstate="print"/>
          <a:srcRect l="22850" t="1700" r="23021"/>
          <a:stretch>
            <a:fillRect/>
          </a:stretch>
        </p:blipFill>
        <p:spPr bwMode="auto">
          <a:xfrm>
            <a:off x="11150569" y="117023"/>
            <a:ext cx="1041431" cy="10461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Прямоугольник 5"/>
          <p:cNvSpPr/>
          <p:nvPr/>
        </p:nvSpPr>
        <p:spPr>
          <a:xfrm>
            <a:off x="3456878" y="1650380"/>
            <a:ext cx="8274204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altLang="ru-RU" sz="32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Учебно-методический комплекс</a:t>
            </a:r>
            <a:r>
              <a:rPr lang="ru-RU" altLang="ru-RU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(УМК) </a:t>
            </a:r>
            <a:r>
              <a:rPr lang="ru-RU" altLang="ru-RU" sz="32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это совокупность учебно-методических материалов, средств обучения и контроля, необходимых и достаточных для организации учебного процесса по программе и способствующих эффективному освоению студентами/слушателями/обучающимися учебного материала, входящего в примерную основную образовательную программу по профессии / специальности.</a:t>
            </a:r>
          </a:p>
        </p:txBody>
      </p:sp>
    </p:spTree>
    <p:extLst>
      <p:ext uri="{BB962C8B-B14F-4D97-AF65-F5344CB8AC3E}">
        <p14:creationId xmlns:p14="http://schemas.microsoft.com/office/powerpoint/2010/main" val="10794953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 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V="1">
            <a:off x="0" y="-3"/>
            <a:ext cx="12192000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2051788" y="178420"/>
            <a:ext cx="1014021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Министерство образования и науки Челябинской области</a:t>
            </a:r>
            <a:r>
              <a:rPr lang="en-US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Государственное бюджетное учреждение профессионального образования </a:t>
            </a:r>
            <a:r>
              <a:rPr lang="en-US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«Юрюзанский технологический техникум»</a:t>
            </a:r>
            <a:endParaRPr lang="ru-RU" dirty="0"/>
          </a:p>
        </p:txBody>
      </p:sp>
      <p:pic>
        <p:nvPicPr>
          <p:cNvPr id="4" name="Рисунок 3" descr="celyabinsky_oblast_gerb-600x824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23709" y="0"/>
            <a:ext cx="1204369" cy="1248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5" name="Рисунок 4" descr="C:\Users\Алексей Смирнов\Desktop\DsSUW93U_ZI.jpg"/>
          <p:cNvPicPr/>
          <p:nvPr/>
        </p:nvPicPr>
        <p:blipFill>
          <a:blip r:embed="rId4" cstate="print"/>
          <a:srcRect l="22850" t="1700" r="23021"/>
          <a:stretch>
            <a:fillRect/>
          </a:stretch>
        </p:blipFill>
        <p:spPr bwMode="auto">
          <a:xfrm>
            <a:off x="11150569" y="117023"/>
            <a:ext cx="1041431" cy="10461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Прямоугольник 5"/>
          <p:cNvSpPr/>
          <p:nvPr/>
        </p:nvSpPr>
        <p:spPr>
          <a:xfrm>
            <a:off x="2720898" y="1583474"/>
            <a:ext cx="9414261" cy="49552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altLang="ru-RU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Основная </a:t>
            </a:r>
            <a:r>
              <a:rPr lang="ru-RU" altLang="ru-RU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цель создания УМК </a:t>
            </a:r>
            <a:endParaRPr lang="ru-RU" altLang="ru-RU" sz="28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altLang="ru-RU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предоставить </a:t>
            </a:r>
            <a:r>
              <a:rPr lang="ru-RU" altLang="ru-RU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образовательным организациям полный комплект учебно-методических материалов для возможности реализации требований ФГОС, а также обеспечить контролирующие органы материалами для оценки достаточности оснащения образовательного процесса по наиболее востребованным, новым и перспективным профессиям и специальностям, требующим среднего профессионального образования.</a:t>
            </a:r>
          </a:p>
        </p:txBody>
      </p:sp>
      <p:pic>
        <p:nvPicPr>
          <p:cNvPr id="7" name="Picture 4" descr="http://www.vep.ru/image/stat2_2.jpg"/>
          <p:cNvPicPr>
            <a:picLocks noChangeAspect="1" noChangeArrowheads="1"/>
          </p:cNvPicPr>
          <p:nvPr/>
        </p:nvPicPr>
        <p:blipFill>
          <a:blip r:embed="rId5" cstate="print">
            <a:extLst/>
          </a:blip>
          <a:srcRect/>
          <a:stretch>
            <a:fillRect/>
          </a:stretch>
        </p:blipFill>
        <p:spPr bwMode="auto">
          <a:xfrm flipH="1">
            <a:off x="10274489" y="1043457"/>
            <a:ext cx="1860670" cy="2154985"/>
          </a:xfrm>
          <a:prstGeom prst="rect">
            <a:avLst/>
          </a:prstGeom>
          <a:ln>
            <a:noFill/>
          </a:ln>
          <a:effectLst>
            <a:softEdge rad="112500"/>
          </a:effectLst>
          <a:extLst/>
        </p:spPr>
      </p:pic>
    </p:spTree>
    <p:extLst>
      <p:ext uri="{BB962C8B-B14F-4D97-AF65-F5344CB8AC3E}">
        <p14:creationId xmlns:p14="http://schemas.microsoft.com/office/powerpoint/2010/main" val="2835283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 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V="1">
            <a:off x="0" y="-3"/>
            <a:ext cx="12192000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2051788" y="178420"/>
            <a:ext cx="1014021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Министерство образования и науки Челябинской области</a:t>
            </a:r>
            <a:r>
              <a:rPr lang="en-US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Государственное бюджетное учреждение профессионального образования </a:t>
            </a:r>
            <a:r>
              <a:rPr lang="en-US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«Юрюзанский технологический техникум»</a:t>
            </a:r>
            <a:endParaRPr lang="ru-RU" dirty="0"/>
          </a:p>
        </p:txBody>
      </p:sp>
      <p:pic>
        <p:nvPicPr>
          <p:cNvPr id="4" name="Рисунок 3" descr="celyabinsky_oblast_gerb-600x824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23709" y="0"/>
            <a:ext cx="1204369" cy="1248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5" name="Рисунок 4" descr="C:\Users\Алексей Смирнов\Desktop\DsSUW93U_ZI.jpg"/>
          <p:cNvPicPr/>
          <p:nvPr/>
        </p:nvPicPr>
        <p:blipFill>
          <a:blip r:embed="rId4" cstate="print"/>
          <a:srcRect l="22850" t="1700" r="23021"/>
          <a:stretch>
            <a:fillRect/>
          </a:stretch>
        </p:blipFill>
        <p:spPr bwMode="auto">
          <a:xfrm>
            <a:off x="11150569" y="117023"/>
            <a:ext cx="1041431" cy="10461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Прямоугольник 5"/>
          <p:cNvSpPr/>
          <p:nvPr/>
        </p:nvSpPr>
        <p:spPr>
          <a:xfrm>
            <a:off x="2051788" y="2007220"/>
            <a:ext cx="10140212" cy="40010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ru-RU" altLang="ru-RU" sz="3600" b="1" u="sng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Учебно-методический </a:t>
            </a:r>
            <a:r>
              <a:rPr lang="ru-RU" altLang="ru-RU" sz="36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комплекс-</a:t>
            </a:r>
            <a:r>
              <a:rPr lang="ru-RU" altLang="ru-RU" sz="2400" dirty="0"/>
              <a:t> 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включает учебно-методический комплект содержащий пять основных разделов и приложения</a:t>
            </a:r>
          </a:p>
          <a:p>
            <a:endParaRPr lang="ru-RU" alt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 3" panose="05040102010807070707" pitchFamily="18" charset="2"/>
              <a:buNone/>
            </a:pPr>
            <a:r>
              <a:rPr lang="ru-RU" alt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alt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ОБЩИЕ ПОЛОЖЕНИЯ</a:t>
            </a:r>
          </a:p>
          <a:p>
            <a:r>
              <a:rPr lang="ru-RU" alt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</a:t>
            </a:r>
            <a:r>
              <a:rPr lang="ru-RU" altLang="ru-RU" b="1" dirty="0">
                <a:solidFill>
                  <a:srgbClr val="002060"/>
                </a:solidFill>
              </a:rPr>
              <a:t> </a:t>
            </a:r>
            <a:r>
              <a:rPr lang="ru-RU" alt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СРОКИ ОСВОЕНИЯ ПРОГРАММЫ, ОСВАИВАЕМЫЕ КВАЛИФИКАЦИИ, ТРЕБОВАНИЯ К РЕЗУЛЬТАТАМ ОСВОЕНИЯ ОБРАЗОВАТЕЛЬНОЙ ПРОГРАММЫ</a:t>
            </a:r>
          </a:p>
          <a:p>
            <a:r>
              <a:rPr lang="ru-RU" alt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ФОРМИРОВАНИЕ СТРУКТУРЫ ОБРАЗОВАТЕЛЬНОЙ ПРОГРАММЫ</a:t>
            </a:r>
          </a:p>
          <a:p>
            <a:pPr algn="just">
              <a:buFont typeface="Wingdings 3" panose="05040102010807070707" pitchFamily="18" charset="2"/>
              <a:buNone/>
            </a:pPr>
            <a:r>
              <a:rPr lang="ru-RU" alt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4.ПРИМЕРНЫЕ УСЛОВИЯ РЕАЛИЗАЦИИ ОБРАЗОВАТЕЛЬНОЙ ПРОГРАММЫ</a:t>
            </a:r>
          </a:p>
          <a:p>
            <a:pPr algn="just">
              <a:buFont typeface="Wingdings 3" panose="05040102010807070707" pitchFamily="18" charset="2"/>
              <a:buNone/>
            </a:pPr>
            <a:r>
              <a:rPr lang="ru-RU" alt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5.МЕТОДИЧЕСКАЯ ДОКУМЕНТАЦИЯ, ОПРЕДЕЛЯЮЩАЯ СОДЕРЖАНИЕ И ОРГАНИЗАЦИЮ ОБРАЗОВАТЕЛЬНОГО ПРОЦЕССА</a:t>
            </a:r>
          </a:p>
          <a:p>
            <a:pPr algn="just">
              <a:buFont typeface="Wingdings 3" panose="05040102010807070707" pitchFamily="18" charset="2"/>
              <a:buNone/>
            </a:pPr>
            <a:r>
              <a:rPr lang="ru-RU" alt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ПРИЛОЖЕНИЯ</a:t>
            </a:r>
          </a:p>
        </p:txBody>
      </p:sp>
    </p:spTree>
    <p:extLst>
      <p:ext uri="{BB962C8B-B14F-4D97-AF65-F5344CB8AC3E}">
        <p14:creationId xmlns:p14="http://schemas.microsoft.com/office/powerpoint/2010/main" val="21053403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 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V="1">
            <a:off x="0" y="-3"/>
            <a:ext cx="12192000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2051788" y="178420"/>
            <a:ext cx="1014021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Министерство образования и науки Челябинской области</a:t>
            </a:r>
            <a:r>
              <a:rPr lang="en-US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Государственное бюджетное учреждение профессионального образования </a:t>
            </a:r>
            <a:r>
              <a:rPr lang="en-US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«Юрюзанский технологический техникум»</a:t>
            </a:r>
            <a:endParaRPr lang="ru-RU" dirty="0"/>
          </a:p>
        </p:txBody>
      </p:sp>
      <p:pic>
        <p:nvPicPr>
          <p:cNvPr id="4" name="Рисунок 3" descr="celyabinsky_oblast_gerb-600x824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23709" y="0"/>
            <a:ext cx="1204369" cy="1248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5" name="Рисунок 4" descr="C:\Users\Алексей Смирнов\Desktop\DsSUW93U_ZI.jpg"/>
          <p:cNvPicPr/>
          <p:nvPr/>
        </p:nvPicPr>
        <p:blipFill>
          <a:blip r:embed="rId4" cstate="print"/>
          <a:srcRect l="22850" t="1700" r="23021"/>
          <a:stretch>
            <a:fillRect/>
          </a:stretch>
        </p:blipFill>
        <p:spPr bwMode="auto">
          <a:xfrm>
            <a:off x="11150569" y="117023"/>
            <a:ext cx="1041431" cy="10461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Прямоугольник 5"/>
          <p:cNvSpPr/>
          <p:nvPr/>
        </p:nvSpPr>
        <p:spPr>
          <a:xfrm>
            <a:off x="3031204" y="1280173"/>
            <a:ext cx="8855996" cy="56630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altLang="ru-RU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Контрольно-измерительные </a:t>
            </a:r>
            <a:r>
              <a:rPr lang="ru-RU" altLang="ru-RU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материалы</a:t>
            </a:r>
          </a:p>
          <a:p>
            <a:r>
              <a:rPr lang="ru-RU" altLang="ru-RU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представляют </a:t>
            </a:r>
            <a:r>
              <a:rPr lang="ru-RU" altLang="ru-RU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собой набор инструментов для оценки успешности освоения, как теоретического материала, так и универсальных и профессиональных компетенций по профессии (специальности), а также основные требования к процедурам оценочных мероприятий, включающие наряду с типовыми заданиями, критерии оценки успешности выполнения заданий как теоретической, так и практической части.</a:t>
            </a:r>
          </a:p>
          <a:p>
            <a:endParaRPr lang="ru-RU" altLang="ru-RU" sz="1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" name="Picture 2" descr="http://powerpoint.su/_ld/1/111_check_it_off_yo.gif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796499">
            <a:off x="206708" y="4710177"/>
            <a:ext cx="2617787" cy="209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652041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 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V="1">
            <a:off x="0" y="-3"/>
            <a:ext cx="12192000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2051788" y="178420"/>
            <a:ext cx="1014021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Министерство образования и науки Челябинской области</a:t>
            </a:r>
            <a:r>
              <a:rPr lang="en-US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Государственное бюджетное учреждение профессионального образования </a:t>
            </a:r>
            <a:r>
              <a:rPr lang="en-US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«Юрюзанский технологический техникум»</a:t>
            </a:r>
            <a:endParaRPr lang="ru-RU" dirty="0"/>
          </a:p>
        </p:txBody>
      </p:sp>
      <p:pic>
        <p:nvPicPr>
          <p:cNvPr id="4" name="Рисунок 3" descr="celyabinsky_oblast_gerb-600x824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23709" y="0"/>
            <a:ext cx="1204369" cy="1248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5" name="Рисунок 4" descr="C:\Users\Алексей Смирнов\Desktop\DsSUW93U_ZI.jpg"/>
          <p:cNvPicPr/>
          <p:nvPr/>
        </p:nvPicPr>
        <p:blipFill>
          <a:blip r:embed="rId4" cstate="print"/>
          <a:srcRect l="22850" t="1700" r="23021"/>
          <a:stretch>
            <a:fillRect/>
          </a:stretch>
        </p:blipFill>
        <p:spPr bwMode="auto">
          <a:xfrm>
            <a:off x="11150569" y="117023"/>
            <a:ext cx="1041431" cy="10461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Прямоугольник 5"/>
          <p:cNvSpPr/>
          <p:nvPr/>
        </p:nvSpPr>
        <p:spPr>
          <a:xfrm>
            <a:off x="4014438" y="1280173"/>
            <a:ext cx="512956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850" algn="just">
              <a:spcBef>
                <a:spcPct val="0"/>
              </a:spcBef>
            </a:pPr>
            <a:r>
              <a:rPr lang="ru-RU" altLang="ru-RU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Спецификация профессионального модуля</a:t>
            </a:r>
            <a:r>
              <a:rPr lang="en-US" altLang="ru-RU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</a:p>
          <a:p>
            <a:pPr indent="450850" algn="just">
              <a:spcBef>
                <a:spcPct val="0"/>
              </a:spcBef>
            </a:pPr>
            <a:r>
              <a:rPr lang="ru-RU" altLang="ru-RU" i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(указывается наименование по ФГОС)</a:t>
            </a:r>
            <a:endParaRPr lang="ru-RU" altLang="ru-RU" dirty="0">
              <a:solidFill>
                <a:srgbClr val="FF0000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64242914"/>
              </p:ext>
            </p:extLst>
          </p:nvPr>
        </p:nvGraphicFramePr>
        <p:xfrm>
          <a:off x="2207942" y="2470217"/>
          <a:ext cx="9813075" cy="1185054"/>
        </p:xfrm>
        <a:graphic>
          <a:graphicData uri="http://schemas.openxmlformats.org/drawingml/2006/table">
            <a:tbl>
              <a:tblPr/>
              <a:tblGrid>
                <a:gridCol w="1182029"/>
                <a:gridCol w="2297154"/>
                <a:gridCol w="1873405"/>
                <a:gridCol w="1605776"/>
                <a:gridCol w="1494260"/>
                <a:gridCol w="1360451"/>
              </a:tblGrid>
              <a:tr h="819294">
                <a:tc>
                  <a:txBody>
                    <a:bodyPr/>
                    <a:lstStyle/>
                    <a:p>
                      <a:pPr marL="45720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Calibri"/>
                          <a:cs typeface="Times New Roman"/>
                        </a:rPr>
                        <a:t>Шифр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Calibri"/>
                          <a:cs typeface="Times New Roman"/>
                        </a:rPr>
                        <a:t>Наименование ПК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latin typeface="Times New Roman"/>
                          <a:ea typeface="Calibri"/>
                          <a:cs typeface="Times New Roman"/>
                        </a:rPr>
                        <a:t>Действия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Calibri"/>
                          <a:cs typeface="Times New Roman"/>
                        </a:rPr>
                        <a:t>Умения 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Calibri"/>
                          <a:cs typeface="Times New Roman"/>
                        </a:rPr>
                        <a:t>Знания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latin typeface="Times New Roman"/>
                          <a:ea typeface="Calibri"/>
                          <a:cs typeface="Times New Roman"/>
                        </a:rPr>
                        <a:t>Ресурсы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3098">
                <a:tc>
                  <a:txBody>
                    <a:bodyPr/>
                    <a:lstStyle/>
                    <a:p>
                      <a:pPr marL="45720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Calibri"/>
                          <a:cs typeface="Times New Roman"/>
                        </a:rPr>
                        <a:t>ПК 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8" name="Picture 2" descr="http://fashionblog4fall.info/photo/56b4466cc2623.jpg"/>
          <p:cNvPicPr>
            <a:picLocks noChangeAspect="1" noChangeArrowheads="1"/>
          </p:cNvPicPr>
          <p:nvPr/>
        </p:nvPicPr>
        <p:blipFill>
          <a:blip r:embed="rId5" cstate="print">
            <a:extLst/>
          </a:blip>
          <a:srcRect/>
          <a:stretch>
            <a:fillRect/>
          </a:stretch>
        </p:blipFill>
        <p:spPr bwMode="auto">
          <a:xfrm>
            <a:off x="4557272" y="3992918"/>
            <a:ext cx="4043891" cy="2527432"/>
          </a:xfrm>
          <a:prstGeom prst="rect">
            <a:avLst/>
          </a:prstGeom>
          <a:ln>
            <a:noFill/>
          </a:ln>
          <a:effectLst>
            <a:softEdge rad="112500"/>
          </a:effectLst>
          <a:extLst/>
        </p:spPr>
      </p:pic>
    </p:spTree>
    <p:extLst>
      <p:ext uri="{BB962C8B-B14F-4D97-AF65-F5344CB8AC3E}">
        <p14:creationId xmlns:p14="http://schemas.microsoft.com/office/powerpoint/2010/main" val="34844828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 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V="1">
            <a:off x="-1" y="-1"/>
            <a:ext cx="12192000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2051788" y="178420"/>
            <a:ext cx="1014021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Министерство образования и науки Челябинской области</a:t>
            </a:r>
            <a:r>
              <a:rPr lang="en-US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Государственное бюджетное учреждение профессионального образования </a:t>
            </a:r>
            <a:r>
              <a:rPr lang="en-US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«Юрюзанский технологический техникум»</a:t>
            </a:r>
            <a:endParaRPr lang="ru-RU" dirty="0"/>
          </a:p>
        </p:txBody>
      </p:sp>
      <p:pic>
        <p:nvPicPr>
          <p:cNvPr id="4" name="Рисунок 3" descr="celyabinsky_oblast_gerb-600x824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23709" y="0"/>
            <a:ext cx="1204369" cy="1248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5" name="Рисунок 4" descr="C:\Users\Алексей Смирнов\Desktop\DsSUW93U_ZI.jpg"/>
          <p:cNvPicPr/>
          <p:nvPr/>
        </p:nvPicPr>
        <p:blipFill>
          <a:blip r:embed="rId4" cstate="print"/>
          <a:srcRect l="22850" t="1700" r="23021"/>
          <a:stretch>
            <a:fillRect/>
          </a:stretch>
        </p:blipFill>
        <p:spPr bwMode="auto">
          <a:xfrm>
            <a:off x="11150569" y="117023"/>
            <a:ext cx="1041431" cy="10461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Прямоугольник 6"/>
          <p:cNvSpPr/>
          <p:nvPr/>
        </p:nvSpPr>
        <p:spPr>
          <a:xfrm>
            <a:off x="3657600" y="1449659"/>
            <a:ext cx="489856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ru-RU" altLang="ru-RU" b="1" dirty="0">
                <a:solidFill>
                  <a:srgbClr val="FF0000"/>
                </a:solidFill>
                <a:latin typeface="Times New Roman" panose="02020603050405020304" pitchFamily="18" charset="0"/>
              </a:rPr>
              <a:t>Спецификация универсальных компетенций</a:t>
            </a:r>
            <a:endParaRPr lang="en-US" altLang="ru-RU" b="1" dirty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018116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 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V="1">
            <a:off x="0" y="-3"/>
            <a:ext cx="12192000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2051788" y="178420"/>
            <a:ext cx="1014021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Министерство образования и науки Челябинской области</a:t>
            </a:r>
            <a:r>
              <a:rPr lang="en-US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Государственное бюджетное учреждение профессионального образования </a:t>
            </a:r>
            <a:r>
              <a:rPr lang="en-US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«Юрюзанский технологический техникум»</a:t>
            </a:r>
            <a:endParaRPr lang="ru-RU" dirty="0"/>
          </a:p>
        </p:txBody>
      </p:sp>
      <p:pic>
        <p:nvPicPr>
          <p:cNvPr id="4" name="Рисунок 3" descr="celyabinsky_oblast_gerb-600x824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23709" y="0"/>
            <a:ext cx="1204369" cy="1248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5" name="Рисунок 4" descr="C:\Users\Алексей Смирнов\Desktop\DsSUW93U_ZI.jpg"/>
          <p:cNvPicPr/>
          <p:nvPr/>
        </p:nvPicPr>
        <p:blipFill>
          <a:blip r:embed="rId4" cstate="print"/>
          <a:srcRect l="22850" t="1700" r="23021"/>
          <a:stretch>
            <a:fillRect/>
          </a:stretch>
        </p:blipFill>
        <p:spPr bwMode="auto">
          <a:xfrm>
            <a:off x="11150569" y="117023"/>
            <a:ext cx="1041431" cy="10461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427218646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240</TotalTime>
  <Words>236</Words>
  <Application>Microsoft Office PowerPoint</Application>
  <PresentationFormat>Широкоэкранный</PresentationFormat>
  <Paragraphs>34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4" baseType="lpstr">
      <vt:lpstr>Arial</vt:lpstr>
      <vt:lpstr>Calibri</vt:lpstr>
      <vt:lpstr>Calibri Light</vt:lpstr>
      <vt:lpstr>Times New Roman</vt:lpstr>
      <vt:lpstr>Wingdings 3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Методист</dc:creator>
  <cp:lastModifiedBy>Методист</cp:lastModifiedBy>
  <cp:revision>10</cp:revision>
  <dcterms:created xsi:type="dcterms:W3CDTF">2020-06-16T07:14:21Z</dcterms:created>
  <dcterms:modified xsi:type="dcterms:W3CDTF">2020-06-18T06:09:48Z</dcterms:modified>
</cp:coreProperties>
</file>