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77" r:id="rId3"/>
    <p:sldId id="258" r:id="rId4"/>
    <p:sldId id="275" r:id="rId5"/>
    <p:sldId id="274" r:id="rId6"/>
    <p:sldId id="278" r:id="rId7"/>
    <p:sldId id="279" r:id="rId8"/>
    <p:sldId id="280" r:id="rId9"/>
    <p:sldId id="281" r:id="rId10"/>
    <p:sldId id="276" r:id="rId11"/>
    <p:sldId id="259" r:id="rId12"/>
    <p:sldId id="260" r:id="rId13"/>
    <p:sldId id="261" r:id="rId14"/>
    <p:sldId id="262" r:id="rId15"/>
    <p:sldId id="263" r:id="rId16"/>
    <p:sldId id="264" r:id="rId17"/>
    <p:sldId id="265" r:id="rId18"/>
    <p:sldId id="266" r:id="rId19"/>
    <p:sldId id="267" r:id="rId20"/>
    <p:sldId id="282" r:id="rId21"/>
    <p:sldId id="283" r:id="rId22"/>
    <p:sldId id="284" r:id="rId23"/>
    <p:sldId id="285" r:id="rId24"/>
    <p:sldId id="286" r:id="rId25"/>
    <p:sldId id="287" r:id="rId26"/>
    <p:sldId id="268"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150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048A67-0081-4365-9CC3-69EF6B24A3DE}" type="datetimeFigureOut">
              <a:rPr lang="ru-RU" smtClean="0"/>
              <a:t>17.02.2022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48ECAD-F0D0-487D-B333-8EC63828B62F}" type="slidenum">
              <a:rPr lang="ru-RU" smtClean="0"/>
              <a:t>‹#›</a:t>
            </a:fld>
            <a:endParaRPr lang="ru-RU"/>
          </a:p>
        </p:txBody>
      </p:sp>
    </p:spTree>
    <p:extLst>
      <p:ext uri="{BB962C8B-B14F-4D97-AF65-F5344CB8AC3E}">
        <p14:creationId xmlns:p14="http://schemas.microsoft.com/office/powerpoint/2010/main" val="948347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148ECAD-F0D0-487D-B333-8EC63828B62F}" type="slidenum">
              <a:rPr lang="ru-RU" smtClean="0"/>
              <a:t>1</a:t>
            </a:fld>
            <a:endParaRPr lang="ru-RU"/>
          </a:p>
        </p:txBody>
      </p:sp>
    </p:spTree>
    <p:extLst>
      <p:ext uri="{BB962C8B-B14F-4D97-AF65-F5344CB8AC3E}">
        <p14:creationId xmlns:p14="http://schemas.microsoft.com/office/powerpoint/2010/main" val="3438412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17.02.2022</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17.02.2022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17.02.2022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17.02.2022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17.02.2022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17.02.2022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17.02.2022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17.02.2022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17.02.2022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17.02.2022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17.02.2022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17.02.2022</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0896d45be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285728"/>
            <a:ext cx="131191" cy="131191"/>
          </a:xfrm>
          <a:prstGeom prst="rect">
            <a:avLst/>
          </a:prstGeom>
        </p:spPr>
      </p:pic>
      <p:pic>
        <p:nvPicPr>
          <p:cNvPr id="4" name="00896d45be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357166"/>
            <a:ext cx="119506" cy="119506"/>
          </a:xfrm>
          <a:prstGeom prst="rect">
            <a:avLst/>
          </a:prstGeom>
        </p:spPr>
      </p:pic>
      <p:pic>
        <p:nvPicPr>
          <p:cNvPr id="1028" name="Picture 4" descr="http://fotorelax.ru/wp-content/uploads/2016/01/The-first-photos-of-the-cosmos-in-2016_13.jpg"/>
          <p:cNvPicPr>
            <a:picLocks noChangeAspect="1" noChangeArrowheads="1"/>
          </p:cNvPicPr>
          <p:nvPr/>
        </p:nvPicPr>
        <p:blipFill rotWithShape="1">
          <a:blip r:embed="rId6">
            <a:extLst>
              <a:ext uri="{28A0092B-C50C-407E-A947-70E740481C1C}">
                <a14:useLocalDpi xmlns:a14="http://schemas.microsoft.com/office/drawing/2010/main" val="0"/>
              </a:ext>
            </a:extLst>
          </a:blip>
          <a:srcRect t="21275"/>
          <a:stretch/>
        </p:blipFill>
        <p:spPr bwMode="auto">
          <a:xfrm>
            <a:off x="0" y="980728"/>
            <a:ext cx="9144000" cy="586509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52401" y="2852937"/>
            <a:ext cx="8884095" cy="4524315"/>
          </a:xfrm>
          <a:prstGeom prst="rect">
            <a:avLst/>
          </a:prstGeom>
        </p:spPr>
        <p:txBody>
          <a:bodyPr wrap="square">
            <a:spAutoFit/>
          </a:bodyPr>
          <a:lstStyle/>
          <a:p>
            <a:pPr algn="ctr"/>
            <a:r>
              <a:rPr lang="ru-RU" sz="3200" b="1" dirty="0" smtClean="0">
                <a:solidFill>
                  <a:srgbClr val="FF0000"/>
                </a:solidFill>
              </a:rPr>
              <a:t>Проект по познанию </a:t>
            </a:r>
          </a:p>
          <a:p>
            <a:pPr algn="ctr"/>
            <a:r>
              <a:rPr lang="ru-RU" sz="3200" b="1" dirty="0" smtClean="0">
                <a:solidFill>
                  <a:srgbClr val="FF0000"/>
                </a:solidFill>
              </a:rPr>
              <a:t>с  детьми  </a:t>
            </a:r>
            <a:r>
              <a:rPr lang="ru-RU" sz="3200" b="1" dirty="0">
                <a:solidFill>
                  <a:srgbClr val="FF0000"/>
                </a:solidFill>
              </a:rPr>
              <a:t>старшей </a:t>
            </a:r>
            <a:r>
              <a:rPr lang="ru-RU" sz="3200" b="1" dirty="0" smtClean="0">
                <a:solidFill>
                  <a:srgbClr val="FF0000"/>
                </a:solidFill>
              </a:rPr>
              <a:t>группы </a:t>
            </a:r>
          </a:p>
          <a:p>
            <a:pPr algn="ctr"/>
            <a:r>
              <a:rPr lang="ru-RU" sz="3200" b="1" dirty="0" smtClean="0">
                <a:solidFill>
                  <a:srgbClr val="FF0000"/>
                </a:solidFill>
              </a:rPr>
              <a:t>на </a:t>
            </a:r>
            <a:r>
              <a:rPr lang="ru-RU" sz="3200" b="1" dirty="0">
                <a:solidFill>
                  <a:srgbClr val="FF0000"/>
                </a:solidFill>
              </a:rPr>
              <a:t>тему: </a:t>
            </a:r>
            <a:r>
              <a:rPr lang="ru-RU" sz="3200" b="1" dirty="0" smtClean="0">
                <a:solidFill>
                  <a:srgbClr val="FF0000"/>
                </a:solidFill>
              </a:rPr>
              <a:t>«Загадочный Космос»</a:t>
            </a:r>
          </a:p>
          <a:p>
            <a:endParaRPr lang="ru-RU" b="1" dirty="0" smtClean="0">
              <a:solidFill>
                <a:srgbClr val="FF0000"/>
              </a:solidFill>
            </a:endParaRPr>
          </a:p>
          <a:p>
            <a:r>
              <a:rPr lang="ru-RU" b="1" u="sng" dirty="0" smtClean="0">
                <a:solidFill>
                  <a:srgbClr val="FFFF00"/>
                </a:solidFill>
              </a:rPr>
              <a:t>СОСТАВИТЕЛЬ:</a:t>
            </a:r>
            <a:endParaRPr lang="ru-RU" b="1" u="sng" dirty="0">
              <a:solidFill>
                <a:srgbClr val="FFFF00"/>
              </a:solidFill>
            </a:endParaRPr>
          </a:p>
          <a:p>
            <a:r>
              <a:rPr lang="ru-RU" sz="2400" b="1" i="1" dirty="0">
                <a:solidFill>
                  <a:srgbClr val="FF0000"/>
                </a:solidFill>
              </a:rPr>
              <a:t>Романовская Ирина Анатольевна,</a:t>
            </a:r>
            <a:endParaRPr lang="ru-RU" sz="2400" dirty="0">
              <a:solidFill>
                <a:srgbClr val="FF0000"/>
              </a:solidFill>
            </a:endParaRPr>
          </a:p>
          <a:p>
            <a:r>
              <a:rPr lang="ru-RU" sz="2400" b="1" i="1" dirty="0">
                <a:solidFill>
                  <a:srgbClr val="FFFF00"/>
                </a:solidFill>
              </a:rPr>
              <a:t>воспитатель  </a:t>
            </a:r>
            <a:endParaRPr lang="ru-RU" sz="2400" dirty="0">
              <a:solidFill>
                <a:srgbClr val="FFFF00"/>
              </a:solidFill>
            </a:endParaRPr>
          </a:p>
          <a:p>
            <a:r>
              <a:rPr lang="ru-RU" b="1" i="1" dirty="0">
                <a:solidFill>
                  <a:srgbClr val="FFFF00"/>
                </a:solidFill>
              </a:rPr>
              <a:t>первой квалификационной категории</a:t>
            </a:r>
            <a:endParaRPr lang="ru-RU" dirty="0">
              <a:solidFill>
                <a:srgbClr val="FFFF00"/>
              </a:solidFill>
            </a:endParaRPr>
          </a:p>
          <a:p>
            <a:r>
              <a:rPr lang="ru-RU" b="1" i="1" dirty="0" smtClean="0">
                <a:solidFill>
                  <a:srgbClr val="FFFF00"/>
                </a:solidFill>
              </a:rPr>
              <a:t>МОУ </a:t>
            </a:r>
            <a:r>
              <a:rPr lang="ru-RU" b="1" i="1" dirty="0">
                <a:solidFill>
                  <a:srgbClr val="FFFF00"/>
                </a:solidFill>
              </a:rPr>
              <a:t>«</a:t>
            </a:r>
            <a:r>
              <a:rPr lang="ru-RU" b="1" i="1" dirty="0" err="1">
                <a:solidFill>
                  <a:srgbClr val="FFFF00"/>
                </a:solidFill>
              </a:rPr>
              <a:t>Ухотская</a:t>
            </a:r>
            <a:r>
              <a:rPr lang="ru-RU" b="1" i="1" dirty="0">
                <a:solidFill>
                  <a:srgbClr val="FFFF00"/>
                </a:solidFill>
              </a:rPr>
              <a:t> СШ» </a:t>
            </a:r>
            <a:r>
              <a:rPr lang="ru-RU" b="1" i="1" dirty="0" err="1">
                <a:solidFill>
                  <a:srgbClr val="FFFF00"/>
                </a:solidFill>
              </a:rPr>
              <a:t>Каргопольского</a:t>
            </a:r>
            <a:r>
              <a:rPr lang="ru-RU" b="1" i="1" dirty="0">
                <a:solidFill>
                  <a:srgbClr val="FFFF00"/>
                </a:solidFill>
              </a:rPr>
              <a:t> </a:t>
            </a:r>
            <a:r>
              <a:rPr lang="ru-RU" b="1" i="1" dirty="0" smtClean="0">
                <a:solidFill>
                  <a:srgbClr val="FFFF00"/>
                </a:solidFill>
              </a:rPr>
              <a:t>района</a:t>
            </a:r>
          </a:p>
          <a:p>
            <a:endParaRPr lang="ru-RU" b="1" i="1" dirty="0">
              <a:solidFill>
                <a:srgbClr val="FFFF00"/>
              </a:solidFill>
            </a:endParaRPr>
          </a:p>
          <a:p>
            <a:r>
              <a:rPr lang="ru-RU" b="1" i="1" dirty="0" smtClean="0">
                <a:solidFill>
                  <a:srgbClr val="FFFF00"/>
                </a:solidFill>
              </a:rPr>
              <a:t>2021</a:t>
            </a:r>
            <a:endParaRPr lang="ru-RU" dirty="0">
              <a:solidFill>
                <a:srgbClr val="FFFF00"/>
              </a:solidFill>
            </a:endParaRPr>
          </a:p>
          <a:p>
            <a:endParaRPr lang="ru-RU" dirty="0">
              <a:solidFill>
                <a:srgbClr val="FF0000"/>
              </a:solidFill>
            </a:endParaRPr>
          </a:p>
          <a:p>
            <a:pPr algn="ctr"/>
            <a:endParaRPr lang="ru-RU" b="1"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98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upph5sdtiffg41mid0uu.jpg"/>
          <p:cNvPicPr>
            <a:picLocks noChangeAspect="1"/>
          </p:cNvPicPr>
          <p:nvPr/>
        </p:nvPicPr>
        <p:blipFill>
          <a:blip r:embed="rId2"/>
          <a:stretch>
            <a:fillRect/>
          </a:stretch>
        </p:blipFill>
        <p:spPr>
          <a:xfrm>
            <a:off x="0" y="0"/>
            <a:ext cx="9144000" cy="55721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mercury-1344337458-view-0.jpg"/>
          <p:cNvPicPr>
            <a:picLocks noChangeAspect="1"/>
          </p:cNvPicPr>
          <p:nvPr/>
        </p:nvPicPr>
        <p:blipFill>
          <a:blip r:embed="rId2"/>
          <a:stretch>
            <a:fillRect/>
          </a:stretch>
        </p:blipFill>
        <p:spPr>
          <a:xfrm>
            <a:off x="-99392" y="0"/>
            <a:ext cx="9243392" cy="6858000"/>
          </a:xfrm>
          <a:prstGeom prst="rect">
            <a:avLst/>
          </a:prstGeom>
        </p:spPr>
      </p:pic>
      <p:sp>
        <p:nvSpPr>
          <p:cNvPr id="3" name="TextBox 2"/>
          <p:cNvSpPr txBox="1"/>
          <p:nvPr/>
        </p:nvSpPr>
        <p:spPr>
          <a:xfrm>
            <a:off x="3357554" y="5072074"/>
            <a:ext cx="2786082" cy="461665"/>
          </a:xfrm>
          <a:prstGeom prst="rect">
            <a:avLst/>
          </a:prstGeom>
          <a:noFill/>
        </p:spPr>
        <p:txBody>
          <a:bodyPr wrap="square" rtlCol="0">
            <a:spAutoFit/>
          </a:bodyPr>
          <a:lstStyle/>
          <a:p>
            <a:r>
              <a:rPr lang="ru-RU" sz="2400" dirty="0" smtClean="0">
                <a:solidFill>
                  <a:schemeClr val="bg1"/>
                </a:solidFill>
                <a:latin typeface="Times New Roman" pitchFamily="18" charset="0"/>
                <a:cs typeface="Times New Roman" pitchFamily="18" charset="0"/>
              </a:rPr>
              <a:t>Меркурий</a:t>
            </a:r>
            <a:endParaRPr lang="ru-RU" sz="2400" dirty="0">
              <a:solidFill>
                <a:schemeClr val="bg1"/>
              </a:solidFill>
              <a:latin typeface="Times New Roman" pitchFamily="18" charset="0"/>
              <a:cs typeface="Times New Roman" pitchFamily="18" charset="0"/>
            </a:endParaRPr>
          </a:p>
        </p:txBody>
      </p:sp>
      <p:sp>
        <p:nvSpPr>
          <p:cNvPr id="5" name="TextBox 4"/>
          <p:cNvSpPr txBox="1"/>
          <p:nvPr/>
        </p:nvSpPr>
        <p:spPr>
          <a:xfrm>
            <a:off x="3000364" y="6072206"/>
            <a:ext cx="2355325" cy="646331"/>
          </a:xfrm>
          <a:prstGeom prst="rect">
            <a:avLst/>
          </a:prstGeom>
          <a:noFill/>
        </p:spPr>
        <p:txBody>
          <a:bodyPr wrap="none" rtlCol="0">
            <a:spAutoFit/>
          </a:bodyPr>
          <a:lstStyle/>
          <a:p>
            <a:r>
              <a:rPr lang="ru-RU" sz="3600" b="1" dirty="0" smtClean="0">
                <a:latin typeface="Times New Roman" pitchFamily="18" charset="0"/>
                <a:cs typeface="Times New Roman" pitchFamily="18" charset="0"/>
              </a:rPr>
              <a:t>Меркурий</a:t>
            </a:r>
            <a:endParaRPr lang="ru-RU" sz="3600" b="1" dirty="0">
              <a:latin typeface="Times New Roman" pitchFamily="18" charset="0"/>
              <a:cs typeface="Times New Roman" pitchFamily="18" charset="0"/>
            </a:endParaRPr>
          </a:p>
        </p:txBody>
      </p:sp>
      <p:sp>
        <p:nvSpPr>
          <p:cNvPr id="6" name="TextBox 5"/>
          <p:cNvSpPr txBox="1"/>
          <p:nvPr/>
        </p:nvSpPr>
        <p:spPr>
          <a:xfrm>
            <a:off x="7715272" y="5643578"/>
            <a:ext cx="492443" cy="830997"/>
          </a:xfrm>
          <a:prstGeom prst="rect">
            <a:avLst/>
          </a:prstGeom>
          <a:noFill/>
        </p:spPr>
        <p:txBody>
          <a:bodyPr wrap="none" rtlCol="0">
            <a:spAutoFit/>
          </a:bodyPr>
          <a:lstStyle/>
          <a:p>
            <a:r>
              <a:rPr lang="ru-RU" sz="4800" b="1" dirty="0" smtClean="0">
                <a:latin typeface="Times New Roman" pitchFamily="18" charset="0"/>
                <a:cs typeface="Times New Roman" pitchFamily="18" charset="0"/>
              </a:rPr>
              <a:t>1</a:t>
            </a:r>
            <a:endParaRPr lang="ru-RU" sz="4800" b="1" dirty="0">
              <a:latin typeface="Times New Roman" pitchFamily="18" charset="0"/>
              <a:cs typeface="Times New Roman" pitchFamily="18" charset="0"/>
            </a:endParaRPr>
          </a:p>
        </p:txBody>
      </p:sp>
    </p:spTree>
  </p:cSld>
  <p:clrMapOvr>
    <a:masterClrMapping/>
  </p:clrMapOvr>
  <p:transition spd="slow">
    <p:wheel spokes="3"/>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venus-gezegen-kucuk.jpg"/>
          <p:cNvPicPr>
            <a:picLocks noChangeAspect="1"/>
          </p:cNvPicPr>
          <p:nvPr/>
        </p:nvPicPr>
        <p:blipFill>
          <a:blip r:embed="rId2"/>
          <a:stretch>
            <a:fillRect/>
          </a:stretch>
        </p:blipFill>
        <p:spPr>
          <a:xfrm>
            <a:off x="-2" y="0"/>
            <a:ext cx="9083581" cy="6215082"/>
          </a:xfrm>
          <a:prstGeom prst="rect">
            <a:avLst/>
          </a:prstGeom>
        </p:spPr>
      </p:pic>
      <p:sp>
        <p:nvSpPr>
          <p:cNvPr id="3" name="TextBox 2"/>
          <p:cNvSpPr txBox="1"/>
          <p:nvPr/>
        </p:nvSpPr>
        <p:spPr>
          <a:xfrm>
            <a:off x="2857488" y="6000768"/>
            <a:ext cx="1656223" cy="646331"/>
          </a:xfrm>
          <a:prstGeom prst="rect">
            <a:avLst/>
          </a:prstGeom>
          <a:noFill/>
        </p:spPr>
        <p:txBody>
          <a:bodyPr wrap="none" rtlCol="0">
            <a:spAutoFit/>
          </a:bodyPr>
          <a:lstStyle/>
          <a:p>
            <a:r>
              <a:rPr lang="ru-RU" sz="3600" b="1" dirty="0" smtClean="0">
                <a:solidFill>
                  <a:schemeClr val="bg1"/>
                </a:solidFill>
                <a:latin typeface="Times New Roman" pitchFamily="18" charset="0"/>
                <a:cs typeface="Times New Roman" pitchFamily="18" charset="0"/>
              </a:rPr>
              <a:t>Венера</a:t>
            </a:r>
            <a:endParaRPr lang="ru-RU" sz="3600" b="1" dirty="0">
              <a:solidFill>
                <a:schemeClr val="bg1"/>
              </a:solidFill>
              <a:latin typeface="Times New Roman" pitchFamily="18" charset="0"/>
              <a:cs typeface="Times New Roman" pitchFamily="18" charset="0"/>
            </a:endParaRPr>
          </a:p>
        </p:txBody>
      </p:sp>
      <p:sp>
        <p:nvSpPr>
          <p:cNvPr id="4" name="TextBox 3"/>
          <p:cNvSpPr txBox="1"/>
          <p:nvPr/>
        </p:nvSpPr>
        <p:spPr>
          <a:xfrm>
            <a:off x="7429520" y="5500702"/>
            <a:ext cx="466794" cy="769441"/>
          </a:xfrm>
          <a:prstGeom prst="rect">
            <a:avLst/>
          </a:prstGeom>
          <a:noFill/>
        </p:spPr>
        <p:txBody>
          <a:bodyPr wrap="none" rtlCol="0">
            <a:spAutoFit/>
          </a:bodyPr>
          <a:lstStyle/>
          <a:p>
            <a:r>
              <a:rPr lang="ru-RU" sz="4400" b="1" dirty="0" smtClean="0">
                <a:latin typeface="Times New Roman" pitchFamily="18" charset="0"/>
                <a:cs typeface="Times New Roman" pitchFamily="18" charset="0"/>
              </a:rPr>
              <a:t>2</a:t>
            </a:r>
            <a:endParaRPr lang="ru-RU" sz="4400" b="1" dirty="0">
              <a:latin typeface="Times New Roman" pitchFamily="18" charset="0"/>
              <a:cs typeface="Times New Roman" pitchFamily="18" charset="0"/>
            </a:endParaRPr>
          </a:p>
        </p:txBody>
      </p:sp>
    </p:spTree>
  </p:cSld>
  <p:clrMapOvr>
    <a:masterClrMapping/>
  </p:clrMapOvr>
  <p:transition spd="slow">
    <p:zoom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58248.jpg"/>
          <p:cNvPicPr>
            <a:picLocks noChangeAspect="1"/>
          </p:cNvPicPr>
          <p:nvPr/>
        </p:nvPicPr>
        <p:blipFill>
          <a:blip r:embed="rId2"/>
          <a:stretch>
            <a:fillRect/>
          </a:stretch>
        </p:blipFill>
        <p:spPr>
          <a:xfrm>
            <a:off x="-12147" y="0"/>
            <a:ext cx="9156147" cy="6215082"/>
          </a:xfrm>
          <a:prstGeom prst="rect">
            <a:avLst/>
          </a:prstGeom>
        </p:spPr>
      </p:pic>
      <p:sp>
        <p:nvSpPr>
          <p:cNvPr id="3" name="TextBox 2"/>
          <p:cNvSpPr txBox="1"/>
          <p:nvPr/>
        </p:nvSpPr>
        <p:spPr>
          <a:xfrm>
            <a:off x="3214678" y="5643578"/>
            <a:ext cx="1892912" cy="1077218"/>
          </a:xfrm>
          <a:prstGeom prst="rect">
            <a:avLst/>
          </a:prstGeom>
          <a:noFill/>
        </p:spPr>
        <p:txBody>
          <a:bodyPr wrap="square" rtlCol="0">
            <a:spAutoFit/>
          </a:bodyPr>
          <a:lstStyle/>
          <a:p>
            <a:pPr algn="ctr"/>
            <a:r>
              <a:rPr lang="ru-RU" sz="2800" dirty="0" smtClean="0">
                <a:solidFill>
                  <a:schemeClr val="bg1"/>
                </a:solidFill>
                <a:latin typeface="Times New Roman" pitchFamily="18" charset="0"/>
                <a:cs typeface="Times New Roman" pitchFamily="18" charset="0"/>
              </a:rPr>
              <a:t>                </a:t>
            </a:r>
            <a:r>
              <a:rPr lang="ru-RU" sz="3600" b="1" dirty="0" smtClean="0">
                <a:solidFill>
                  <a:schemeClr val="bg1"/>
                </a:solidFill>
                <a:latin typeface="Times New Roman" pitchFamily="18" charset="0"/>
                <a:cs typeface="Times New Roman" pitchFamily="18" charset="0"/>
              </a:rPr>
              <a:t>ЗЕМЛЯ</a:t>
            </a:r>
            <a:endParaRPr lang="ru-RU" sz="3600" b="1" dirty="0">
              <a:solidFill>
                <a:schemeClr val="bg1"/>
              </a:solidFill>
              <a:latin typeface="Times New Roman" pitchFamily="18" charset="0"/>
              <a:cs typeface="Times New Roman" pitchFamily="18" charset="0"/>
            </a:endParaRPr>
          </a:p>
        </p:txBody>
      </p:sp>
      <p:sp>
        <p:nvSpPr>
          <p:cNvPr id="4" name="TextBox 3"/>
          <p:cNvSpPr txBox="1"/>
          <p:nvPr/>
        </p:nvSpPr>
        <p:spPr>
          <a:xfrm>
            <a:off x="7786710" y="5429264"/>
            <a:ext cx="466794" cy="769441"/>
          </a:xfrm>
          <a:prstGeom prst="rect">
            <a:avLst/>
          </a:prstGeom>
          <a:noFill/>
        </p:spPr>
        <p:txBody>
          <a:bodyPr wrap="none" rtlCol="0">
            <a:spAutoFit/>
          </a:bodyPr>
          <a:lstStyle/>
          <a:p>
            <a:r>
              <a:rPr lang="ru-RU" sz="4400" dirty="0" smtClean="0">
                <a:latin typeface="Times New Roman" pitchFamily="18" charset="0"/>
                <a:cs typeface="Times New Roman" pitchFamily="18" charset="0"/>
              </a:rPr>
              <a:t>3</a:t>
            </a:r>
            <a:endParaRPr lang="ru-RU" sz="4400" dirty="0">
              <a:latin typeface="Times New Roman" pitchFamily="18" charset="0"/>
              <a:cs typeface="Times New Roman" pitchFamily="18" charset="0"/>
            </a:endParaRPr>
          </a:p>
        </p:txBody>
      </p:sp>
    </p:spTree>
  </p:cSld>
  <p:clrMapOvr>
    <a:masterClrMapping/>
  </p:clrMapOvr>
  <p:transition spd="slow">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осмос-марс-640336.jpeg"/>
          <p:cNvPicPr>
            <a:picLocks noChangeAspect="1"/>
          </p:cNvPicPr>
          <p:nvPr/>
        </p:nvPicPr>
        <p:blipFill>
          <a:blip r:embed="rId2"/>
          <a:stretch>
            <a:fillRect/>
          </a:stretch>
        </p:blipFill>
        <p:spPr>
          <a:xfrm>
            <a:off x="1928795" y="0"/>
            <a:ext cx="7215206" cy="4999933"/>
          </a:xfrm>
          <a:prstGeom prst="rect">
            <a:avLst/>
          </a:prstGeom>
        </p:spPr>
      </p:pic>
      <p:pic>
        <p:nvPicPr>
          <p:cNvPr id="3" name="Рисунок 2" descr="марс.jpg"/>
          <p:cNvPicPr>
            <a:picLocks noChangeAspect="1"/>
          </p:cNvPicPr>
          <p:nvPr/>
        </p:nvPicPr>
        <p:blipFill>
          <a:blip r:embed="rId3"/>
          <a:stretch>
            <a:fillRect/>
          </a:stretch>
        </p:blipFill>
        <p:spPr>
          <a:xfrm>
            <a:off x="0" y="0"/>
            <a:ext cx="9144000" cy="5592194"/>
          </a:xfrm>
          <a:prstGeom prst="rect">
            <a:avLst/>
          </a:prstGeom>
        </p:spPr>
      </p:pic>
      <p:sp>
        <p:nvSpPr>
          <p:cNvPr id="4" name="TextBox 3"/>
          <p:cNvSpPr txBox="1"/>
          <p:nvPr/>
        </p:nvSpPr>
        <p:spPr>
          <a:xfrm>
            <a:off x="4000496" y="5857892"/>
            <a:ext cx="1313180" cy="646331"/>
          </a:xfrm>
          <a:prstGeom prst="rect">
            <a:avLst/>
          </a:prstGeom>
          <a:noFill/>
        </p:spPr>
        <p:txBody>
          <a:bodyPr wrap="none" rtlCol="0">
            <a:spAutoFit/>
          </a:bodyPr>
          <a:lstStyle/>
          <a:p>
            <a:r>
              <a:rPr lang="ru-RU" sz="3600" b="1" dirty="0" smtClean="0">
                <a:solidFill>
                  <a:schemeClr val="bg1"/>
                </a:solidFill>
                <a:latin typeface="Times New Roman" pitchFamily="18" charset="0"/>
                <a:cs typeface="Times New Roman" pitchFamily="18" charset="0"/>
              </a:rPr>
              <a:t>Марс</a:t>
            </a:r>
            <a:endParaRPr lang="ru-RU" sz="3600" b="1" dirty="0">
              <a:solidFill>
                <a:schemeClr val="bg1"/>
              </a:solidFill>
              <a:latin typeface="Times New Roman" pitchFamily="18" charset="0"/>
              <a:cs typeface="Times New Roman" pitchFamily="18" charset="0"/>
            </a:endParaRPr>
          </a:p>
        </p:txBody>
      </p:sp>
      <p:sp>
        <p:nvSpPr>
          <p:cNvPr id="5" name="TextBox 4"/>
          <p:cNvSpPr txBox="1"/>
          <p:nvPr/>
        </p:nvSpPr>
        <p:spPr>
          <a:xfrm>
            <a:off x="7572396" y="5929330"/>
            <a:ext cx="466794" cy="769441"/>
          </a:xfrm>
          <a:prstGeom prst="rect">
            <a:avLst/>
          </a:prstGeom>
          <a:noFill/>
        </p:spPr>
        <p:txBody>
          <a:bodyPr wrap="none" rtlCol="0">
            <a:spAutoFit/>
          </a:bodyPr>
          <a:lstStyle/>
          <a:p>
            <a:r>
              <a:rPr lang="ru-RU" sz="4400" b="1" dirty="0" smtClean="0">
                <a:solidFill>
                  <a:schemeClr val="bg1"/>
                </a:solidFill>
                <a:latin typeface="Times New Roman" pitchFamily="18" charset="0"/>
                <a:cs typeface="Times New Roman" pitchFamily="18" charset="0"/>
              </a:rPr>
              <a:t>4</a:t>
            </a:r>
            <a:endParaRPr lang="ru-RU" sz="4400" b="1" dirty="0">
              <a:solidFill>
                <a:schemeClr val="bg1"/>
              </a:solidFill>
              <a:latin typeface="Times New Roman" pitchFamily="18" charset="0"/>
              <a:cs typeface="Times New Roman" pitchFamily="18" charset="0"/>
            </a:endParaRPr>
          </a:p>
        </p:txBody>
      </p:sp>
    </p:spTree>
  </p:cSld>
  <p:clrMapOvr>
    <a:masterClrMapping/>
  </p:clrMapOvr>
  <p:transition spd="slow">
    <p:pull dir="l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юпитер.jpg"/>
          <p:cNvPicPr>
            <a:picLocks noChangeAspect="1"/>
          </p:cNvPicPr>
          <p:nvPr/>
        </p:nvPicPr>
        <p:blipFill>
          <a:blip r:embed="rId2"/>
          <a:stretch>
            <a:fillRect/>
          </a:stretch>
        </p:blipFill>
        <p:spPr>
          <a:xfrm>
            <a:off x="-1" y="0"/>
            <a:ext cx="9144022" cy="5143512"/>
          </a:xfrm>
          <a:prstGeom prst="rect">
            <a:avLst/>
          </a:prstGeom>
        </p:spPr>
      </p:pic>
      <p:sp>
        <p:nvSpPr>
          <p:cNvPr id="3" name="TextBox 2"/>
          <p:cNvSpPr txBox="1"/>
          <p:nvPr/>
        </p:nvSpPr>
        <p:spPr>
          <a:xfrm>
            <a:off x="3143240" y="5929330"/>
            <a:ext cx="1923925" cy="646331"/>
          </a:xfrm>
          <a:prstGeom prst="rect">
            <a:avLst/>
          </a:prstGeom>
          <a:noFill/>
        </p:spPr>
        <p:txBody>
          <a:bodyPr wrap="none" rtlCol="0">
            <a:spAutoFit/>
          </a:bodyPr>
          <a:lstStyle/>
          <a:p>
            <a:r>
              <a:rPr lang="ru-RU" sz="3600" b="1" dirty="0" smtClean="0">
                <a:solidFill>
                  <a:schemeClr val="bg1"/>
                </a:solidFill>
                <a:latin typeface="Times New Roman" pitchFamily="18" charset="0"/>
                <a:cs typeface="Times New Roman" pitchFamily="18" charset="0"/>
              </a:rPr>
              <a:t>Юпитер</a:t>
            </a:r>
            <a:endParaRPr lang="ru-RU" sz="3600" b="1" dirty="0">
              <a:solidFill>
                <a:schemeClr val="bg1"/>
              </a:solidFill>
              <a:latin typeface="Times New Roman" pitchFamily="18" charset="0"/>
              <a:cs typeface="Times New Roman" pitchFamily="18" charset="0"/>
            </a:endParaRPr>
          </a:p>
        </p:txBody>
      </p:sp>
      <p:sp>
        <p:nvSpPr>
          <p:cNvPr id="4" name="TextBox 3"/>
          <p:cNvSpPr txBox="1"/>
          <p:nvPr/>
        </p:nvSpPr>
        <p:spPr>
          <a:xfrm>
            <a:off x="7572396" y="5929330"/>
            <a:ext cx="466794" cy="769441"/>
          </a:xfrm>
          <a:prstGeom prst="rect">
            <a:avLst/>
          </a:prstGeom>
          <a:noFill/>
        </p:spPr>
        <p:txBody>
          <a:bodyPr wrap="none" rtlCol="0">
            <a:spAutoFit/>
          </a:bodyPr>
          <a:lstStyle/>
          <a:p>
            <a:r>
              <a:rPr lang="ru-RU" sz="4400" b="1" dirty="0" smtClean="0">
                <a:solidFill>
                  <a:schemeClr val="bg1"/>
                </a:solidFill>
                <a:latin typeface="Times New Roman" pitchFamily="18" charset="0"/>
                <a:cs typeface="Times New Roman" pitchFamily="18" charset="0"/>
              </a:rPr>
              <a:t>5</a:t>
            </a:r>
            <a:endParaRPr lang="ru-RU" sz="4400" b="1" dirty="0">
              <a:solidFill>
                <a:schemeClr val="bg1"/>
              </a:solidFill>
              <a:latin typeface="Times New Roman" pitchFamily="18" charset="0"/>
              <a:cs typeface="Times New Roman" pitchFamily="18" charset="0"/>
            </a:endParaRPr>
          </a:p>
        </p:txBody>
      </p:sp>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Saturn-looking-cosmic-at-the-GC.jpg"/>
          <p:cNvPicPr>
            <a:picLocks noChangeAspect="1"/>
          </p:cNvPicPr>
          <p:nvPr/>
        </p:nvPicPr>
        <p:blipFill>
          <a:blip r:embed="rId2"/>
          <a:stretch>
            <a:fillRect/>
          </a:stretch>
        </p:blipFill>
        <p:spPr>
          <a:xfrm>
            <a:off x="-5531" y="0"/>
            <a:ext cx="9149531" cy="5357826"/>
          </a:xfrm>
          <a:prstGeom prst="rect">
            <a:avLst/>
          </a:prstGeom>
        </p:spPr>
      </p:pic>
      <p:sp>
        <p:nvSpPr>
          <p:cNvPr id="3" name="TextBox 2"/>
          <p:cNvSpPr txBox="1"/>
          <p:nvPr/>
        </p:nvSpPr>
        <p:spPr>
          <a:xfrm>
            <a:off x="3071802" y="5715016"/>
            <a:ext cx="1710340" cy="646331"/>
          </a:xfrm>
          <a:prstGeom prst="rect">
            <a:avLst/>
          </a:prstGeom>
          <a:noFill/>
        </p:spPr>
        <p:txBody>
          <a:bodyPr wrap="none" rtlCol="0">
            <a:spAutoFit/>
          </a:bodyPr>
          <a:lstStyle/>
          <a:p>
            <a:r>
              <a:rPr lang="ru-RU" sz="3600" b="1" dirty="0" smtClean="0">
                <a:solidFill>
                  <a:schemeClr val="bg1"/>
                </a:solidFill>
                <a:latin typeface="Times New Roman" pitchFamily="18" charset="0"/>
                <a:cs typeface="Times New Roman" pitchFamily="18" charset="0"/>
              </a:rPr>
              <a:t>Сатурн</a:t>
            </a:r>
            <a:endParaRPr lang="ru-RU" sz="3600" b="1" dirty="0">
              <a:solidFill>
                <a:schemeClr val="bg1"/>
              </a:solidFill>
              <a:latin typeface="Times New Roman" pitchFamily="18" charset="0"/>
              <a:cs typeface="Times New Roman" pitchFamily="18" charset="0"/>
            </a:endParaRPr>
          </a:p>
        </p:txBody>
      </p:sp>
      <p:sp>
        <p:nvSpPr>
          <p:cNvPr id="5" name="TextBox 4"/>
          <p:cNvSpPr txBox="1"/>
          <p:nvPr/>
        </p:nvSpPr>
        <p:spPr>
          <a:xfrm>
            <a:off x="7572396" y="5929330"/>
            <a:ext cx="466794" cy="769441"/>
          </a:xfrm>
          <a:prstGeom prst="rect">
            <a:avLst/>
          </a:prstGeom>
          <a:noFill/>
        </p:spPr>
        <p:txBody>
          <a:bodyPr wrap="none" rtlCol="0">
            <a:spAutoFit/>
          </a:bodyPr>
          <a:lstStyle/>
          <a:p>
            <a:r>
              <a:rPr lang="ru-RU" sz="4400" b="1" dirty="0" smtClean="0">
                <a:solidFill>
                  <a:schemeClr val="bg1"/>
                </a:solidFill>
                <a:latin typeface="Times New Roman" pitchFamily="18" charset="0"/>
                <a:cs typeface="Times New Roman" pitchFamily="18" charset="0"/>
              </a:rPr>
              <a:t>6</a:t>
            </a:r>
            <a:endParaRPr lang="ru-RU" sz="4400" b="1" dirty="0">
              <a:solidFill>
                <a:schemeClr val="bg1"/>
              </a:solidFill>
              <a:latin typeface="Times New Roman" pitchFamily="18" charset="0"/>
              <a:cs typeface="Times New Roman" pitchFamily="18" charset="0"/>
            </a:endParaRPr>
          </a:p>
        </p:txBody>
      </p:sp>
    </p:spTree>
  </p:cSld>
  <p:clrMapOvr>
    <a:masterClrMapping/>
  </p:clrMapOvr>
  <p:transition spd="slow">
    <p:pull dir="l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уран.jpg"/>
          <p:cNvPicPr>
            <a:picLocks noChangeAspect="1"/>
          </p:cNvPicPr>
          <p:nvPr/>
        </p:nvPicPr>
        <p:blipFill>
          <a:blip r:embed="rId2"/>
          <a:stretch>
            <a:fillRect/>
          </a:stretch>
        </p:blipFill>
        <p:spPr>
          <a:xfrm>
            <a:off x="0" y="0"/>
            <a:ext cx="6858016" cy="6858016"/>
          </a:xfrm>
          <a:prstGeom prst="rect">
            <a:avLst/>
          </a:prstGeom>
        </p:spPr>
      </p:pic>
      <p:sp>
        <p:nvSpPr>
          <p:cNvPr id="5" name="TextBox 4"/>
          <p:cNvSpPr txBox="1"/>
          <p:nvPr/>
        </p:nvSpPr>
        <p:spPr>
          <a:xfrm>
            <a:off x="7358082" y="4429132"/>
            <a:ext cx="1238416" cy="646331"/>
          </a:xfrm>
          <a:prstGeom prst="rect">
            <a:avLst/>
          </a:prstGeom>
          <a:noFill/>
        </p:spPr>
        <p:txBody>
          <a:bodyPr wrap="none" rtlCol="0">
            <a:spAutoFit/>
          </a:bodyPr>
          <a:lstStyle/>
          <a:p>
            <a:r>
              <a:rPr lang="ru-RU" sz="3600" b="1" dirty="0" smtClean="0">
                <a:solidFill>
                  <a:schemeClr val="bg1"/>
                </a:solidFill>
                <a:latin typeface="Times New Roman" pitchFamily="18" charset="0"/>
                <a:cs typeface="Times New Roman" pitchFamily="18" charset="0"/>
              </a:rPr>
              <a:t>Уран</a:t>
            </a:r>
            <a:endParaRPr lang="ru-RU" sz="3600" b="1" dirty="0">
              <a:solidFill>
                <a:schemeClr val="bg1"/>
              </a:solidFill>
              <a:latin typeface="Times New Roman" pitchFamily="18" charset="0"/>
              <a:cs typeface="Times New Roman" pitchFamily="18" charset="0"/>
            </a:endParaRPr>
          </a:p>
        </p:txBody>
      </p:sp>
      <p:sp>
        <p:nvSpPr>
          <p:cNvPr id="4" name="TextBox 3"/>
          <p:cNvSpPr txBox="1"/>
          <p:nvPr/>
        </p:nvSpPr>
        <p:spPr>
          <a:xfrm>
            <a:off x="7572396" y="5929330"/>
            <a:ext cx="466794" cy="769441"/>
          </a:xfrm>
          <a:prstGeom prst="rect">
            <a:avLst/>
          </a:prstGeom>
          <a:noFill/>
        </p:spPr>
        <p:txBody>
          <a:bodyPr wrap="none" rtlCol="0">
            <a:spAutoFit/>
          </a:bodyPr>
          <a:lstStyle/>
          <a:p>
            <a:r>
              <a:rPr lang="ru-RU" sz="4400" b="1" dirty="0" smtClean="0">
                <a:solidFill>
                  <a:schemeClr val="bg1"/>
                </a:solidFill>
                <a:latin typeface="Times New Roman" pitchFamily="18" charset="0"/>
                <a:cs typeface="Times New Roman" pitchFamily="18" charset="0"/>
              </a:rPr>
              <a:t>7</a:t>
            </a:r>
            <a:endParaRPr lang="ru-RU" sz="4400" b="1" dirty="0">
              <a:solidFill>
                <a:schemeClr val="bg1"/>
              </a:solidFill>
              <a:latin typeface="Times New Roman" pitchFamily="18" charset="0"/>
              <a:cs typeface="Times New Roman" pitchFamily="18" charset="0"/>
            </a:endParaRPr>
          </a:p>
        </p:txBody>
      </p:sp>
    </p:spTree>
  </p:cSld>
  <p:clrMapOvr>
    <a:masterClrMapping/>
  </p:clrMapOvr>
  <p:transition spd="slow">
    <p:newsfla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нептун.jpg"/>
          <p:cNvPicPr>
            <a:picLocks noChangeAspect="1"/>
          </p:cNvPicPr>
          <p:nvPr/>
        </p:nvPicPr>
        <p:blipFill>
          <a:blip r:embed="rId2"/>
          <a:stretch>
            <a:fillRect/>
          </a:stretch>
        </p:blipFill>
        <p:spPr>
          <a:xfrm>
            <a:off x="0" y="0"/>
            <a:ext cx="9144021" cy="5143512"/>
          </a:xfrm>
          <a:prstGeom prst="rect">
            <a:avLst/>
          </a:prstGeom>
        </p:spPr>
      </p:pic>
      <p:sp>
        <p:nvSpPr>
          <p:cNvPr id="4" name="TextBox 3"/>
          <p:cNvSpPr txBox="1"/>
          <p:nvPr/>
        </p:nvSpPr>
        <p:spPr>
          <a:xfrm>
            <a:off x="3214678" y="5643578"/>
            <a:ext cx="1731884" cy="646331"/>
          </a:xfrm>
          <a:prstGeom prst="rect">
            <a:avLst/>
          </a:prstGeom>
          <a:noFill/>
        </p:spPr>
        <p:txBody>
          <a:bodyPr wrap="none" rtlCol="0">
            <a:spAutoFit/>
          </a:bodyPr>
          <a:lstStyle/>
          <a:p>
            <a:pPr algn="ctr"/>
            <a:r>
              <a:rPr lang="ru-RU" sz="3600" b="1" dirty="0" smtClean="0">
                <a:solidFill>
                  <a:schemeClr val="bg1"/>
                </a:solidFill>
                <a:latin typeface="Times New Roman" pitchFamily="18" charset="0"/>
                <a:cs typeface="Times New Roman" pitchFamily="18" charset="0"/>
              </a:rPr>
              <a:t>Нептун</a:t>
            </a:r>
            <a:endParaRPr lang="ru-RU" sz="3600" b="1" dirty="0">
              <a:solidFill>
                <a:schemeClr val="bg1"/>
              </a:solidFill>
              <a:latin typeface="Times New Roman" pitchFamily="18" charset="0"/>
              <a:cs typeface="Times New Roman" pitchFamily="18" charset="0"/>
            </a:endParaRPr>
          </a:p>
        </p:txBody>
      </p:sp>
      <p:sp>
        <p:nvSpPr>
          <p:cNvPr id="5" name="TextBox 4"/>
          <p:cNvSpPr txBox="1"/>
          <p:nvPr/>
        </p:nvSpPr>
        <p:spPr>
          <a:xfrm>
            <a:off x="7572396" y="5929330"/>
            <a:ext cx="466794" cy="769441"/>
          </a:xfrm>
          <a:prstGeom prst="rect">
            <a:avLst/>
          </a:prstGeom>
          <a:noFill/>
        </p:spPr>
        <p:txBody>
          <a:bodyPr wrap="none" rtlCol="0">
            <a:spAutoFit/>
          </a:bodyPr>
          <a:lstStyle/>
          <a:p>
            <a:r>
              <a:rPr lang="ru-RU" sz="4400" b="1" dirty="0" smtClean="0">
                <a:solidFill>
                  <a:schemeClr val="bg1"/>
                </a:solidFill>
                <a:latin typeface="Times New Roman" pitchFamily="18" charset="0"/>
                <a:cs typeface="Times New Roman" pitchFamily="18" charset="0"/>
              </a:rPr>
              <a:t>8</a:t>
            </a:r>
            <a:endParaRPr lang="ru-RU" sz="4400" b="1" dirty="0">
              <a:solidFill>
                <a:schemeClr val="bg1"/>
              </a:solidFill>
              <a:latin typeface="Times New Roman" pitchFamily="18" charset="0"/>
              <a:cs typeface="Times New Roman" pitchFamily="18" charset="0"/>
            </a:endParaRPr>
          </a:p>
        </p:txBody>
      </p:sp>
    </p:spTree>
  </p:cSld>
  <p:clrMapOvr>
    <a:masterClrMapping/>
  </p:clrMapOvr>
  <p:transition spd="slow">
    <p:blind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pluton-gezegeni.jpg"/>
          <p:cNvPicPr>
            <a:picLocks noChangeAspect="1"/>
          </p:cNvPicPr>
          <p:nvPr/>
        </p:nvPicPr>
        <p:blipFill>
          <a:blip r:embed="rId2"/>
          <a:stretch>
            <a:fillRect/>
          </a:stretch>
        </p:blipFill>
        <p:spPr>
          <a:xfrm>
            <a:off x="0" y="357166"/>
            <a:ext cx="9144016" cy="4572008"/>
          </a:xfrm>
          <a:prstGeom prst="rect">
            <a:avLst/>
          </a:prstGeom>
        </p:spPr>
      </p:pic>
      <p:sp>
        <p:nvSpPr>
          <p:cNvPr id="5" name="TextBox 4"/>
          <p:cNvSpPr txBox="1"/>
          <p:nvPr/>
        </p:nvSpPr>
        <p:spPr>
          <a:xfrm>
            <a:off x="3714744" y="5286388"/>
            <a:ext cx="1751120" cy="646331"/>
          </a:xfrm>
          <a:prstGeom prst="rect">
            <a:avLst/>
          </a:prstGeom>
          <a:noFill/>
        </p:spPr>
        <p:txBody>
          <a:bodyPr wrap="none" rtlCol="0">
            <a:spAutoFit/>
          </a:bodyPr>
          <a:lstStyle/>
          <a:p>
            <a:r>
              <a:rPr lang="ru-RU" sz="3600" b="1" dirty="0" smtClean="0">
                <a:solidFill>
                  <a:schemeClr val="bg1"/>
                </a:solidFill>
                <a:latin typeface="Times New Roman" pitchFamily="18" charset="0"/>
                <a:cs typeface="Times New Roman" pitchFamily="18" charset="0"/>
              </a:rPr>
              <a:t>Плутон</a:t>
            </a:r>
            <a:endParaRPr lang="ru-RU" sz="3600" b="1" dirty="0">
              <a:solidFill>
                <a:schemeClr val="bg1"/>
              </a:solidFill>
              <a:latin typeface="Times New Roman" pitchFamily="18" charset="0"/>
              <a:cs typeface="Times New Roman" pitchFamily="18" charset="0"/>
            </a:endParaRPr>
          </a:p>
        </p:txBody>
      </p:sp>
      <p:sp>
        <p:nvSpPr>
          <p:cNvPr id="6" name="TextBox 5"/>
          <p:cNvSpPr txBox="1"/>
          <p:nvPr/>
        </p:nvSpPr>
        <p:spPr>
          <a:xfrm>
            <a:off x="7572396" y="5929330"/>
            <a:ext cx="466794" cy="769441"/>
          </a:xfrm>
          <a:prstGeom prst="rect">
            <a:avLst/>
          </a:prstGeom>
          <a:noFill/>
        </p:spPr>
        <p:txBody>
          <a:bodyPr wrap="none" rtlCol="0">
            <a:spAutoFit/>
          </a:bodyPr>
          <a:lstStyle/>
          <a:p>
            <a:r>
              <a:rPr lang="ru-RU" sz="4400" b="1" dirty="0" smtClean="0">
                <a:solidFill>
                  <a:schemeClr val="bg1"/>
                </a:solidFill>
                <a:latin typeface="Times New Roman" pitchFamily="18" charset="0"/>
                <a:cs typeface="Times New Roman" pitchFamily="18" charset="0"/>
              </a:rPr>
              <a:t>9</a:t>
            </a:r>
            <a:endParaRPr lang="ru-RU" sz="4400" b="1" dirty="0">
              <a:solidFill>
                <a:schemeClr val="bg1"/>
              </a:solidFill>
              <a:latin typeface="Times New Roman" pitchFamily="18" charset="0"/>
              <a:cs typeface="Times New Roman" pitchFamily="18" charset="0"/>
            </a:endParaRPr>
          </a:p>
        </p:txBody>
      </p:sp>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73043341.jpg"/>
          <p:cNvPicPr>
            <a:picLocks noChangeAspect="1"/>
          </p:cNvPicPr>
          <p:nvPr/>
        </p:nvPicPr>
        <p:blipFill>
          <a:blip r:embed="rId2"/>
          <a:stretch>
            <a:fillRect/>
          </a:stretch>
        </p:blipFill>
        <p:spPr>
          <a:xfrm>
            <a:off x="-26" y="0"/>
            <a:ext cx="9144026" cy="6357958"/>
          </a:xfrm>
          <a:prstGeom prst="rect">
            <a:avLst/>
          </a:prstGeom>
        </p:spPr>
      </p:pic>
    </p:spTree>
    <p:extLst>
      <p:ext uri="{BB962C8B-B14F-4D97-AF65-F5344CB8AC3E}">
        <p14:creationId xmlns:p14="http://schemas.microsoft.com/office/powerpoint/2010/main" val="13425109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6037280"/>
          </a:xfrm>
        </p:spPr>
        <p:txBody>
          <a:bodyPr>
            <a:normAutofit fontScale="90000"/>
          </a:bodyPr>
          <a:lstStyle/>
          <a:p>
            <a:r>
              <a:rPr lang="ru-RU" sz="2000" b="1" dirty="0">
                <a:solidFill>
                  <a:srgbClr val="FF0000"/>
                </a:solidFill>
              </a:rPr>
              <a:t>Содержание проекта:</a:t>
            </a:r>
            <a:r>
              <a:rPr lang="ru-RU" sz="2000" dirty="0">
                <a:solidFill>
                  <a:srgbClr val="FF0000"/>
                </a:solidFill>
              </a:rPr>
              <a:t/>
            </a:r>
            <a:br>
              <a:rPr lang="ru-RU" sz="2000" dirty="0">
                <a:solidFill>
                  <a:srgbClr val="FF0000"/>
                </a:solidFill>
              </a:rPr>
            </a:br>
            <a:r>
              <a:rPr lang="ru-RU" sz="2000" b="1" dirty="0">
                <a:solidFill>
                  <a:srgbClr val="FFFF00"/>
                </a:solidFill>
              </a:rPr>
              <a:t>Предварительная работа:</a:t>
            </a:r>
            <a:r>
              <a:rPr lang="ru-RU" sz="2000" dirty="0">
                <a:solidFill>
                  <a:srgbClr val="FFFF00"/>
                </a:solidFill>
              </a:rPr>
              <a:t/>
            </a:r>
            <a:br>
              <a:rPr lang="ru-RU" sz="2000" dirty="0">
                <a:solidFill>
                  <a:srgbClr val="FFFF00"/>
                </a:solidFill>
              </a:rPr>
            </a:br>
            <a:r>
              <a:rPr lang="ru-RU" sz="2000" dirty="0"/>
              <a:t>    - создание развивающей предметно -пространственной среды;</a:t>
            </a:r>
            <a:br>
              <a:rPr lang="ru-RU" sz="2000" dirty="0"/>
            </a:br>
            <a:r>
              <a:rPr lang="ru-RU" sz="2000" dirty="0"/>
              <a:t>- подбор информационных ресурсов, художественной литературы;</a:t>
            </a:r>
            <a:br>
              <a:rPr lang="ru-RU" sz="2000" dirty="0"/>
            </a:br>
            <a:r>
              <a:rPr lang="ru-RU" sz="2000" dirty="0"/>
              <a:t>- атрибутов к сюжетно-ролевой игры</a:t>
            </a:r>
            <a:br>
              <a:rPr lang="ru-RU" sz="2000" dirty="0"/>
            </a:br>
            <a:r>
              <a:rPr lang="ru-RU" sz="2000" dirty="0"/>
              <a:t>- Выставка совместных работ детей и родителей на тему Подбор иллюстраций о космосе, космонавтах, солнечной системы.</a:t>
            </a:r>
            <a:br>
              <a:rPr lang="ru-RU" sz="2000" dirty="0"/>
            </a:br>
            <a:r>
              <a:rPr lang="ru-RU" sz="2000" dirty="0"/>
              <a:t>Подготовить презентацию «Земля в ладонях»…Космонавтике посвящается.</a:t>
            </a:r>
            <a:br>
              <a:rPr lang="ru-RU" sz="2000" dirty="0"/>
            </a:br>
            <a:r>
              <a:rPr lang="ru-RU" sz="2000" dirty="0"/>
              <a:t>Подбор мультфильмов на тему космоса.</a:t>
            </a:r>
            <a:br>
              <a:rPr lang="ru-RU" sz="2000" dirty="0"/>
            </a:br>
            <a:r>
              <a:rPr lang="ru-RU" sz="2000" dirty="0"/>
              <a:t>Подбор фонотеки.</a:t>
            </a:r>
            <a:br>
              <a:rPr lang="ru-RU" sz="2000" dirty="0"/>
            </a:br>
            <a:r>
              <a:rPr lang="ru-RU" sz="2000" dirty="0"/>
              <a:t>Разработка конспектов ООД.</a:t>
            </a:r>
            <a:br>
              <a:rPr lang="ru-RU" sz="2000" dirty="0"/>
            </a:br>
            <a:r>
              <a:rPr lang="ru-RU" sz="2000" dirty="0"/>
              <a:t>Подбор дидактического материала, загадок и стихов о космосе.</a:t>
            </a:r>
            <a:br>
              <a:rPr lang="ru-RU" sz="2000" dirty="0"/>
            </a:br>
            <a:r>
              <a:rPr lang="ru-RU" sz="2000" dirty="0"/>
              <a:t>Составление картотеки подвижных игр и сюжетно-ролевых игр на заданную тематику.</a:t>
            </a:r>
            <a:br>
              <a:rPr lang="ru-RU" sz="2000" dirty="0"/>
            </a:br>
            <a:r>
              <a:rPr lang="ru-RU" sz="2000" dirty="0"/>
              <a:t>Подготовка музыкального развлечения.</a:t>
            </a:r>
            <a:br>
              <a:rPr lang="ru-RU" sz="2000" dirty="0"/>
            </a:br>
            <a:r>
              <a:rPr lang="ru-RU" sz="2000" b="1" dirty="0"/>
              <a:t>ООД:</a:t>
            </a:r>
            <a:r>
              <a:rPr lang="ru-RU" sz="2000" dirty="0"/>
              <a:t/>
            </a:r>
            <a:br>
              <a:rPr lang="ru-RU" sz="2000" dirty="0"/>
            </a:br>
            <a:r>
              <a:rPr lang="ru-RU" sz="2000" b="1" dirty="0">
                <a:solidFill>
                  <a:srgbClr val="FFFF00"/>
                </a:solidFill>
              </a:rPr>
              <a:t>Познавательное развитие</a:t>
            </a:r>
            <a:r>
              <a:rPr lang="ru-RU" sz="2000" b="1" dirty="0"/>
              <a:t> </a:t>
            </a:r>
            <a:r>
              <a:rPr lang="ru-RU" sz="2000" dirty="0"/>
              <a:t>«Космос, звёзды, вселенная. Ю.А. Гагарин – первый космонавт». ФЭМП «Полет к звездам»</a:t>
            </a:r>
            <a:br>
              <a:rPr lang="ru-RU" sz="2000" dirty="0"/>
            </a:br>
            <a:r>
              <a:rPr lang="ru-RU" sz="2000" b="1" dirty="0">
                <a:solidFill>
                  <a:srgbClr val="FFFF00"/>
                </a:solidFill>
              </a:rPr>
              <a:t>Художественно эстетическое развитие:</a:t>
            </a:r>
            <a:r>
              <a:rPr lang="ru-RU" sz="2000" dirty="0">
                <a:solidFill>
                  <a:srgbClr val="FFFF00"/>
                </a:solidFill>
              </a:rPr>
              <a:t/>
            </a:r>
            <a:br>
              <a:rPr lang="ru-RU" sz="2000" dirty="0">
                <a:solidFill>
                  <a:srgbClr val="FFFF00"/>
                </a:solidFill>
              </a:rPr>
            </a:br>
            <a:r>
              <a:rPr lang="ru-RU" sz="2000" b="1" dirty="0"/>
              <a:t>- Рисование: «</a:t>
            </a:r>
            <a:r>
              <a:rPr lang="ru-RU" sz="2000" dirty="0"/>
              <a:t>Загадочный космос», «Планеты Солнечной системы»</a:t>
            </a:r>
            <a:br>
              <a:rPr lang="ru-RU" sz="2000" dirty="0"/>
            </a:br>
            <a:r>
              <a:rPr lang="ru-RU" sz="2000" b="1" dirty="0"/>
              <a:t>-Аппликация/лепка: </a:t>
            </a:r>
            <a:r>
              <a:rPr lang="ru-RU" sz="2000" dirty="0"/>
              <a:t>«Забавные инопланетяне»</a:t>
            </a:r>
            <a:br>
              <a:rPr lang="ru-RU" sz="2000" dirty="0"/>
            </a:br>
            <a:r>
              <a:rPr lang="ru-RU" sz="2000" dirty="0"/>
              <a:t> </a:t>
            </a:r>
            <a:br>
              <a:rPr lang="ru-RU" sz="2000" dirty="0"/>
            </a:br>
            <a:endParaRPr lang="ru-RU" sz="2000" dirty="0"/>
          </a:p>
        </p:txBody>
      </p:sp>
    </p:spTree>
    <p:extLst>
      <p:ext uri="{BB962C8B-B14F-4D97-AF65-F5344CB8AC3E}">
        <p14:creationId xmlns:p14="http://schemas.microsoft.com/office/powerpoint/2010/main" val="1787618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6037280"/>
          </a:xfrm>
        </p:spPr>
        <p:txBody>
          <a:bodyPr>
            <a:normAutofit fontScale="90000"/>
          </a:bodyPr>
          <a:lstStyle/>
          <a:p>
            <a:r>
              <a:rPr lang="ru-RU" sz="2000" b="1" dirty="0">
                <a:solidFill>
                  <a:srgbClr val="FF0000"/>
                </a:solidFill>
              </a:rPr>
              <a:t>Беседы с использованием презентаций</a:t>
            </a:r>
            <a:r>
              <a:rPr lang="ru-RU" sz="2000" b="1" dirty="0"/>
              <a:t>.</a:t>
            </a:r>
            <a:r>
              <a:rPr lang="ru-RU" sz="2000" dirty="0"/>
              <a:t/>
            </a:r>
            <a:br>
              <a:rPr lang="ru-RU" sz="2000" dirty="0"/>
            </a:br>
            <a:r>
              <a:rPr lang="ru-RU" sz="2000" dirty="0"/>
              <a:t>1)    Беседа «Что такое Космос»;</a:t>
            </a:r>
            <a:br>
              <a:rPr lang="ru-RU" sz="2000" dirty="0"/>
            </a:br>
            <a:r>
              <a:rPr lang="ru-RU" sz="2000" dirty="0"/>
              <a:t>2)    Беседа «Первый космонавт»;</a:t>
            </a:r>
            <a:br>
              <a:rPr lang="ru-RU" sz="2000" dirty="0"/>
            </a:br>
            <a:r>
              <a:rPr lang="ru-RU" sz="2000" dirty="0"/>
              <a:t>3)    Беседа «Планеты Солнечной системы».</a:t>
            </a:r>
            <a:br>
              <a:rPr lang="ru-RU" sz="2000" dirty="0"/>
            </a:br>
            <a:r>
              <a:rPr lang="ru-RU" sz="2000" b="1" dirty="0"/>
              <a:t> </a:t>
            </a:r>
            <a:r>
              <a:rPr lang="ru-RU" sz="2000" dirty="0"/>
              <a:t/>
            </a:r>
            <a:br>
              <a:rPr lang="ru-RU" sz="2000" dirty="0"/>
            </a:br>
            <a:r>
              <a:rPr lang="ru-RU" sz="2000" b="1" dirty="0">
                <a:solidFill>
                  <a:srgbClr val="FF0000"/>
                </a:solidFill>
              </a:rPr>
              <a:t>Конструирование</a:t>
            </a:r>
            <a:r>
              <a:rPr lang="ru-RU" sz="2000" dirty="0"/>
              <a:t/>
            </a:r>
            <a:br>
              <a:rPr lang="ru-RU" sz="2000" dirty="0"/>
            </a:br>
            <a:r>
              <a:rPr lang="ru-RU" sz="2000" dirty="0"/>
              <a:t>Тема: «Ракеты и космические корабли».</a:t>
            </a:r>
            <a:br>
              <a:rPr lang="ru-RU" sz="2000" dirty="0"/>
            </a:br>
            <a:r>
              <a:rPr lang="ru-RU" sz="2000" b="1" dirty="0"/>
              <a:t> </a:t>
            </a:r>
            <a:r>
              <a:rPr lang="ru-RU" sz="2000" dirty="0"/>
              <a:t/>
            </a:r>
            <a:br>
              <a:rPr lang="ru-RU" sz="2000" dirty="0"/>
            </a:br>
            <a:r>
              <a:rPr lang="ru-RU" sz="2000" b="1" dirty="0">
                <a:solidFill>
                  <a:srgbClr val="FF0000"/>
                </a:solidFill>
              </a:rPr>
              <a:t>Подвижные игры:</a:t>
            </a:r>
            <a:r>
              <a:rPr lang="ru-RU" sz="2000" b="1" dirty="0"/>
              <a:t> </a:t>
            </a:r>
            <a:r>
              <a:rPr lang="ru-RU" sz="2000" dirty="0"/>
              <a:t>«Маленькие планеты», «Соберём космический корабль», «</a:t>
            </a:r>
            <a:r>
              <a:rPr lang="ru-RU" sz="2000" dirty="0" err="1"/>
              <a:t>Космостарт</a:t>
            </a:r>
            <a:r>
              <a:rPr lang="ru-RU" sz="2000" dirty="0"/>
              <a:t>», «Возвращение в луноход», «Невесомость», «Космонавты»,  «Ждут нас быстрые ракеты»,  «Солнце – чемпион».</a:t>
            </a:r>
            <a:br>
              <a:rPr lang="ru-RU" sz="2000" dirty="0"/>
            </a:br>
            <a:r>
              <a:rPr lang="ru-RU" sz="2000" b="1" dirty="0"/>
              <a:t> </a:t>
            </a:r>
            <a:r>
              <a:rPr lang="ru-RU" sz="2000" dirty="0"/>
              <a:t/>
            </a:r>
            <a:br>
              <a:rPr lang="ru-RU" sz="2000" dirty="0"/>
            </a:br>
            <a:r>
              <a:rPr lang="ru-RU" sz="2000" b="1" dirty="0">
                <a:solidFill>
                  <a:srgbClr val="FF0000"/>
                </a:solidFill>
              </a:rPr>
              <a:t>Сюжетно-ролевые игры: </a:t>
            </a:r>
            <a:r>
              <a:rPr lang="ru-RU" sz="2000" dirty="0"/>
              <a:t>«Космонавты»</a:t>
            </a:r>
            <a:r>
              <a:rPr lang="ru-RU" sz="2000" b="1" dirty="0"/>
              <a:t>, </a:t>
            </a:r>
            <a:r>
              <a:rPr lang="ru-RU" sz="2000" dirty="0"/>
              <a:t>«Путешествие на Луну»</a:t>
            </a:r>
            <a:r>
              <a:rPr lang="ru-RU" sz="2000" b="1" dirty="0"/>
              <a:t>, </a:t>
            </a:r>
            <a:r>
              <a:rPr lang="ru-RU" sz="2000" dirty="0"/>
              <a:t>«Строители» сюжет «Строим космодром»</a:t>
            </a:r>
            <a:br>
              <a:rPr lang="ru-RU" sz="2000" dirty="0"/>
            </a:br>
            <a:r>
              <a:rPr lang="ru-RU" sz="2000" b="1" dirty="0"/>
              <a:t> </a:t>
            </a:r>
            <a:r>
              <a:rPr lang="ru-RU" sz="2000" dirty="0"/>
              <a:t/>
            </a:r>
            <a:br>
              <a:rPr lang="ru-RU" sz="2000" dirty="0"/>
            </a:br>
            <a:r>
              <a:rPr lang="ru-RU" sz="2000" b="1" dirty="0">
                <a:solidFill>
                  <a:srgbClr val="FF0000"/>
                </a:solidFill>
              </a:rPr>
              <a:t>Дидактические игры:</a:t>
            </a:r>
            <a:r>
              <a:rPr lang="ru-RU" sz="2000" b="1" dirty="0"/>
              <a:t> </a:t>
            </a:r>
            <a:r>
              <a:rPr lang="ru-RU" sz="2000" dirty="0"/>
              <a:t>«Разложи планеты на орбитах», «Подбери пришельцу ракету», «Восстанови порядок в Солнечной системе», «Найди лишнее», «Добавь словечко», «Найди пару», «Космос», «Подбери словечко», «Найди недостающую ракету», «Куда летят ракеты».</a:t>
            </a:r>
            <a:br>
              <a:rPr lang="ru-RU" sz="2000" dirty="0"/>
            </a:br>
            <a:r>
              <a:rPr lang="ru-RU" sz="2000" b="1" dirty="0"/>
              <a:t> </a:t>
            </a:r>
            <a:r>
              <a:rPr lang="ru-RU" sz="2000" dirty="0"/>
              <a:t/>
            </a:r>
            <a:br>
              <a:rPr lang="ru-RU" sz="2000" dirty="0"/>
            </a:br>
            <a:endParaRPr lang="ru-RU" sz="2000" dirty="0"/>
          </a:p>
        </p:txBody>
      </p:sp>
    </p:spTree>
    <p:extLst>
      <p:ext uri="{BB962C8B-B14F-4D97-AF65-F5344CB8AC3E}">
        <p14:creationId xmlns:p14="http://schemas.microsoft.com/office/powerpoint/2010/main" val="337953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6037280"/>
          </a:xfrm>
        </p:spPr>
        <p:txBody>
          <a:bodyPr>
            <a:normAutofit fontScale="90000"/>
          </a:bodyPr>
          <a:lstStyle/>
          <a:p>
            <a:r>
              <a:rPr lang="ru-RU" sz="2000" b="1" dirty="0"/>
              <a:t>Чтение художественной литературы:</a:t>
            </a:r>
            <a:r>
              <a:rPr lang="ru-RU" sz="2000" dirty="0"/>
              <a:t/>
            </a:r>
            <a:br>
              <a:rPr lang="ru-RU" sz="2000" dirty="0"/>
            </a:br>
            <a:r>
              <a:rPr lang="ru-RU" sz="2000" i="1" dirty="0"/>
              <a:t>Цель:</a:t>
            </a:r>
            <a:r>
              <a:rPr lang="ru-RU" sz="2000" dirty="0"/>
              <a:t> знакомить детей с литературой о космосе; воспитывать познавательную активность.</a:t>
            </a:r>
            <a:br>
              <a:rPr lang="ru-RU" sz="2000" dirty="0"/>
            </a:br>
            <a:r>
              <a:rPr lang="ru-RU" sz="2000" dirty="0"/>
              <a:t>- Я. К. Голованов «Дорога на космодром»,</a:t>
            </a:r>
            <a:br>
              <a:rPr lang="ru-RU" sz="2000" dirty="0"/>
            </a:br>
            <a:r>
              <a:rPr lang="ru-RU" sz="2000" dirty="0"/>
              <a:t>- В. Кащенко «Созвездие драконов»,</a:t>
            </a:r>
            <a:br>
              <a:rPr lang="ru-RU" sz="2000" dirty="0"/>
            </a:br>
            <a:r>
              <a:rPr lang="ru-RU" sz="2000" dirty="0"/>
              <a:t>- П. О. </a:t>
            </a:r>
            <a:r>
              <a:rPr lang="ru-RU" sz="2000" dirty="0" err="1"/>
              <a:t>Клушанцев</a:t>
            </a:r>
            <a:r>
              <a:rPr lang="ru-RU" sz="2000" dirty="0"/>
              <a:t> «О чём рассказал телескоп»,</a:t>
            </a:r>
            <a:br>
              <a:rPr lang="ru-RU" sz="2000" dirty="0"/>
            </a:br>
            <a:r>
              <a:rPr lang="ru-RU" sz="2000" dirty="0"/>
              <a:t>- О. А. </a:t>
            </a:r>
            <a:r>
              <a:rPr lang="ru-RU" sz="2000" dirty="0" err="1"/>
              <a:t>Скоролупова</a:t>
            </a:r>
            <a:r>
              <a:rPr lang="ru-RU" sz="2000" dirty="0"/>
              <a:t> «Покорение космоса»,</a:t>
            </a:r>
            <a:br>
              <a:rPr lang="ru-RU" sz="2000" dirty="0"/>
            </a:br>
            <a:r>
              <a:rPr lang="ru-RU" sz="2000" dirty="0"/>
              <a:t>- </a:t>
            </a:r>
            <a:r>
              <a:rPr lang="ru-RU" sz="2000" dirty="0" err="1"/>
              <a:t>Н.Носов</a:t>
            </a:r>
            <a:r>
              <a:rPr lang="ru-RU" sz="2000" dirty="0"/>
              <a:t> « Незнайка на луне»</a:t>
            </a:r>
            <a:br>
              <a:rPr lang="ru-RU" sz="2000" dirty="0"/>
            </a:br>
            <a:r>
              <a:rPr lang="ru-RU" sz="2000" dirty="0"/>
              <a:t>- стихотворения о космосе.</a:t>
            </a:r>
            <a:br>
              <a:rPr lang="ru-RU" sz="2000" dirty="0"/>
            </a:br>
            <a:r>
              <a:rPr lang="ru-RU" sz="2000" dirty="0"/>
              <a:t>- загадки о космосе .</a:t>
            </a:r>
            <a:br>
              <a:rPr lang="ru-RU" sz="2000" dirty="0"/>
            </a:br>
            <a:r>
              <a:rPr lang="ru-RU" sz="2000" b="1" dirty="0"/>
              <a:t> </a:t>
            </a:r>
            <a:r>
              <a:rPr lang="ru-RU" sz="2000" dirty="0"/>
              <a:t/>
            </a:r>
            <a:br>
              <a:rPr lang="ru-RU" sz="2000" dirty="0"/>
            </a:br>
            <a:r>
              <a:rPr lang="ru-RU" sz="2000" b="1" dirty="0"/>
              <a:t>Индивидуальная и групповая работа:</a:t>
            </a:r>
            <a:r>
              <a:rPr lang="ru-RU" sz="2000" dirty="0"/>
              <a:t/>
            </a:r>
            <a:br>
              <a:rPr lang="ru-RU" sz="2000" dirty="0"/>
            </a:br>
            <a:r>
              <a:rPr lang="ru-RU" sz="2000" dirty="0"/>
              <a:t>- развитие мелкой моторики (раскрашивание картинок о космосе).</a:t>
            </a:r>
            <a:br>
              <a:rPr lang="ru-RU" sz="2000" dirty="0"/>
            </a:br>
            <a:r>
              <a:rPr lang="ru-RU" sz="2000" dirty="0"/>
              <a:t>- собирание </a:t>
            </a:r>
            <a:r>
              <a:rPr lang="ru-RU" sz="2000" dirty="0" err="1"/>
              <a:t>пазлов</a:t>
            </a:r>
            <a:r>
              <a:rPr lang="ru-RU" sz="2000" dirty="0"/>
              <a:t> (тема «Космические </a:t>
            </a:r>
            <a:r>
              <a:rPr lang="ru-RU" sz="2000" dirty="0" err="1"/>
              <a:t>пазлы</a:t>
            </a:r>
            <a:r>
              <a:rPr lang="ru-RU" sz="2000" dirty="0"/>
              <a:t>»)</a:t>
            </a:r>
            <a:br>
              <a:rPr lang="ru-RU" sz="2000" dirty="0"/>
            </a:br>
            <a:r>
              <a:rPr lang="ru-RU" sz="2000" dirty="0"/>
              <a:t>- выкладывание картинок из счетных палочек</a:t>
            </a:r>
            <a:br>
              <a:rPr lang="ru-RU" sz="2000" dirty="0"/>
            </a:br>
            <a:r>
              <a:rPr lang="ru-RU" sz="2000" dirty="0"/>
              <a:t>- индивидуальная работа по развитию речи игра “ Скажи наоборот”  </a:t>
            </a:r>
            <a:br>
              <a:rPr lang="ru-RU" sz="2000" dirty="0"/>
            </a:br>
            <a:r>
              <a:rPr lang="ru-RU" sz="2000" b="1" dirty="0"/>
              <a:t> </a:t>
            </a:r>
            <a:r>
              <a:rPr lang="ru-RU" sz="2000" dirty="0"/>
              <a:t/>
            </a:r>
            <a:br>
              <a:rPr lang="ru-RU" sz="2000" dirty="0"/>
            </a:br>
            <a:r>
              <a:rPr lang="ru-RU" sz="2000" b="1" dirty="0"/>
              <a:t>Просмотр электронных презентаций:</a:t>
            </a:r>
            <a:r>
              <a:rPr lang="ru-RU" sz="2000" dirty="0"/>
              <a:t/>
            </a:r>
            <a:br>
              <a:rPr lang="ru-RU" sz="2000" dirty="0"/>
            </a:br>
            <a:r>
              <a:rPr lang="ru-RU" sz="2000" dirty="0"/>
              <a:t>«Планеты Солнечной системы».</a:t>
            </a:r>
            <a:br>
              <a:rPr lang="ru-RU" sz="2000" dirty="0"/>
            </a:br>
            <a:r>
              <a:rPr lang="ru-RU" sz="2000" dirty="0"/>
              <a:t>«Животные в космосе».</a:t>
            </a:r>
            <a:br>
              <a:rPr lang="ru-RU" sz="2000" dirty="0"/>
            </a:br>
            <a:r>
              <a:rPr lang="ru-RU" sz="2000" dirty="0"/>
              <a:t>«Освоение космоса»</a:t>
            </a:r>
            <a:br>
              <a:rPr lang="ru-RU" sz="2000" dirty="0"/>
            </a:br>
            <a:r>
              <a:rPr lang="ru-RU" sz="2000" b="1" dirty="0"/>
              <a:t> </a:t>
            </a:r>
            <a:r>
              <a:rPr lang="ru-RU" sz="2000" dirty="0"/>
              <a:t/>
            </a:r>
            <a:br>
              <a:rPr lang="ru-RU" sz="2000" dirty="0"/>
            </a:br>
            <a:endParaRPr lang="ru-RU" sz="2000" dirty="0"/>
          </a:p>
        </p:txBody>
      </p:sp>
    </p:spTree>
    <p:extLst>
      <p:ext uri="{BB962C8B-B14F-4D97-AF65-F5344CB8AC3E}">
        <p14:creationId xmlns:p14="http://schemas.microsoft.com/office/powerpoint/2010/main" val="2223011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8305800" cy="5965272"/>
          </a:xfrm>
        </p:spPr>
        <p:txBody>
          <a:bodyPr>
            <a:normAutofit fontScale="90000"/>
          </a:bodyPr>
          <a:lstStyle/>
          <a:p>
            <a:r>
              <a:rPr lang="ru-RU" sz="2000" b="1" dirty="0">
                <a:solidFill>
                  <a:srgbClr val="FF0000"/>
                </a:solidFill>
              </a:rPr>
              <a:t>Просмотр фильмов:</a:t>
            </a:r>
            <a:r>
              <a:rPr lang="ru-RU" sz="2000" dirty="0">
                <a:solidFill>
                  <a:srgbClr val="FF0000"/>
                </a:solidFill>
              </a:rPr>
              <a:t/>
            </a:r>
            <a:br>
              <a:rPr lang="ru-RU" sz="2000" dirty="0">
                <a:solidFill>
                  <a:srgbClr val="FF0000"/>
                </a:solidFill>
              </a:rPr>
            </a:br>
            <a:r>
              <a:rPr lang="ru-RU" sz="2000" dirty="0"/>
              <a:t>«Юрий Гагарин».</a:t>
            </a:r>
            <a:br>
              <a:rPr lang="ru-RU" sz="2000" dirty="0"/>
            </a:br>
            <a:r>
              <a:rPr lang="ru-RU" sz="2000" dirty="0"/>
              <a:t>«Первый полёт».</a:t>
            </a:r>
            <a:br>
              <a:rPr lang="ru-RU" sz="2000" dirty="0"/>
            </a:br>
            <a:r>
              <a:rPr lang="ru-RU" sz="2000" dirty="0"/>
              <a:t>«Экскурсия по МКС».</a:t>
            </a:r>
            <a:br>
              <a:rPr lang="ru-RU" sz="2000" dirty="0"/>
            </a:br>
            <a:r>
              <a:rPr lang="ru-RU" sz="2000" dirty="0"/>
              <a:t>Мультфильмы о Земле, о Солнце, космических машина, планетах Солнечной системы.</a:t>
            </a:r>
            <a:br>
              <a:rPr lang="ru-RU" sz="2000" dirty="0"/>
            </a:br>
            <a:r>
              <a:rPr lang="ru-RU" sz="2000" b="1" dirty="0"/>
              <a:t> </a:t>
            </a:r>
            <a:r>
              <a:rPr lang="ru-RU" sz="2000" dirty="0"/>
              <a:t/>
            </a:r>
            <a:br>
              <a:rPr lang="ru-RU" sz="2000" dirty="0"/>
            </a:br>
            <a:r>
              <a:rPr lang="ru-RU" sz="2000" b="1" dirty="0">
                <a:solidFill>
                  <a:srgbClr val="FF0000"/>
                </a:solidFill>
              </a:rPr>
              <a:t>Слушание космической музыки</a:t>
            </a:r>
            <a:r>
              <a:rPr lang="ru-RU" sz="2000" b="1" dirty="0"/>
              <a:t>.</a:t>
            </a:r>
            <a:r>
              <a:rPr lang="ru-RU" sz="2000" dirty="0"/>
              <a:t/>
            </a:r>
            <a:br>
              <a:rPr lang="ru-RU" sz="2000" dirty="0"/>
            </a:br>
            <a:r>
              <a:rPr lang="ru-RU" sz="2000" dirty="0"/>
              <a:t>·                Музыкальные произведения группы Зодиак.</a:t>
            </a:r>
            <a:br>
              <a:rPr lang="ru-RU" sz="2000" dirty="0"/>
            </a:br>
            <a:r>
              <a:rPr lang="ru-RU" sz="2000" b="1" dirty="0"/>
              <a:t> </a:t>
            </a:r>
            <a:r>
              <a:rPr lang="ru-RU" sz="2000" dirty="0"/>
              <a:t/>
            </a:r>
            <a:br>
              <a:rPr lang="ru-RU" sz="2000" dirty="0"/>
            </a:br>
            <a:r>
              <a:rPr lang="ru-RU" sz="2000" b="1" dirty="0">
                <a:solidFill>
                  <a:srgbClr val="FF0000"/>
                </a:solidFill>
              </a:rPr>
              <a:t>Старые советские песни:</a:t>
            </a:r>
            <a:r>
              <a:rPr lang="ru-RU" sz="2000" dirty="0">
                <a:solidFill>
                  <a:srgbClr val="FF0000"/>
                </a:solidFill>
              </a:rPr>
              <a:t/>
            </a:r>
            <a:br>
              <a:rPr lang="ru-RU" sz="2000" dirty="0">
                <a:solidFill>
                  <a:srgbClr val="FF0000"/>
                </a:solidFill>
              </a:rPr>
            </a:br>
            <a:r>
              <a:rPr lang="ru-RU" sz="2000" dirty="0"/>
              <a:t>«Мы в космос улетаем на работу»</a:t>
            </a:r>
            <a:br>
              <a:rPr lang="ru-RU" sz="2000" dirty="0"/>
            </a:br>
            <a:r>
              <a:rPr lang="ru-RU" sz="2000" dirty="0"/>
              <a:t>·                «Я-Земля!».</a:t>
            </a:r>
            <a:br>
              <a:rPr lang="ru-RU" sz="2000" dirty="0"/>
            </a:br>
            <a:r>
              <a:rPr lang="ru-RU" sz="2000" dirty="0"/>
              <a:t>·                "На пыльных тропинках далёких планет...".</a:t>
            </a:r>
            <a:br>
              <a:rPr lang="ru-RU" sz="2000" dirty="0"/>
            </a:br>
            <a:r>
              <a:rPr lang="ru-RU" sz="2000" dirty="0"/>
              <a:t>·                "Мы в космос улетаем на работу...".</a:t>
            </a:r>
            <a:br>
              <a:rPr lang="ru-RU" sz="2000" dirty="0"/>
            </a:br>
            <a:r>
              <a:rPr lang="ru-RU" sz="2000" dirty="0"/>
              <a:t>·                "И на Марсе будут яблони цвести".</a:t>
            </a:r>
            <a:br>
              <a:rPr lang="ru-RU" sz="2000" dirty="0"/>
            </a:br>
            <a:r>
              <a:rPr lang="ru-RU" sz="2000" dirty="0"/>
              <a:t>·                Саундтреки: Тайм-</a:t>
            </a:r>
            <a:r>
              <a:rPr lang="ru-RU" sz="2000" dirty="0" err="1"/>
              <a:t>ат</a:t>
            </a:r>
            <a:r>
              <a:rPr lang="ru-RU" sz="2000" dirty="0"/>
              <a:t> - Этот большой мир (ремейк песни из фильма "Отроки во Вселенной").</a:t>
            </a:r>
            <a:br>
              <a:rPr lang="ru-RU" sz="2000" dirty="0"/>
            </a:br>
            <a:r>
              <a:rPr lang="ru-RU" sz="2000" dirty="0"/>
              <a:t>·                Александр </a:t>
            </a:r>
            <a:r>
              <a:rPr lang="ru-RU" sz="2000" dirty="0" err="1"/>
              <a:t>Зацепин</a:t>
            </a:r>
            <a:r>
              <a:rPr lang="ru-RU" sz="2000" dirty="0"/>
              <a:t> «Тайна третьей планеты». Ксения Ларионова «Ключ на старт».</a:t>
            </a:r>
            <a:br>
              <a:rPr lang="ru-RU" sz="2000" dirty="0"/>
            </a:br>
            <a:r>
              <a:rPr lang="ru-RU" sz="2000" dirty="0" err="1"/>
              <a:t>С.Светикова</a:t>
            </a:r>
            <a:r>
              <a:rPr lang="ru-RU" sz="2000" dirty="0"/>
              <a:t> «Свет любви» (из мультфильма "День рождения Алисы") Земляне «Трава у дома».</a:t>
            </a:r>
            <a:br>
              <a:rPr lang="ru-RU" sz="2000" dirty="0"/>
            </a:br>
            <a:endParaRPr lang="ru-RU" sz="2000" dirty="0"/>
          </a:p>
        </p:txBody>
      </p:sp>
    </p:spTree>
    <p:extLst>
      <p:ext uri="{BB962C8B-B14F-4D97-AF65-F5344CB8AC3E}">
        <p14:creationId xmlns:p14="http://schemas.microsoft.com/office/powerpoint/2010/main" val="25255171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6037280"/>
          </a:xfrm>
        </p:spPr>
        <p:txBody>
          <a:bodyPr>
            <a:noAutofit/>
          </a:bodyPr>
          <a:lstStyle/>
          <a:p>
            <a:r>
              <a:rPr lang="ru-RU" sz="1600" b="1" dirty="0">
                <a:solidFill>
                  <a:srgbClr val="FFFF00"/>
                </a:solidFill>
              </a:rPr>
              <a:t>Результаты проекта:</a:t>
            </a:r>
            <a:r>
              <a:rPr lang="ru-RU" sz="1600" dirty="0">
                <a:solidFill>
                  <a:srgbClr val="FFFF00"/>
                </a:solidFill>
              </a:rPr>
              <a:t/>
            </a:r>
            <a:br>
              <a:rPr lang="ru-RU" sz="1600" dirty="0">
                <a:solidFill>
                  <a:srgbClr val="FFFF00"/>
                </a:solidFill>
              </a:rPr>
            </a:br>
            <a:r>
              <a:rPr lang="ru-RU" sz="1600" dirty="0"/>
              <a:t>Воспитателями были определены и проведены наиболее эффективные интегрированные виды деятельности по теме «Космос», способствующих развитию свободного общения с детьми и взрослыми. В проекте были использованы разные интегрированные виды детской деятельности:</a:t>
            </a:r>
            <a:br>
              <a:rPr lang="ru-RU" sz="1600" dirty="0"/>
            </a:br>
            <a:r>
              <a:rPr lang="ru-RU" sz="1600" dirty="0"/>
              <a:t>• Познавательно-трудовая деятельность</a:t>
            </a:r>
            <a:br>
              <a:rPr lang="ru-RU" sz="1600" dirty="0"/>
            </a:br>
            <a:r>
              <a:rPr lang="ru-RU" sz="1600" dirty="0"/>
              <a:t>• Продуктивно-трудовая деятельность</a:t>
            </a:r>
            <a:br>
              <a:rPr lang="ru-RU" sz="1600" dirty="0"/>
            </a:br>
            <a:r>
              <a:rPr lang="ru-RU" sz="1600" dirty="0"/>
              <a:t>• Коммуникативно-познавательная деятельность</a:t>
            </a:r>
            <a:br>
              <a:rPr lang="ru-RU" sz="1600" dirty="0"/>
            </a:br>
            <a:r>
              <a:rPr lang="ru-RU" sz="1600" dirty="0"/>
              <a:t>• </a:t>
            </a:r>
            <a:r>
              <a:rPr lang="ru-RU" sz="1600" dirty="0" smtClean="0"/>
              <a:t>Литературно-коммуникативная деятельность</a:t>
            </a:r>
            <a:r>
              <a:rPr lang="ru-RU" sz="1600" dirty="0"/>
              <a:t/>
            </a:r>
            <a:br>
              <a:rPr lang="ru-RU" sz="1600" dirty="0"/>
            </a:br>
            <a:r>
              <a:rPr lang="ru-RU" sz="1600" dirty="0"/>
              <a:t>• Познавательно-игровая деятельность</a:t>
            </a:r>
            <a:br>
              <a:rPr lang="ru-RU" sz="1600" dirty="0"/>
            </a:br>
            <a:r>
              <a:rPr lang="ru-RU" sz="1600" dirty="0"/>
              <a:t>• Коммуникативно-игровая деятельность</a:t>
            </a:r>
            <a:br>
              <a:rPr lang="ru-RU" sz="1600" dirty="0"/>
            </a:br>
            <a:r>
              <a:rPr lang="ru-RU" sz="1600" dirty="0"/>
              <a:t>• Познавательно-двигательная деятельность</a:t>
            </a:r>
            <a:br>
              <a:rPr lang="ru-RU" sz="1600" dirty="0"/>
            </a:br>
            <a:r>
              <a:rPr lang="ru-RU" sz="1600" dirty="0"/>
              <a:t>• Литературно-познавательная деятельность</a:t>
            </a:r>
            <a:br>
              <a:rPr lang="ru-RU" sz="1600" dirty="0"/>
            </a:br>
            <a:r>
              <a:rPr lang="ru-RU" sz="1600" dirty="0"/>
              <a:t>• Музыкально-познавательная деятельность</a:t>
            </a:r>
            <a:br>
              <a:rPr lang="ru-RU" sz="1600" dirty="0"/>
            </a:br>
            <a:r>
              <a:rPr lang="ru-RU" sz="1600" dirty="0"/>
              <a:t>На практике убедились, что метод проектов актуален и очень эффективен. Он даёт возможность ребёнку экспериментировать, синтезировать полученные знания, развивать творческие способности и коммуникативные навыки, творить и исследовать вместе с взрослыми, тесно общаться, что позволяет ему успешно адаптироваться к ситуации школьного обучения и окружающему миру</a:t>
            </a:r>
            <a:br>
              <a:rPr lang="ru-RU" sz="1600" dirty="0"/>
            </a:br>
            <a:r>
              <a:rPr lang="ru-RU" sz="1600" dirty="0"/>
              <a:t>В ходе реализации проекта мы пришли к выводу, что подобные занятия, игры, продуктивная деятельность объединяют детей общими впечатлениями, переживаниями, эмоциями, способствуют формированию чувства гордости за свою страну. У детей появился интерес к самостоятельному поиску ответов в различных источниках информации, повысилась мотивационная составляющая: дети стали задавать больше вопросов, интересоваться познавательной литературой.</a:t>
            </a:r>
            <a:br>
              <a:rPr lang="ru-RU" sz="1600" dirty="0"/>
            </a:br>
            <a:endParaRPr lang="ru-RU" sz="1600" dirty="0"/>
          </a:p>
        </p:txBody>
      </p:sp>
    </p:spTree>
    <p:extLst>
      <p:ext uri="{BB962C8B-B14F-4D97-AF65-F5344CB8AC3E}">
        <p14:creationId xmlns:p14="http://schemas.microsoft.com/office/powerpoint/2010/main" val="12632933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6037280"/>
          </a:xfrm>
        </p:spPr>
        <p:txBody>
          <a:bodyPr>
            <a:normAutofit fontScale="90000"/>
          </a:bodyPr>
          <a:lstStyle/>
          <a:p>
            <a:r>
              <a:rPr lang="ru-RU" sz="1800" dirty="0"/>
              <a:t>Практическая значимость проекта состоит в том, что  его может использовать  в своей работе любой творческий педагог, адаптировав его содержание к условиям своего ДОУ и возможности взаимодействия с социумом.</a:t>
            </a:r>
            <a:br>
              <a:rPr lang="ru-RU" sz="1800" dirty="0"/>
            </a:br>
            <a:r>
              <a:rPr lang="ru-RU" sz="1800" dirty="0"/>
              <a:t>Таким образом, можно утверждать, что при создании определенных условий и использовании различных форм и методов работы, а также при включении в проект заинтересованных взрослых: педагогов и родителей, детям вполне доступно овладение элементарными знаниями о космосе.</a:t>
            </a:r>
            <a:br>
              <a:rPr lang="ru-RU" sz="1800" dirty="0"/>
            </a:br>
            <a:r>
              <a:rPr lang="ru-RU" sz="1800" dirty="0"/>
              <a:t> </a:t>
            </a:r>
            <a:br>
              <a:rPr lang="ru-RU" sz="1800" dirty="0"/>
            </a:br>
            <a:r>
              <a:rPr lang="ru-RU" sz="1800" b="1" i="1" dirty="0"/>
              <a:t/>
            </a:r>
            <a:br>
              <a:rPr lang="ru-RU" sz="1800" b="1" i="1" dirty="0"/>
            </a:br>
            <a:r>
              <a:rPr lang="ru-RU" sz="1800" b="1" i="1" dirty="0">
                <a:solidFill>
                  <a:srgbClr val="FF0000"/>
                </a:solidFill>
              </a:rPr>
              <a:t>Используемая в работе с детьми литература и сайты:</a:t>
            </a:r>
            <a:r>
              <a:rPr lang="ru-RU" sz="1800" dirty="0">
                <a:solidFill>
                  <a:srgbClr val="FF0000"/>
                </a:solidFill>
              </a:rPr>
              <a:t/>
            </a:r>
            <a:br>
              <a:rPr lang="ru-RU" sz="1800" dirty="0">
                <a:solidFill>
                  <a:srgbClr val="FF0000"/>
                </a:solidFill>
              </a:rPr>
            </a:br>
            <a:r>
              <a:rPr lang="ru-RU" sz="1800" dirty="0"/>
              <a:t>1.                 </a:t>
            </a:r>
            <a:r>
              <a:rPr lang="ru-RU" sz="1800" dirty="0" err="1"/>
              <a:t>Гонтарук</a:t>
            </a:r>
            <a:r>
              <a:rPr lang="ru-RU" sz="1800" dirty="0"/>
              <a:t> Т., “Я познаю мир”, М., АСТ: </a:t>
            </a:r>
            <a:r>
              <a:rPr lang="ru-RU" sz="1800" dirty="0" err="1"/>
              <a:t>Транзиткнига</a:t>
            </a:r>
            <a:r>
              <a:rPr lang="ru-RU" sz="1800" dirty="0"/>
              <a:t>.</a:t>
            </a:r>
            <a:br>
              <a:rPr lang="ru-RU" sz="1800" dirty="0"/>
            </a:br>
            <a:r>
              <a:rPr lang="ru-RU" sz="1800" dirty="0"/>
              <a:t>2.                 </a:t>
            </a:r>
            <a:r>
              <a:rPr lang="ru-RU" sz="1800" dirty="0" err="1"/>
              <a:t>Гонтарук</a:t>
            </a:r>
            <a:r>
              <a:rPr lang="ru-RU" sz="1800" dirty="0"/>
              <a:t> Т., “Я познаю мир”, М., АСТ: </a:t>
            </a:r>
            <a:r>
              <a:rPr lang="ru-RU" sz="1800" dirty="0" err="1"/>
              <a:t>Транзиткнига</a:t>
            </a:r>
            <a:r>
              <a:rPr lang="ru-RU" sz="1800" dirty="0"/>
              <a:t>.</a:t>
            </a:r>
            <a:br>
              <a:rPr lang="ru-RU" sz="1800" dirty="0"/>
            </a:br>
            <a:r>
              <a:rPr lang="ru-RU" sz="1800" dirty="0"/>
              <a:t>3.                 Гордон Уэллс «Звездочет и обезьянка Микки».</a:t>
            </a:r>
            <a:br>
              <a:rPr lang="ru-RU" sz="1800" dirty="0"/>
            </a:br>
            <a:r>
              <a:rPr lang="ru-RU" sz="1800" dirty="0"/>
              <a:t>4.                 Дубкова С.И., “Сказки звёздного неба”, “Белый город”, М.</a:t>
            </a:r>
            <a:br>
              <a:rPr lang="ru-RU" sz="1800" dirty="0"/>
            </a:br>
            <a:r>
              <a:rPr lang="ru-RU" sz="1800" dirty="0"/>
              <a:t>5.                 Левитан Е.П. «Малышам о звездах и планетах». Москва, Педагогика-Пресс.</a:t>
            </a:r>
            <a:br>
              <a:rPr lang="ru-RU" sz="1800" dirty="0"/>
            </a:br>
            <a:r>
              <a:rPr lang="ru-RU" sz="1800" dirty="0"/>
              <a:t>6.                 Левитан Е, П. "Твоя Вселенная".</a:t>
            </a:r>
            <a:br>
              <a:rPr lang="ru-RU" sz="1800" dirty="0"/>
            </a:br>
            <a:r>
              <a:rPr lang="ru-RU" sz="1800" dirty="0"/>
              <a:t>7.                 Левитан Е.П. "Звёздные сказки".</a:t>
            </a:r>
            <a:br>
              <a:rPr lang="ru-RU" sz="1800" dirty="0"/>
            </a:br>
            <a:r>
              <a:rPr lang="ru-RU" sz="1800" dirty="0"/>
              <a:t>8.                 Майорова Г., “Игры и рассказы о космосе”, “Лист” М.</a:t>
            </a:r>
            <a:br>
              <a:rPr lang="ru-RU" sz="1800" dirty="0"/>
            </a:br>
            <a:r>
              <a:rPr lang="ru-RU" sz="1800" dirty="0"/>
              <a:t>9.                 Майорова Г. “Игры и рассказы о космосе”, “Лист” М.</a:t>
            </a:r>
            <a:br>
              <a:rPr lang="ru-RU" sz="1800" dirty="0"/>
            </a:br>
            <a:r>
              <a:rPr lang="ru-RU" sz="1800" dirty="0"/>
              <a:t>10.            Парамонов Ж., “Забавная астрономия для малышей”.</a:t>
            </a:r>
            <a:br>
              <a:rPr lang="ru-RU" sz="1800" dirty="0"/>
            </a:br>
            <a:r>
              <a:rPr lang="ru-RU" sz="1800" dirty="0"/>
              <a:t>11.            </a:t>
            </a:r>
            <a:r>
              <a:rPr lang="ru-RU" sz="1800" dirty="0" err="1"/>
              <a:t>Порцевский</a:t>
            </a:r>
            <a:r>
              <a:rPr lang="ru-RU" sz="1800" dirty="0"/>
              <a:t> </a:t>
            </a:r>
            <a:r>
              <a:rPr lang="ru-RU" sz="1800" dirty="0" err="1"/>
              <a:t>К.А.“Моя</a:t>
            </a:r>
            <a:r>
              <a:rPr lang="ru-RU" sz="1800" dirty="0"/>
              <a:t> первая книга о Космосе”.</a:t>
            </a:r>
            <a:br>
              <a:rPr lang="ru-RU" sz="1800" dirty="0"/>
            </a:br>
            <a:r>
              <a:rPr lang="ru-RU" sz="1800" dirty="0"/>
              <a:t>12.            «Расскажите детям о космосе». (Карточки для занятий в детском саду.)</a:t>
            </a:r>
            <a:br>
              <a:rPr lang="ru-RU" sz="1800" dirty="0"/>
            </a:br>
            <a:r>
              <a:rPr lang="ru-RU" sz="1800" dirty="0"/>
              <a:t>13.            </a:t>
            </a:r>
            <a:r>
              <a:rPr lang="ru-RU" sz="1800" dirty="0" err="1"/>
              <a:t>Юрлин</a:t>
            </a:r>
            <a:r>
              <a:rPr lang="ru-RU" sz="1800" dirty="0"/>
              <a:t> «Что внутри?». Издательство малыш. Рассказ «Счастливого пути, космонавты».</a:t>
            </a:r>
            <a:br>
              <a:rPr lang="ru-RU" sz="1800" dirty="0"/>
            </a:br>
            <a:endParaRPr lang="ru-RU" sz="1800" dirty="0"/>
          </a:p>
        </p:txBody>
      </p:sp>
    </p:spTree>
    <p:extLst>
      <p:ext uri="{BB962C8B-B14F-4D97-AF65-F5344CB8AC3E}">
        <p14:creationId xmlns:p14="http://schemas.microsoft.com/office/powerpoint/2010/main" val="21077675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0896d45be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9512" y="0"/>
            <a:ext cx="609600" cy="609600"/>
          </a:xfrm>
          <a:prstGeom prst="rect">
            <a:avLst/>
          </a:prstGeom>
        </p:spPr>
      </p:pic>
      <p:pic>
        <p:nvPicPr>
          <p:cNvPr id="2" name="Рисунок 1" descr="planets-and-galaxies.jpg"/>
          <p:cNvPicPr>
            <a:picLocks noChangeAspect="1"/>
          </p:cNvPicPr>
          <p:nvPr/>
        </p:nvPicPr>
        <p:blipFill>
          <a:blip r:embed="rId5"/>
          <a:stretch>
            <a:fillRect/>
          </a:stretch>
        </p:blipFill>
        <p:spPr>
          <a:xfrm>
            <a:off x="0" y="0"/>
            <a:ext cx="9144000" cy="6858000"/>
          </a:xfrm>
          <a:prstGeom prst="rect">
            <a:avLst/>
          </a:prstGeom>
        </p:spPr>
      </p:pic>
      <p:pic>
        <p:nvPicPr>
          <p:cNvPr id="2050" name="Picture 2" descr="https://drasler.ru/wp-content/uploads/2019/03/C%D0%BF%D0%B0%D1%81%D0%B8%D0%B1%D0%BE-%D0%B7%D0%B0-%D0%B2%D0%BD%D0%B8%D0%BC%D0%B0%D0%BD%D0%B8%D0%B5-%D0%BA%D0%B0%D1%80%D1%82%D0%B8%D0%BD%D0%BA%D0%B8-%D0%B4%D0%BB%D1%8F-%D0%BF%D1%80%D0%B5%D0%B7%D0%B5%D0%BD%D1%82%D0%B0%D1%86%D0%B8%D0%B8-%D0%BF%D0%BE%D0%B4%D0%B1%D0%BE%D1%80%D0%BA%D0%B0-36-%D1%88%D1%82%D1%83%D0%BA-10.jpg"/>
          <p:cNvPicPr>
            <a:picLocks noChangeAspect="1" noChangeArrowheads="1"/>
          </p:cNvPicPr>
          <p:nvPr/>
        </p:nvPicPr>
        <p:blipFill rotWithShape="1">
          <a:blip r:embed="rId6">
            <a:extLst>
              <a:ext uri="{28A0092B-C50C-407E-A947-70E740481C1C}">
                <a14:useLocalDpi xmlns:a14="http://schemas.microsoft.com/office/drawing/2010/main" val="0"/>
              </a:ext>
            </a:extLst>
          </a:blip>
          <a:srcRect l="10460" t="25197" r="18893" b="19335"/>
          <a:stretch/>
        </p:blipFill>
        <p:spPr bwMode="auto">
          <a:xfrm>
            <a:off x="179512" y="3713130"/>
            <a:ext cx="5069541" cy="29852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upph5sdtiffg41mid0uu.jpg"/>
          <p:cNvPicPr>
            <a:picLocks noChangeAspect="1"/>
          </p:cNvPicPr>
          <p:nvPr/>
        </p:nvPicPr>
        <p:blipFill>
          <a:blip r:embed="rId2"/>
          <a:stretch>
            <a:fillRect/>
          </a:stretch>
        </p:blipFill>
        <p:spPr>
          <a:xfrm>
            <a:off x="0" y="0"/>
            <a:ext cx="9144000" cy="5572140"/>
          </a:xfrm>
          <a:prstGeom prst="rect">
            <a:avLst/>
          </a:prstGeom>
        </p:spPr>
      </p:pic>
      <p:sp>
        <p:nvSpPr>
          <p:cNvPr id="3" name="TextBox 2"/>
          <p:cNvSpPr txBox="1"/>
          <p:nvPr/>
        </p:nvSpPr>
        <p:spPr>
          <a:xfrm>
            <a:off x="2714612" y="6072206"/>
            <a:ext cx="4233980" cy="646331"/>
          </a:xfrm>
          <a:prstGeom prst="rect">
            <a:avLst/>
          </a:prstGeom>
          <a:noFill/>
        </p:spPr>
        <p:txBody>
          <a:bodyPr wrap="none" rtlCol="0">
            <a:spAutoFit/>
          </a:bodyPr>
          <a:lstStyle/>
          <a:p>
            <a:r>
              <a:rPr lang="ru-RU" sz="3600" b="1" dirty="0" smtClean="0">
                <a:solidFill>
                  <a:schemeClr val="bg1"/>
                </a:solidFill>
                <a:latin typeface="Times New Roman" pitchFamily="18" charset="0"/>
                <a:cs typeface="Times New Roman" pitchFamily="18" charset="0"/>
              </a:rPr>
              <a:t>Солнечная система</a:t>
            </a:r>
            <a:endParaRPr lang="ru-RU" sz="3600" b="1" dirty="0">
              <a:solidFill>
                <a:schemeClr val="bg1"/>
              </a:solidFill>
              <a:latin typeface="Times New Roman" pitchFamily="18" charset="0"/>
              <a:cs typeface="Times New Roman" pitchFamily="18" charset="0"/>
            </a:endParaRPr>
          </a:p>
        </p:txBody>
      </p:sp>
    </p:spTree>
  </p:cSld>
  <p:clrMapOvr>
    <a:masterClrMapping/>
  </p:clrMapOvr>
  <p:transition spd="slow">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jpg"/>
          <p:cNvPicPr>
            <a:picLocks noChangeAspect="1"/>
          </p:cNvPicPr>
          <p:nvPr/>
        </p:nvPicPr>
        <p:blipFill>
          <a:blip r:embed="rId2"/>
          <a:stretch>
            <a:fillRect/>
          </a:stretch>
        </p:blipFill>
        <p:spPr>
          <a:xfrm>
            <a:off x="0" y="0"/>
            <a:ext cx="9144022" cy="5357826"/>
          </a:xfrm>
          <a:prstGeom prst="rect">
            <a:avLst/>
          </a:prstGeom>
        </p:spPr>
      </p:pic>
      <p:sp>
        <p:nvSpPr>
          <p:cNvPr id="3" name="TextBox 2"/>
          <p:cNvSpPr txBox="1"/>
          <p:nvPr/>
        </p:nvSpPr>
        <p:spPr>
          <a:xfrm>
            <a:off x="3571868" y="5929330"/>
            <a:ext cx="2083199" cy="769441"/>
          </a:xfrm>
          <a:prstGeom prst="rect">
            <a:avLst/>
          </a:prstGeom>
          <a:noFill/>
        </p:spPr>
        <p:txBody>
          <a:bodyPr wrap="none" rtlCol="0">
            <a:spAutoFit/>
          </a:bodyPr>
          <a:lstStyle/>
          <a:p>
            <a:r>
              <a:rPr lang="ru-RU" sz="4400" b="1" dirty="0" smtClean="0">
                <a:solidFill>
                  <a:schemeClr val="bg1"/>
                </a:solidFill>
                <a:latin typeface="Times New Roman" pitchFamily="18" charset="0"/>
                <a:cs typeface="Times New Roman" pitchFamily="18" charset="0"/>
              </a:rPr>
              <a:t>Солнце</a:t>
            </a:r>
            <a:endParaRPr lang="ru-RU" sz="4400" b="1" dirty="0">
              <a:solidFill>
                <a:schemeClr val="bg1"/>
              </a:solidFill>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889844"/>
            <a:ext cx="8424936" cy="6247864"/>
          </a:xfrm>
          <a:prstGeom prst="rect">
            <a:avLst/>
          </a:prstGeom>
        </p:spPr>
        <p:txBody>
          <a:bodyPr wrap="square">
            <a:spAutoFit/>
          </a:bodyPr>
          <a:lstStyle/>
          <a:p>
            <a:r>
              <a:rPr lang="ru-RU" sz="2000" b="1" dirty="0">
                <a:latin typeface="Arial Black" panose="020B0A04020102020204" pitchFamily="34" charset="0"/>
                <a:cs typeface="Arial" panose="020B0604020202020204" pitchFamily="34" charset="0"/>
              </a:rPr>
              <a:t>Тип проекта:</a:t>
            </a:r>
            <a:r>
              <a:rPr lang="ru-RU" sz="2000" dirty="0">
                <a:latin typeface="Arial Black" panose="020B0A04020102020204" pitchFamily="34" charset="0"/>
                <a:cs typeface="Arial" panose="020B0604020202020204" pitchFamily="34" charset="0"/>
              </a:rPr>
              <a:t> информационно-познавательный, творческий.</a:t>
            </a:r>
          </a:p>
          <a:p>
            <a:r>
              <a:rPr lang="ru-RU" sz="2000" b="1" dirty="0">
                <a:latin typeface="Arial Black" panose="020B0A04020102020204" pitchFamily="34" charset="0"/>
                <a:cs typeface="Arial" panose="020B0604020202020204" pitchFamily="34" charset="0"/>
              </a:rPr>
              <a:t>Продолжительность:</a:t>
            </a:r>
            <a:r>
              <a:rPr lang="ru-RU" sz="2000" dirty="0">
                <a:latin typeface="Arial Black" panose="020B0A04020102020204" pitchFamily="34" charset="0"/>
                <a:cs typeface="Arial" panose="020B0604020202020204" pitchFamily="34" charset="0"/>
              </a:rPr>
              <a:t> краткосрочный (1 неделя).</a:t>
            </a:r>
          </a:p>
          <a:p>
            <a:r>
              <a:rPr lang="ru-RU" sz="2000" b="1" dirty="0">
                <a:latin typeface="Arial Black" panose="020B0A04020102020204" pitchFamily="34" charset="0"/>
                <a:cs typeface="Arial" panose="020B0604020202020204" pitchFamily="34" charset="0"/>
              </a:rPr>
              <a:t>Участники проекта:</a:t>
            </a:r>
            <a:r>
              <a:rPr lang="ru-RU" sz="2000" dirty="0">
                <a:latin typeface="Arial Black" panose="020B0A04020102020204" pitchFamily="34" charset="0"/>
                <a:cs typeface="Arial" panose="020B0604020202020204" pitchFamily="34" charset="0"/>
              </a:rPr>
              <a:t> воспитатели, дети, родители.</a:t>
            </a:r>
          </a:p>
          <a:p>
            <a:r>
              <a:rPr lang="ru-RU" sz="2000" dirty="0">
                <a:latin typeface="Arial Black" panose="020B0A04020102020204" pitchFamily="34" charset="0"/>
                <a:cs typeface="Arial" panose="020B0604020202020204" pitchFamily="34" charset="0"/>
              </a:rPr>
              <a:t> </a:t>
            </a:r>
          </a:p>
          <a:p>
            <a:r>
              <a:rPr lang="ru-RU" sz="2000" b="1" dirty="0">
                <a:latin typeface="Arial Black" panose="020B0A04020102020204" pitchFamily="34" charset="0"/>
                <a:cs typeface="Arial" panose="020B0604020202020204" pitchFamily="34" charset="0"/>
              </a:rPr>
              <a:t>Проблема:</a:t>
            </a:r>
            <a:r>
              <a:rPr lang="ru-RU" sz="2000" dirty="0">
                <a:latin typeface="Arial Black" panose="020B0A04020102020204" pitchFamily="34" charset="0"/>
                <a:cs typeface="Arial" panose="020B0604020202020204" pitchFamily="34" charset="0"/>
              </a:rPr>
              <a:t> Современные дошкольники задают много вопросов о космосе, звездах, космонавтах, так как данная тема, как все неведомое, непонятное, недоступное глазу, будоражит детскую фантазию. Данный проект поможет детям научиться добывать информацию из различных источников, систематизировать полученные знания, применить их в различных видах детской деятельности</a:t>
            </a:r>
            <a:r>
              <a:rPr lang="ru-RU" sz="2000" dirty="0" smtClean="0">
                <a:latin typeface="Arial Black" panose="020B0A04020102020204" pitchFamily="34" charset="0"/>
                <a:cs typeface="Arial" panose="020B0604020202020204" pitchFamily="34" charset="0"/>
              </a:rPr>
              <a:t>.</a:t>
            </a:r>
          </a:p>
          <a:p>
            <a:r>
              <a:rPr lang="ru-RU" sz="2000" b="1" dirty="0">
                <a:latin typeface="Arial Black" panose="020B0A04020102020204" pitchFamily="34" charset="0"/>
                <a:cs typeface="Arial" panose="020B0604020202020204" pitchFamily="34" charset="0"/>
              </a:rPr>
              <a:t>Основания для разработки проекта:</a:t>
            </a:r>
            <a:r>
              <a:rPr lang="ru-RU" sz="2000" dirty="0">
                <a:latin typeface="Arial Black" panose="020B0A04020102020204" pitchFamily="34" charset="0"/>
                <a:cs typeface="Arial" panose="020B0604020202020204" pitchFamily="34" charset="0"/>
              </a:rPr>
              <a:t> Поверхностные знания детей о космосе, о планетах, о работе космонавтах. Способствовать развитию у ребёнка представления об окружающем мире до глубин Вселенной.</a:t>
            </a:r>
          </a:p>
          <a:p>
            <a:r>
              <a:rPr lang="ru-RU" sz="2000" dirty="0">
                <a:latin typeface="Arial Black" panose="020B0A04020102020204" pitchFamily="34" charset="0"/>
                <a:cs typeface="Arial" panose="020B0604020202020204" pitchFamily="34" charset="0"/>
              </a:rPr>
              <a:t> </a:t>
            </a:r>
          </a:p>
          <a:p>
            <a:endParaRPr lang="ru-RU" sz="2000" dirty="0"/>
          </a:p>
        </p:txBody>
      </p:sp>
    </p:spTree>
  </p:cSld>
  <p:clrMapOvr>
    <a:masterClrMapping/>
  </p:clrMapOvr>
  <p:transition spd="slow">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6037280"/>
          </a:xfrm>
        </p:spPr>
        <p:txBody>
          <a:bodyPr>
            <a:noAutofit/>
          </a:bodyPr>
          <a:lstStyle/>
          <a:p>
            <a:r>
              <a:rPr lang="ru-RU" sz="2000" b="1" dirty="0">
                <a:solidFill>
                  <a:srgbClr val="FFC000"/>
                </a:solidFill>
              </a:rPr>
              <a:t>Актуальность проекта:</a:t>
            </a:r>
            <a:r>
              <a:rPr lang="ru-RU" sz="2000" dirty="0"/>
              <a:t> С самого рождения ребёнок является первооткрывателем, исследователем того мира, который его окружает. Возраст почемучек – самый замечательный возраст для детей. Малыши активно познают мир, открывают для себя новые истины. С раннего возраста им интересны загадки Вселенной. Старших дошкольников всегда привлекает тема космоса, так как все неведомое, непонятное, недоступное глазу будоражит детскую фантазию. Солнце, Луна, звезды – это одновременно так близко, и в то же время так далеко. Вспомните свое детство, как интересно было смотреть в ночное небо. Как поддержать интерес ребенка к неизведанному? С помощью, каких методов можно заинтересовать ребенка, помочь ему узнавать новую, интересную информацию про космос? Метод проекта позволит детям усвоить сложный материал через совместный поиск решения проблемы, тем самым, делая познавательный процесс интересным и мотивационным. Работа над проектом носит комплексный характер, пронизывает все виды деятельности дошкольников, проходит в повседневной жизни и на специальных интегрированных занятиях. Проектная деятельность развивает творческую активность детей, помогает самому педагогу развиваться как творческой личности Солнечной системы, о Юрии Гагарине – первом космонавте Земли и поможет систематизировать полученные знания и применить их в различных видах детской деятельности.</a:t>
            </a:r>
            <a:endParaRPr lang="ru-RU" sz="2000" dirty="0"/>
          </a:p>
        </p:txBody>
      </p:sp>
    </p:spTree>
    <p:extLst>
      <p:ext uri="{BB962C8B-B14F-4D97-AF65-F5344CB8AC3E}">
        <p14:creationId xmlns:p14="http://schemas.microsoft.com/office/powerpoint/2010/main" val="2849347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6037280"/>
          </a:xfrm>
        </p:spPr>
        <p:txBody>
          <a:bodyPr>
            <a:noAutofit/>
          </a:bodyPr>
          <a:lstStyle/>
          <a:p>
            <a:pPr algn="ctr"/>
            <a:r>
              <a:rPr lang="ru-RU" sz="2000" b="1" dirty="0">
                <a:solidFill>
                  <a:srgbClr val="FFFF00"/>
                </a:solidFill>
              </a:rPr>
              <a:t>Цель проекта</a:t>
            </a:r>
            <a:r>
              <a:rPr lang="ru-RU" sz="2000" dirty="0">
                <a:solidFill>
                  <a:srgbClr val="FFFF00"/>
                </a:solidFill>
              </a:rPr>
              <a:t>: </a:t>
            </a:r>
            <a:r>
              <a:rPr lang="ru-RU" sz="2000" dirty="0" smtClean="0">
                <a:solidFill>
                  <a:srgbClr val="FFFF00"/>
                </a:solidFill>
              </a:rPr>
              <a:t/>
            </a:r>
            <a:br>
              <a:rPr lang="ru-RU" sz="2000" dirty="0" smtClean="0">
                <a:solidFill>
                  <a:srgbClr val="FFFF00"/>
                </a:solidFill>
              </a:rPr>
            </a:br>
            <a:r>
              <a:rPr lang="ru-RU" sz="2000" dirty="0" smtClean="0"/>
              <a:t>Создание </a:t>
            </a:r>
            <a:r>
              <a:rPr lang="ru-RU" sz="2000" dirty="0"/>
              <a:t>условий для обогащения знаний детей о нашей солнечной системе, о космосе.</a:t>
            </a:r>
            <a:br>
              <a:rPr lang="ru-RU" sz="2000" dirty="0"/>
            </a:br>
            <a:r>
              <a:rPr lang="ru-RU" sz="2000" b="1" dirty="0">
                <a:solidFill>
                  <a:srgbClr val="FFFF00"/>
                </a:solidFill>
              </a:rPr>
              <a:t>Задачи проекта:</a:t>
            </a:r>
            <a:r>
              <a:rPr lang="ru-RU" sz="2000" dirty="0">
                <a:solidFill>
                  <a:srgbClr val="FFFF00"/>
                </a:solidFill>
              </a:rPr>
              <a:t/>
            </a:r>
            <a:br>
              <a:rPr lang="ru-RU" sz="2000" dirty="0">
                <a:solidFill>
                  <a:srgbClr val="FFFF00"/>
                </a:solidFill>
              </a:rPr>
            </a:br>
            <a:r>
              <a:rPr lang="ru-RU" sz="2000" dirty="0"/>
              <a:t>1. Сформировать устойчивый интерес к познанию космического пространства.</a:t>
            </a:r>
            <a:br>
              <a:rPr lang="ru-RU" sz="2000" dirty="0"/>
            </a:br>
            <a:r>
              <a:rPr lang="ru-RU" sz="2000" dirty="0"/>
              <a:t>2. Познакомить детей с историей развития космонавтики, с символикой некоторых созвездий, строением солнечной системы.</a:t>
            </a:r>
            <a:br>
              <a:rPr lang="ru-RU" sz="2000" dirty="0"/>
            </a:br>
            <a:r>
              <a:rPr lang="ru-RU" sz="2000" dirty="0"/>
              <a:t>3. Расширять первоначальные представления о звездах и планетах (их величине, о порядке расположения относительно Солнца, некоторых особенностях).</a:t>
            </a:r>
            <a:br>
              <a:rPr lang="ru-RU" sz="2000" dirty="0"/>
            </a:br>
            <a:r>
              <a:rPr lang="ru-RU" sz="2000" dirty="0"/>
              <a:t>4. Прививать любовь к родному краю, планете, героям освоения космоса.</a:t>
            </a:r>
            <a:br>
              <a:rPr lang="ru-RU" sz="2000" dirty="0"/>
            </a:br>
            <a:r>
              <a:rPr lang="ru-RU" sz="2000" dirty="0"/>
              <a:t>5. Формировать предпосылки поисковой деятельности, интеллектуальной инициативы.</a:t>
            </a:r>
            <a:br>
              <a:rPr lang="ru-RU" sz="2000" dirty="0"/>
            </a:br>
            <a:r>
              <a:rPr lang="ru-RU" sz="2000" dirty="0"/>
              <a:t>6. Развивать умения определять возможные методы решения проблемы с помощью взрослого, а затем и самостоятельно.</a:t>
            </a:r>
            <a:br>
              <a:rPr lang="ru-RU" sz="2000" dirty="0"/>
            </a:br>
            <a:r>
              <a:rPr lang="ru-RU" sz="2000" dirty="0"/>
              <a:t>7. Поощрять желание пользоваться специальной терминологией, ведение конструктивной беседы, совместной исследовательской деятельности.</a:t>
            </a:r>
            <a:br>
              <a:rPr lang="ru-RU" sz="2000" dirty="0"/>
            </a:br>
            <a:r>
              <a:rPr lang="ru-RU" sz="2000" b="1" dirty="0"/>
              <a:t> </a:t>
            </a:r>
            <a:r>
              <a:rPr lang="ru-RU" sz="2000" dirty="0"/>
              <a:t/>
            </a:r>
            <a:br>
              <a:rPr lang="ru-RU" sz="2000" dirty="0"/>
            </a:br>
            <a:endParaRPr lang="ru-RU" sz="2000" dirty="0"/>
          </a:p>
        </p:txBody>
      </p:sp>
    </p:spTree>
    <p:extLst>
      <p:ext uri="{BB962C8B-B14F-4D97-AF65-F5344CB8AC3E}">
        <p14:creationId xmlns:p14="http://schemas.microsoft.com/office/powerpoint/2010/main" val="1331889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5461216"/>
          </a:xfrm>
        </p:spPr>
        <p:txBody>
          <a:bodyPr>
            <a:normAutofit fontScale="90000"/>
          </a:bodyPr>
          <a:lstStyle/>
          <a:p>
            <a:r>
              <a:rPr lang="ru-RU" sz="2700" b="1" dirty="0">
                <a:solidFill>
                  <a:srgbClr val="C00000"/>
                </a:solidFill>
              </a:rPr>
              <a:t>Этапы реализации проекта:</a:t>
            </a:r>
            <a:r>
              <a:rPr lang="ru-RU" sz="2700" dirty="0">
                <a:solidFill>
                  <a:srgbClr val="C00000"/>
                </a:solidFill>
              </a:rPr>
              <a:t/>
            </a:r>
            <a:br>
              <a:rPr lang="ru-RU" sz="2700" dirty="0">
                <a:solidFill>
                  <a:srgbClr val="C00000"/>
                </a:solidFill>
              </a:rPr>
            </a:br>
            <a:r>
              <a:rPr lang="ru-RU" sz="2000" i="1" dirty="0">
                <a:solidFill>
                  <a:srgbClr val="FFFF00"/>
                </a:solidFill>
              </a:rPr>
              <a:t>I</a:t>
            </a:r>
            <a:r>
              <a:rPr lang="ru-RU" sz="2000" i="1" dirty="0">
                <a:solidFill>
                  <a:schemeClr val="tx1"/>
                </a:solidFill>
              </a:rPr>
              <a:t>.      </a:t>
            </a:r>
            <a:r>
              <a:rPr lang="ru-RU" sz="2000" b="1" dirty="0">
                <a:solidFill>
                  <a:srgbClr val="FFFF00"/>
                </a:solidFill>
              </a:rPr>
              <a:t>Подготовительный этап.</a:t>
            </a:r>
            <a:br>
              <a:rPr lang="ru-RU" sz="2000" b="1" dirty="0">
                <a:solidFill>
                  <a:srgbClr val="FFFF00"/>
                </a:solidFill>
              </a:rPr>
            </a:br>
            <a:r>
              <a:rPr lang="ru-RU" sz="2000" dirty="0"/>
              <a:t>1)    Выявление первоначальных знаний детей о космосе.</a:t>
            </a:r>
            <a:br>
              <a:rPr lang="ru-RU" sz="2000" dirty="0"/>
            </a:br>
            <a:r>
              <a:rPr lang="ru-RU" sz="2000" dirty="0"/>
              <a:t>2)    Информация родителей о предстоящей деятельности.</a:t>
            </a:r>
            <a:br>
              <a:rPr lang="ru-RU" sz="2000" dirty="0"/>
            </a:br>
            <a:r>
              <a:rPr lang="ru-RU" sz="2000" dirty="0"/>
              <a:t>3)    Подбор литературы о космосе, презентаций, фотографий, плакатов, атрибутов.</a:t>
            </a:r>
            <a:br>
              <a:rPr lang="ru-RU" sz="2000" dirty="0"/>
            </a:br>
            <a:r>
              <a:rPr lang="ru-RU" sz="2000" dirty="0"/>
              <a:t> </a:t>
            </a:r>
            <a:br>
              <a:rPr lang="ru-RU" sz="2000" dirty="0"/>
            </a:br>
            <a:r>
              <a:rPr lang="ru-RU" sz="2000" b="1" dirty="0">
                <a:solidFill>
                  <a:srgbClr val="FFFF00"/>
                </a:solidFill>
              </a:rPr>
              <a:t>II.   Основной этап реализации проекта.</a:t>
            </a:r>
            <a:br>
              <a:rPr lang="ru-RU" sz="2000" b="1" dirty="0">
                <a:solidFill>
                  <a:srgbClr val="FFFF00"/>
                </a:solidFill>
              </a:rPr>
            </a:br>
            <a:r>
              <a:rPr lang="ru-RU" sz="2000" dirty="0"/>
              <a:t>1)    Беседы с детьми. ООД .</a:t>
            </a:r>
            <a:br>
              <a:rPr lang="ru-RU" sz="2000" dirty="0"/>
            </a:br>
            <a:r>
              <a:rPr lang="ru-RU" sz="2000" dirty="0"/>
              <a:t>2)    Художественно-продуктивная деятельность: Лепка,  рисование («Предметы космоса», «Космос», «Забавные инопланетяне», «Путь к звёздам») конструирование («Ракеты»).</a:t>
            </a:r>
            <a:br>
              <a:rPr lang="ru-RU" sz="2000" dirty="0"/>
            </a:br>
            <a:r>
              <a:rPr lang="ru-RU" sz="2000" dirty="0"/>
              <a:t>3)    Работа с родителями по заданной теме.</a:t>
            </a:r>
            <a:br>
              <a:rPr lang="ru-RU" sz="2000" dirty="0"/>
            </a:br>
            <a:r>
              <a:rPr lang="ru-RU" sz="2000" dirty="0"/>
              <a:t>4)    Организация сюжетно - ролевых, дидактических и подвижных игр, индивидуальной и групповой работы.</a:t>
            </a:r>
            <a:br>
              <a:rPr lang="ru-RU" sz="2000" dirty="0"/>
            </a:br>
            <a:r>
              <a:rPr lang="ru-RU" sz="2000" i="1" dirty="0"/>
              <a:t> </a:t>
            </a:r>
            <a:r>
              <a:rPr lang="ru-RU" sz="2000" dirty="0"/>
              <a:t/>
            </a:r>
            <a:br>
              <a:rPr lang="ru-RU" sz="2000" dirty="0"/>
            </a:br>
            <a:r>
              <a:rPr lang="ru-RU" sz="2000" b="1" dirty="0">
                <a:solidFill>
                  <a:srgbClr val="FFFF00"/>
                </a:solidFill>
              </a:rPr>
              <a:t>III. Заключительный этап.</a:t>
            </a:r>
            <a:br>
              <a:rPr lang="ru-RU" sz="2000" b="1" dirty="0">
                <a:solidFill>
                  <a:srgbClr val="FFFF00"/>
                </a:solidFill>
              </a:rPr>
            </a:br>
            <a:r>
              <a:rPr lang="ru-RU" sz="2000" dirty="0"/>
              <a:t>1)    Организация выставки «Ракеты» (совместная работа детей и родителей)</a:t>
            </a:r>
            <a:br>
              <a:rPr lang="ru-RU" sz="2000" dirty="0"/>
            </a:br>
            <a:r>
              <a:rPr lang="ru-RU" sz="2000" dirty="0"/>
              <a:t>2)    Коллективное изготовление планет солнечной системы</a:t>
            </a:r>
            <a:br>
              <a:rPr lang="ru-RU" sz="2000" dirty="0"/>
            </a:br>
            <a:r>
              <a:rPr lang="ru-RU" sz="2000" dirty="0"/>
              <a:t>3)    Музыкальное развлечение: «Путешествие в космос»</a:t>
            </a:r>
            <a:br>
              <a:rPr lang="ru-RU" sz="2000" dirty="0"/>
            </a:br>
            <a:endParaRPr lang="ru-RU" sz="2000" dirty="0"/>
          </a:p>
        </p:txBody>
      </p:sp>
    </p:spTree>
    <p:extLst>
      <p:ext uri="{BB962C8B-B14F-4D97-AF65-F5344CB8AC3E}">
        <p14:creationId xmlns:p14="http://schemas.microsoft.com/office/powerpoint/2010/main" val="1895352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5533224"/>
          </a:xfrm>
        </p:spPr>
        <p:txBody>
          <a:bodyPr>
            <a:noAutofit/>
          </a:bodyPr>
          <a:lstStyle/>
          <a:p>
            <a:r>
              <a:rPr lang="ru-RU" sz="2000" b="1" dirty="0">
                <a:solidFill>
                  <a:srgbClr val="C00000"/>
                </a:solidFill>
              </a:rPr>
              <a:t>Ожидаемые результаты</a:t>
            </a:r>
            <a:r>
              <a:rPr lang="ru-RU" sz="2000" dirty="0">
                <a:solidFill>
                  <a:srgbClr val="C00000"/>
                </a:solidFill>
              </a:rPr>
              <a:t>:</a:t>
            </a:r>
            <a:br>
              <a:rPr lang="ru-RU" sz="2000" dirty="0">
                <a:solidFill>
                  <a:srgbClr val="C00000"/>
                </a:solidFill>
              </a:rPr>
            </a:br>
            <a:r>
              <a:rPr lang="ru-RU" sz="2000" b="1" u="sng" dirty="0">
                <a:solidFill>
                  <a:srgbClr val="FFFF00"/>
                </a:solidFill>
              </a:rPr>
              <a:t>Планируемый результат со стороны детей:</a:t>
            </a:r>
            <a:r>
              <a:rPr lang="ru-RU" sz="2000" dirty="0">
                <a:solidFill>
                  <a:srgbClr val="FFFF00"/>
                </a:solidFill>
              </a:rPr>
              <a:t/>
            </a:r>
            <a:br>
              <a:rPr lang="ru-RU" sz="2000" dirty="0">
                <a:solidFill>
                  <a:srgbClr val="FFFF00"/>
                </a:solidFill>
              </a:rPr>
            </a:br>
            <a:r>
              <a:rPr lang="ru-RU" sz="2000" dirty="0"/>
              <a:t>- сформированы понятия и представления о: планетах, звёздах, космических аппаратах, космонавтах и т. д;</a:t>
            </a:r>
            <a:br>
              <a:rPr lang="ru-RU" sz="2000" dirty="0"/>
            </a:br>
            <a:r>
              <a:rPr lang="ru-RU" sz="2000" dirty="0"/>
              <a:t>- сформирован интерес к новому, неизвестному в окружающем мире</a:t>
            </a:r>
            <a:br>
              <a:rPr lang="ru-RU" sz="2000" dirty="0"/>
            </a:br>
            <a:r>
              <a:rPr lang="ru-RU" sz="2000" dirty="0"/>
              <a:t>- умеют предложить свой собственный замысел и воплотить его в рисунке, постройке и т.д.</a:t>
            </a:r>
            <a:br>
              <a:rPr lang="ru-RU" sz="2000" dirty="0"/>
            </a:br>
            <a:r>
              <a:rPr lang="ru-RU" sz="2000" dirty="0"/>
              <a:t>- умеют самостоятельно действовать в различных видах деятельности;</a:t>
            </a:r>
            <a:br>
              <a:rPr lang="ru-RU" sz="2000" dirty="0"/>
            </a:br>
            <a:r>
              <a:rPr lang="ru-RU" sz="2000" dirty="0"/>
              <a:t>- овладевают средствами общения и способами взаимодействия со взрослыми и сверстниками</a:t>
            </a:r>
            <a:br>
              <a:rPr lang="ru-RU" sz="2000" dirty="0"/>
            </a:br>
            <a:r>
              <a:rPr lang="ru-RU" sz="2000" b="1" dirty="0"/>
              <a:t> </a:t>
            </a:r>
            <a:r>
              <a:rPr lang="ru-RU" sz="2000" dirty="0"/>
              <a:t/>
            </a:r>
            <a:br>
              <a:rPr lang="ru-RU" sz="2000" dirty="0"/>
            </a:br>
            <a:r>
              <a:rPr lang="ru-RU" sz="2000" b="1" u="sng" dirty="0">
                <a:solidFill>
                  <a:srgbClr val="FFFF00"/>
                </a:solidFill>
              </a:rPr>
              <a:t>Планируемый результат со стороны педагога:</a:t>
            </a:r>
            <a:r>
              <a:rPr lang="ru-RU" sz="2000" dirty="0">
                <a:solidFill>
                  <a:srgbClr val="FFFF00"/>
                </a:solidFill>
              </a:rPr>
              <a:t/>
            </a:r>
            <a:br>
              <a:rPr lang="ru-RU" sz="2000" dirty="0">
                <a:solidFill>
                  <a:srgbClr val="FFFF00"/>
                </a:solidFill>
              </a:rPr>
            </a:br>
            <a:r>
              <a:rPr lang="ru-RU" sz="2000" dirty="0"/>
              <a:t>- активизировалась поисковая деятельность;</a:t>
            </a:r>
            <a:br>
              <a:rPr lang="ru-RU" sz="2000" dirty="0"/>
            </a:br>
            <a:r>
              <a:rPr lang="ru-RU" sz="2000" dirty="0"/>
              <a:t>- установление доверительных и партнёрских отношений с родителями;</a:t>
            </a:r>
            <a:br>
              <a:rPr lang="ru-RU" sz="2000" dirty="0"/>
            </a:br>
            <a:r>
              <a:rPr lang="ru-RU" sz="2000" dirty="0"/>
              <a:t>- создадутся условия для благоприятного взаимодействия с родителями.</a:t>
            </a:r>
            <a:br>
              <a:rPr lang="ru-RU" sz="2000" dirty="0"/>
            </a:br>
            <a:r>
              <a:rPr lang="ru-RU" sz="2000" b="1" dirty="0"/>
              <a:t> </a:t>
            </a:r>
            <a:r>
              <a:rPr lang="ru-RU" sz="2000" dirty="0"/>
              <a:t/>
            </a:r>
            <a:br>
              <a:rPr lang="ru-RU" sz="2000" dirty="0"/>
            </a:br>
            <a:r>
              <a:rPr lang="ru-RU" sz="2000" b="1" u="sng" dirty="0">
                <a:solidFill>
                  <a:srgbClr val="FFFF00"/>
                </a:solidFill>
              </a:rPr>
              <a:t>Планируемый результат со стороны родителей:</a:t>
            </a:r>
            <a:r>
              <a:rPr lang="ru-RU" sz="2000" dirty="0">
                <a:solidFill>
                  <a:srgbClr val="FFFF00"/>
                </a:solidFill>
              </a:rPr>
              <a:t/>
            </a:r>
            <a:br>
              <a:rPr lang="ru-RU" sz="2000" dirty="0">
                <a:solidFill>
                  <a:srgbClr val="FFFF00"/>
                </a:solidFill>
              </a:rPr>
            </a:br>
            <a:r>
              <a:rPr lang="ru-RU" sz="2000" dirty="0"/>
              <a:t>- повышение активного участия родителей в жизнедеятельности группы;</a:t>
            </a:r>
            <a:br>
              <a:rPr lang="ru-RU" sz="2000" dirty="0"/>
            </a:br>
            <a:r>
              <a:rPr lang="ru-RU" sz="2000" dirty="0"/>
              <a:t>- повышение педагогической культуры родителей.</a:t>
            </a:r>
            <a:br>
              <a:rPr lang="ru-RU" sz="2000" dirty="0"/>
            </a:br>
            <a:endParaRPr lang="ru-RU" sz="2000" dirty="0"/>
          </a:p>
        </p:txBody>
      </p:sp>
    </p:spTree>
    <p:extLst>
      <p:ext uri="{BB962C8B-B14F-4D97-AF65-F5344CB8AC3E}">
        <p14:creationId xmlns:p14="http://schemas.microsoft.com/office/powerpoint/2010/main" val="4983144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TotalTime>
  <Words>98</Words>
  <Application>Microsoft Office PowerPoint</Application>
  <PresentationFormat>Экран (4:3)</PresentationFormat>
  <Paragraphs>50</Paragraphs>
  <Slides>26</Slides>
  <Notes>1</Notes>
  <HiddenSlides>0</HiddenSlides>
  <MMClips>3</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Поток</vt:lpstr>
      <vt:lpstr>Презентация PowerPoint</vt:lpstr>
      <vt:lpstr>Презентация PowerPoint</vt:lpstr>
      <vt:lpstr>Презентация PowerPoint</vt:lpstr>
      <vt:lpstr>Презентация PowerPoint</vt:lpstr>
      <vt:lpstr>Презентация PowerPoint</vt:lpstr>
      <vt:lpstr>Актуальность проекта: С самого рождения ребёнок является первооткрывателем, исследователем того мира, который его окружает. Возраст почемучек – самый замечательный возраст для детей. Малыши активно познают мир, открывают для себя новые истины. С раннего возраста им интересны загадки Вселенной. Старших дошкольников всегда привлекает тема космоса, так как все неведомое, непонятное, недоступное глазу будоражит детскую фантазию. Солнце, Луна, звезды – это одновременно так близко, и в то же время так далеко. Вспомните свое детство, как интересно было смотреть в ночное небо. Как поддержать интерес ребенка к неизведанному? С помощью, каких методов можно заинтересовать ребенка, помочь ему узнавать новую, интересную информацию про космос? Метод проекта позволит детям усвоить сложный материал через совместный поиск решения проблемы, тем самым, делая познавательный процесс интересным и мотивационным. Работа над проектом носит комплексный характер, пронизывает все виды деятельности дошкольников, проходит в повседневной жизни и на специальных интегрированных занятиях. Проектная деятельность развивает творческую активность детей, помогает самому педагогу развиваться как творческой личности Солнечной системы, о Юрии Гагарине – первом космонавте Земли и поможет систематизировать полученные знания и применить их в различных видах детской деятельности.</vt:lpstr>
      <vt:lpstr>Цель проекта:  Создание условий для обогащения знаний детей о нашей солнечной системе, о космосе. Задачи проекта: 1. Сформировать устойчивый интерес к познанию космического пространства. 2. Познакомить детей с историей развития космонавтики, с символикой некоторых созвездий, строением солнечной системы. 3. Расширять первоначальные представления о звездах и планетах (их величине, о порядке расположения относительно Солнца, некоторых особенностях). 4. Прививать любовь к родному краю, планете, героям освоения космоса. 5. Формировать предпосылки поисковой деятельности, интеллектуальной инициативы. 6. Развивать умения определять возможные методы решения проблемы с помощью взрослого, а затем и самостоятельно. 7. Поощрять желание пользоваться специальной терминологией, ведение конструктивной беседы, совместной исследовательской деятельности.   </vt:lpstr>
      <vt:lpstr>Этапы реализации проекта: I.      Подготовительный этап. 1)    Выявление первоначальных знаний детей о космосе. 2)    Информация родителей о предстоящей деятельности. 3)    Подбор литературы о космосе, презентаций, фотографий, плакатов, атрибутов.   II.   Основной этап реализации проекта. 1)    Беседы с детьми. ООД . 2)    Художественно-продуктивная деятельность: Лепка,  рисование («Предметы космоса», «Космос», «Забавные инопланетяне», «Путь к звёздам») конструирование («Ракеты»). 3)    Работа с родителями по заданной теме. 4)    Организация сюжетно - ролевых, дидактических и подвижных игр, индивидуальной и групповой работы.   III. Заключительный этап. 1)    Организация выставки «Ракеты» (совместная работа детей и родителей) 2)    Коллективное изготовление планет солнечной системы 3)    Музыкальное развлечение: «Путешествие в космос» </vt:lpstr>
      <vt:lpstr>Ожидаемые результаты: Планируемый результат со стороны детей: - сформированы понятия и представления о: планетах, звёздах, космических аппаратах, космонавтах и т. д; - сформирован интерес к новому, неизвестному в окружающем мире - умеют предложить свой собственный замысел и воплотить его в рисунке, постройке и т.д. - умеют самостоятельно действовать в различных видах деятельности; - овладевают средствами общения и способами взаимодействия со взрослыми и сверстниками   Планируемый результат со стороны педагога: - активизировалась поисковая деятельность; - установление доверительных и партнёрских отношений с родителями; - создадутся условия для благоприятного взаимодействия с родителями.   Планируемый результат со стороны родителей: - повышение активного участия родителей в жизнедеятельности группы; - повышение педагогической культуры родителей.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Содержание проекта: Предварительная работа:     - создание развивающей предметно -пространственной среды; - подбор информационных ресурсов, художественной литературы; - атрибутов к сюжетно-ролевой игры - Выставка совместных работ детей и родителей на тему Подбор иллюстраций о космосе, космонавтах, солнечной системы. Подготовить презентацию «Земля в ладонях»…Космонавтике посвящается. Подбор мультфильмов на тему космоса. Подбор фонотеки. Разработка конспектов ООД. Подбор дидактического материала, загадок и стихов о космосе. Составление картотеки подвижных игр и сюжетно-ролевых игр на заданную тематику. Подготовка музыкального развлечения. ООД: Познавательное развитие «Космос, звёзды, вселенная. Ю.А. Гагарин – первый космонавт». ФЭМП «Полет к звездам» Художественно эстетическое развитие: - Рисование: «Загадочный космос», «Планеты Солнечной системы» -Аппликация/лепка: «Забавные инопланетяне»   </vt:lpstr>
      <vt:lpstr>Беседы с использованием презентаций. 1)    Беседа «Что такое Космос»; 2)    Беседа «Первый космонавт»; 3)    Беседа «Планеты Солнечной системы».   Конструирование Тема: «Ракеты и космические корабли».   Подвижные игры: «Маленькие планеты», «Соберём космический корабль», «Космостарт», «Возвращение в луноход», «Невесомость», «Космонавты»,  «Ждут нас быстрые ракеты»,  «Солнце – чемпион».   Сюжетно-ролевые игры: «Космонавты», «Путешествие на Луну», «Строители» сюжет «Строим космодром»   Дидактические игры: «Разложи планеты на орбитах», «Подбери пришельцу ракету», «Восстанови порядок в Солнечной системе», «Найди лишнее», «Добавь словечко», «Найди пару», «Космос», «Подбери словечко», «Найди недостающую ракету», «Куда летят ракеты».   </vt:lpstr>
      <vt:lpstr>Чтение художественной литературы: Цель: знакомить детей с литературой о космосе; воспитывать познавательную активность. - Я. К. Голованов «Дорога на космодром», - В. Кащенко «Созвездие драконов», - П. О. Клушанцев «О чём рассказал телескоп», - О. А. Скоролупова «Покорение космоса», - Н.Носов « Незнайка на луне» - стихотворения о космосе. - загадки о космосе .   Индивидуальная и групповая работа: - развитие мелкой моторики (раскрашивание картинок о космосе). - собирание пазлов (тема «Космические пазлы») - выкладывание картинок из счетных палочек - индивидуальная работа по развитию речи игра “ Скажи наоборот”     Просмотр электронных презентаций: «Планеты Солнечной системы». «Животные в космосе». «Освоение космоса»   </vt:lpstr>
      <vt:lpstr>Просмотр фильмов: «Юрий Гагарин». «Первый полёт». «Экскурсия по МКС». Мультфильмы о Земле, о Солнце, космических машина, планетах Солнечной системы.   Слушание космической музыки. ·                Музыкальные произведения группы Зодиак.   Старые советские песни: «Мы в космос улетаем на работу» ·                «Я-Земля!». ·                "На пыльных тропинках далёких планет...". ·                "Мы в космос улетаем на работу...". ·                "И на Марсе будут яблони цвести". ·                Саундтреки: Тайм-ат - Этот большой мир (ремейк песни из фильма "Отроки во Вселенной"). ·                Александр Зацепин «Тайна третьей планеты». Ксения Ларионова «Ключ на старт». С.Светикова «Свет любви» (из мультфильма "День рождения Алисы") Земляне «Трава у дома». </vt:lpstr>
      <vt:lpstr>Результаты проекта: Воспитателями были определены и проведены наиболее эффективные интегрированные виды деятельности по теме «Космос», способствующих развитию свободного общения с детьми и взрослыми. В проекте были использованы разные интегрированные виды детской деятельности: • Познавательно-трудовая деятельность • Продуктивно-трудовая деятельность • Коммуникативно-познавательная деятельность • Литературно-коммуникативная деятельность • Познавательно-игровая деятельность • Коммуникативно-игровая деятельность • Познавательно-двигательная деятельность • Литературно-познавательная деятельность • Музыкально-познавательная деятельность На практике убедились, что метод проектов актуален и очень эффективен. Он даёт возможность ребёнку экспериментировать, синтезировать полученные знания, развивать творческие способности и коммуникативные навыки, творить и исследовать вместе с взрослыми, тесно общаться, что позволяет ему успешно адаптироваться к ситуации школьного обучения и окружающему миру В ходе реализации проекта мы пришли к выводу, что подобные занятия, игры, продуктивная деятельность объединяют детей общими впечатлениями, переживаниями, эмоциями, способствуют формированию чувства гордости за свою страну. У детей появился интерес к самостоятельному поиску ответов в различных источниках информации, повысилась мотивационная составляющая: дети стали задавать больше вопросов, интересоваться познавательной литературой. </vt:lpstr>
      <vt:lpstr>Практическая значимость проекта состоит в том, что  его может использовать  в своей работе любой творческий педагог, адаптировав его содержание к условиям своего ДОУ и возможности взаимодействия с социумом. Таким образом, можно утверждать, что при создании определенных условий и использовании различных форм и методов работы, а также при включении в проект заинтересованных взрослых: педагогов и родителей, детям вполне доступно овладение элементарными знаниями о космосе.    Используемая в работе с детьми литература и сайты: 1.                 Гонтарук Т., “Я познаю мир”, М., АСТ: Транзиткнига. 2.                 Гонтарук Т., “Я познаю мир”, М., АСТ: Транзиткнига. 3.                 Гордон Уэллс «Звездочет и обезьянка Микки». 4.                 Дубкова С.И., “Сказки звёздного неба”, “Белый город”, М. 5.                 Левитан Е.П. «Малышам о звездах и планетах». Москва, Педагогика-Пресс. 6.                 Левитан Е, П. "Твоя Вселенная". 7.                 Левитан Е.П. "Звёздные сказки". 8.                 Майорова Г., “Игры и рассказы о космосе”, “Лист” М. 9.                 Майорова Г. “Игры и рассказы о космосе”, “Лист” М. 10.            Парамонов Ж., “Забавная астрономия для малышей”. 11.            Порцевский К.А.“Моя первая книга о Космосе”. 12.            «Расскажите детям о космосе». (Карточки для занятий в детском саду.) 13.            Юрлин «Что внутри?». Издательство малыш. Рассказ «Счастливого пути, космонавты».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Любовь</cp:lastModifiedBy>
  <cp:revision>22</cp:revision>
  <dcterms:created xsi:type="dcterms:W3CDTF">2017-11-30T18:44:25Z</dcterms:created>
  <dcterms:modified xsi:type="dcterms:W3CDTF">2022-02-17T07:53:40Z</dcterms:modified>
</cp:coreProperties>
</file>