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20" r:id="rId1"/>
  </p:sldMasterIdLst>
  <p:notesMasterIdLst>
    <p:notesMasterId r:id="rId19"/>
  </p:notesMasterIdLst>
  <p:sldIdLst>
    <p:sldId id="272" r:id="rId2"/>
    <p:sldId id="307" r:id="rId3"/>
    <p:sldId id="308" r:id="rId4"/>
    <p:sldId id="274" r:id="rId5"/>
    <p:sldId id="257" r:id="rId6"/>
    <p:sldId id="300" r:id="rId7"/>
    <p:sldId id="256" r:id="rId8"/>
    <p:sldId id="275" r:id="rId9"/>
    <p:sldId id="302" r:id="rId10"/>
    <p:sldId id="303" r:id="rId11"/>
    <p:sldId id="304" r:id="rId12"/>
    <p:sldId id="305" r:id="rId13"/>
    <p:sldId id="306" r:id="rId14"/>
    <p:sldId id="301" r:id="rId15"/>
    <p:sldId id="276" r:id="rId16"/>
    <p:sldId id="296" r:id="rId17"/>
    <p:sldId id="297" r:id="rId1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CC"/>
    <a:srgbClr val="1C0167"/>
    <a:srgbClr val="000066"/>
    <a:srgbClr val="5E44CE"/>
    <a:srgbClr val="4135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2988" y="-10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#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9C9FF70-BE39-4C0E-885D-CD78DF0DCBC9}" type="doc">
      <dgm:prSet loTypeId="urn:microsoft.com/office/officeart/2005/8/layout/pyramid2" loCatId="pyramid" qsTypeId="urn:microsoft.com/office/officeart/2005/8/quickstyle/simple1#1" qsCatId="simple" csTypeId="urn:microsoft.com/office/officeart/2005/8/colors/accent1_2#1" csCatId="accent1" phldr="1"/>
      <dgm:spPr/>
    </dgm:pt>
    <dgm:pt modelId="{19268535-B974-4020-A621-6791AFA617EF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dirty="0" smtClean="0"/>
            <a:t>Нейтральный посредник</a:t>
          </a:r>
          <a:endParaRPr lang="ru-RU" dirty="0"/>
        </a:p>
      </dgm:t>
    </dgm:pt>
    <dgm:pt modelId="{76835BF4-1B25-430A-9279-50CDFD2F66F9}" type="parTrans" cxnId="{3192E596-0A84-4C1B-A32C-B7C66FB9446E}">
      <dgm:prSet/>
      <dgm:spPr/>
      <dgm:t>
        <a:bodyPr/>
        <a:lstStyle/>
        <a:p>
          <a:endParaRPr lang="ru-RU"/>
        </a:p>
      </dgm:t>
    </dgm:pt>
    <dgm:pt modelId="{152AAF08-AA18-4D41-AB73-34BDFC3CE73C}" type="sibTrans" cxnId="{3192E596-0A84-4C1B-A32C-B7C66FB9446E}">
      <dgm:prSet/>
      <dgm:spPr/>
      <dgm:t>
        <a:bodyPr/>
        <a:lstStyle/>
        <a:p>
          <a:endParaRPr lang="ru-RU"/>
        </a:p>
      </dgm:t>
    </dgm:pt>
    <dgm:pt modelId="{FAE3D311-AE2E-4E6A-93F0-0567A5E2E11F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dirty="0" smtClean="0"/>
            <a:t>Проявляет инициативу в реализации программы</a:t>
          </a:r>
          <a:endParaRPr lang="ru-RU" dirty="0"/>
        </a:p>
      </dgm:t>
    </dgm:pt>
    <dgm:pt modelId="{3BD54402-95AF-4B99-8046-144E97E8FB94}" type="parTrans" cxnId="{46169A11-8BE8-488D-9697-14C8170EEC37}">
      <dgm:prSet/>
      <dgm:spPr/>
      <dgm:t>
        <a:bodyPr/>
        <a:lstStyle/>
        <a:p>
          <a:endParaRPr lang="ru-RU"/>
        </a:p>
      </dgm:t>
    </dgm:pt>
    <dgm:pt modelId="{039EFBEE-AF11-4F7D-B80D-72385413E003}" type="sibTrans" cxnId="{46169A11-8BE8-488D-9697-14C8170EEC37}">
      <dgm:prSet/>
      <dgm:spPr/>
      <dgm:t>
        <a:bodyPr/>
        <a:lstStyle/>
        <a:p>
          <a:endParaRPr lang="ru-RU"/>
        </a:p>
      </dgm:t>
    </dgm:pt>
    <dgm:pt modelId="{14548306-9699-4141-866A-AE84AF887BDB}">
      <dgm:prSet phldrT="[Текст]">
        <dgm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dgm:style>
      </dgm:prSet>
      <dgm:spPr>
        <a:effectLst>
          <a:glow rad="63500">
            <a:schemeClr val="accent1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prst="angle"/>
        </a:sp3d>
      </dgm:spPr>
      <dgm:t>
        <a:bodyPr/>
        <a:lstStyle/>
        <a:p>
          <a:r>
            <a:rPr lang="ru-RU" dirty="0" smtClean="0"/>
            <a:t>Несет ответственность за организацию диалога</a:t>
          </a:r>
          <a:endParaRPr lang="ru-RU" dirty="0"/>
        </a:p>
      </dgm:t>
    </dgm:pt>
    <dgm:pt modelId="{37111009-9D71-4E4E-A798-2009D1738779}" type="parTrans" cxnId="{DBBBF3DF-DE82-4620-9741-9BA6AA04893B}">
      <dgm:prSet/>
      <dgm:spPr/>
      <dgm:t>
        <a:bodyPr/>
        <a:lstStyle/>
        <a:p>
          <a:endParaRPr lang="ru-RU"/>
        </a:p>
      </dgm:t>
    </dgm:pt>
    <dgm:pt modelId="{D9A5E015-7486-425F-A57D-DDDC43427AB2}" type="sibTrans" cxnId="{DBBBF3DF-DE82-4620-9741-9BA6AA04893B}">
      <dgm:prSet/>
      <dgm:spPr/>
      <dgm:t>
        <a:bodyPr/>
        <a:lstStyle/>
        <a:p>
          <a:endParaRPr lang="ru-RU"/>
        </a:p>
      </dgm:t>
    </dgm:pt>
    <dgm:pt modelId="{511FF5FE-C7F5-46D6-89B0-2C2D295006DB}" type="pres">
      <dgm:prSet presAssocID="{99C9FF70-BE39-4C0E-885D-CD78DF0DCBC9}" presName="compositeShape" presStyleCnt="0">
        <dgm:presLayoutVars>
          <dgm:dir/>
          <dgm:resizeHandles/>
        </dgm:presLayoutVars>
      </dgm:prSet>
      <dgm:spPr/>
    </dgm:pt>
    <dgm:pt modelId="{C2C802C3-6575-4CBE-AC3B-356A870B1071}" type="pres">
      <dgm:prSet presAssocID="{99C9FF70-BE39-4C0E-885D-CD78DF0DCBC9}" presName="pyramid" presStyleLbl="node1" presStyleIdx="0" presStyleCnt="1"/>
      <dgm:spPr>
        <a:gradFill flip="none" rotWithShape="0">
          <a:gsLst>
            <a:gs pos="0">
              <a:srgbClr val="FAF517">
                <a:shade val="30000"/>
                <a:satMod val="115000"/>
              </a:srgbClr>
            </a:gs>
            <a:gs pos="50000">
              <a:srgbClr val="FAF517">
                <a:shade val="67500"/>
                <a:satMod val="115000"/>
              </a:srgbClr>
            </a:gs>
            <a:gs pos="100000">
              <a:srgbClr val="FAF517">
                <a:shade val="100000"/>
                <a:satMod val="115000"/>
              </a:srgbClr>
            </a:gs>
          </a:gsLst>
          <a:lin ang="0" scaled="1"/>
          <a:tileRect/>
        </a:gradFill>
      </dgm:spPr>
    </dgm:pt>
    <dgm:pt modelId="{3927BF19-9330-4AE0-A395-913C0D466DD8}" type="pres">
      <dgm:prSet presAssocID="{99C9FF70-BE39-4C0E-885D-CD78DF0DCBC9}" presName="theList" presStyleCnt="0"/>
      <dgm:spPr/>
    </dgm:pt>
    <dgm:pt modelId="{0216E6F0-73B4-44C9-A3A7-6A04F5224049}" type="pres">
      <dgm:prSet presAssocID="{19268535-B974-4020-A621-6791AFA617EF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53E4854-B041-4401-BBF3-8B45C7790529}" type="pres">
      <dgm:prSet presAssocID="{19268535-B974-4020-A621-6791AFA617EF}" presName="aSpace" presStyleCnt="0"/>
      <dgm:spPr/>
    </dgm:pt>
    <dgm:pt modelId="{02777107-E44E-4304-8BF5-92A19B88921D}" type="pres">
      <dgm:prSet presAssocID="{FAE3D311-AE2E-4E6A-93F0-0567A5E2E11F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783DA5-C557-42F9-860F-5A30714DB8D0}" type="pres">
      <dgm:prSet presAssocID="{FAE3D311-AE2E-4E6A-93F0-0567A5E2E11F}" presName="aSpace" presStyleCnt="0"/>
      <dgm:spPr/>
    </dgm:pt>
    <dgm:pt modelId="{186A36E1-A50B-4DBF-82BF-4F41A9D44CBD}" type="pres">
      <dgm:prSet presAssocID="{14548306-9699-4141-866A-AE84AF887BDB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DA8B4A8-25BC-4D7E-8926-343A6EAF1063}" type="pres">
      <dgm:prSet presAssocID="{14548306-9699-4141-866A-AE84AF887BDB}" presName="aSpace" presStyleCnt="0"/>
      <dgm:spPr/>
    </dgm:pt>
  </dgm:ptLst>
  <dgm:cxnLst>
    <dgm:cxn modelId="{DBBBF3DF-DE82-4620-9741-9BA6AA04893B}" srcId="{99C9FF70-BE39-4C0E-885D-CD78DF0DCBC9}" destId="{14548306-9699-4141-866A-AE84AF887BDB}" srcOrd="2" destOrd="0" parTransId="{37111009-9D71-4E4E-A798-2009D1738779}" sibTransId="{D9A5E015-7486-425F-A57D-DDDC43427AB2}"/>
    <dgm:cxn modelId="{46169A11-8BE8-488D-9697-14C8170EEC37}" srcId="{99C9FF70-BE39-4C0E-885D-CD78DF0DCBC9}" destId="{FAE3D311-AE2E-4E6A-93F0-0567A5E2E11F}" srcOrd="1" destOrd="0" parTransId="{3BD54402-95AF-4B99-8046-144E97E8FB94}" sibTransId="{039EFBEE-AF11-4F7D-B80D-72385413E003}"/>
    <dgm:cxn modelId="{89756854-0DD8-4148-9CCA-E935246E4F6F}" type="presOf" srcId="{99C9FF70-BE39-4C0E-885D-CD78DF0DCBC9}" destId="{511FF5FE-C7F5-46D6-89B0-2C2D295006DB}" srcOrd="0" destOrd="0" presId="urn:microsoft.com/office/officeart/2005/8/layout/pyramid2"/>
    <dgm:cxn modelId="{3192E596-0A84-4C1B-A32C-B7C66FB9446E}" srcId="{99C9FF70-BE39-4C0E-885D-CD78DF0DCBC9}" destId="{19268535-B974-4020-A621-6791AFA617EF}" srcOrd="0" destOrd="0" parTransId="{76835BF4-1B25-430A-9279-50CDFD2F66F9}" sibTransId="{152AAF08-AA18-4D41-AB73-34BDFC3CE73C}"/>
    <dgm:cxn modelId="{5790E053-6C7A-4B38-A453-77D3A661C783}" type="presOf" srcId="{19268535-B974-4020-A621-6791AFA617EF}" destId="{0216E6F0-73B4-44C9-A3A7-6A04F5224049}" srcOrd="0" destOrd="0" presId="urn:microsoft.com/office/officeart/2005/8/layout/pyramid2"/>
    <dgm:cxn modelId="{CE317FB2-41AC-4F75-B8A3-4A24F3143DDB}" type="presOf" srcId="{14548306-9699-4141-866A-AE84AF887BDB}" destId="{186A36E1-A50B-4DBF-82BF-4F41A9D44CBD}" srcOrd="0" destOrd="0" presId="urn:microsoft.com/office/officeart/2005/8/layout/pyramid2"/>
    <dgm:cxn modelId="{9CDEEECB-146E-484E-80B1-4E45CCC85353}" type="presOf" srcId="{FAE3D311-AE2E-4E6A-93F0-0567A5E2E11F}" destId="{02777107-E44E-4304-8BF5-92A19B88921D}" srcOrd="0" destOrd="0" presId="urn:microsoft.com/office/officeart/2005/8/layout/pyramid2"/>
    <dgm:cxn modelId="{44075F42-FEC2-447A-9C66-6D6A14D8FF30}" type="presParOf" srcId="{511FF5FE-C7F5-46D6-89B0-2C2D295006DB}" destId="{C2C802C3-6575-4CBE-AC3B-356A870B1071}" srcOrd="0" destOrd="0" presId="urn:microsoft.com/office/officeart/2005/8/layout/pyramid2"/>
    <dgm:cxn modelId="{C10D474E-DD88-4674-9E70-FE219BD2179C}" type="presParOf" srcId="{511FF5FE-C7F5-46D6-89B0-2C2D295006DB}" destId="{3927BF19-9330-4AE0-A395-913C0D466DD8}" srcOrd="1" destOrd="0" presId="urn:microsoft.com/office/officeart/2005/8/layout/pyramid2"/>
    <dgm:cxn modelId="{3F2CAE22-C00E-44B3-84CD-83D51E131D33}" type="presParOf" srcId="{3927BF19-9330-4AE0-A395-913C0D466DD8}" destId="{0216E6F0-73B4-44C9-A3A7-6A04F5224049}" srcOrd="0" destOrd="0" presId="urn:microsoft.com/office/officeart/2005/8/layout/pyramid2"/>
    <dgm:cxn modelId="{5C888BA8-C696-4C9B-B617-45B6388C0C4F}" type="presParOf" srcId="{3927BF19-9330-4AE0-A395-913C0D466DD8}" destId="{253E4854-B041-4401-BBF3-8B45C7790529}" srcOrd="1" destOrd="0" presId="urn:microsoft.com/office/officeart/2005/8/layout/pyramid2"/>
    <dgm:cxn modelId="{5AAE0FC4-96DE-4988-8921-11A1B49725DB}" type="presParOf" srcId="{3927BF19-9330-4AE0-A395-913C0D466DD8}" destId="{02777107-E44E-4304-8BF5-92A19B88921D}" srcOrd="2" destOrd="0" presId="urn:microsoft.com/office/officeart/2005/8/layout/pyramid2"/>
    <dgm:cxn modelId="{C8D8CCB4-D33A-4A67-AE71-1192DFD3C613}" type="presParOf" srcId="{3927BF19-9330-4AE0-A395-913C0D466DD8}" destId="{41783DA5-C557-42F9-860F-5A30714DB8D0}" srcOrd="3" destOrd="0" presId="urn:microsoft.com/office/officeart/2005/8/layout/pyramid2"/>
    <dgm:cxn modelId="{720ECAA7-C9A4-408B-9FC0-733C8FAB3AC6}" type="presParOf" srcId="{3927BF19-9330-4AE0-A395-913C0D466DD8}" destId="{186A36E1-A50B-4DBF-82BF-4F41A9D44CBD}" srcOrd="4" destOrd="0" presId="urn:microsoft.com/office/officeart/2005/8/layout/pyramid2"/>
    <dgm:cxn modelId="{F6B0DA78-E471-4A2A-A01C-9EEE7D490A60}" type="presParOf" srcId="{3927BF19-9330-4AE0-A395-913C0D466DD8}" destId="{2DA8B4A8-25BC-4D7E-8926-343A6EAF1063}" srcOrd="5" destOrd="0" presId="urn:microsoft.com/office/officeart/2005/8/layout/pyramid2"/>
  </dgm:cxnLst>
  <dgm:bg>
    <a:solidFill>
      <a:srgbClr val="002060"/>
    </a:solidFill>
  </dgm:bg>
  <dgm:whole>
    <a:ln w="28575">
      <a:solidFill>
        <a:srgbClr val="00B050"/>
      </a:solidFill>
    </a:ln>
  </dgm:whole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35DAFDB-D7A8-4A6D-9B6E-1566D08058B3}" type="doc">
      <dgm:prSet loTypeId="urn:microsoft.com/office/officeart/2005/8/layout/list1" loCatId="list" qsTypeId="urn:microsoft.com/office/officeart/2005/8/quickstyle/3d1" qsCatId="3D" csTypeId="urn:microsoft.com/office/officeart/2005/8/colors/accent1_2#2" csCatId="accent1" phldr="1"/>
      <dgm:spPr/>
      <dgm:t>
        <a:bodyPr/>
        <a:lstStyle/>
        <a:p>
          <a:endParaRPr lang="ru-RU"/>
        </a:p>
      </dgm:t>
    </dgm:pt>
    <dgm:pt modelId="{53019BC5-D73C-4876-A9C9-997EA1F75C9E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Сбор информации</a:t>
          </a:r>
          <a:endParaRPr lang="ru-RU" dirty="0"/>
        </a:p>
      </dgm:t>
    </dgm:pt>
    <dgm:pt modelId="{B45ECE05-046E-4AB8-9B2E-9300D7E07267}" type="parTrans" cxnId="{32C801B8-6548-4164-B171-1F7D07AFFC35}">
      <dgm:prSet/>
      <dgm:spPr/>
      <dgm:t>
        <a:bodyPr/>
        <a:lstStyle/>
        <a:p>
          <a:endParaRPr lang="ru-RU"/>
        </a:p>
      </dgm:t>
    </dgm:pt>
    <dgm:pt modelId="{AFFA8193-D397-495F-9EF0-2C6D7EBD6ECD}" type="sibTrans" cxnId="{32C801B8-6548-4164-B171-1F7D07AFFC35}">
      <dgm:prSet/>
      <dgm:spPr/>
      <dgm:t>
        <a:bodyPr/>
        <a:lstStyle/>
        <a:p>
          <a:endParaRPr lang="ru-RU"/>
        </a:p>
      </dgm:t>
    </dgm:pt>
    <dgm:pt modelId="{A4C7C55D-4C9A-4A2F-8397-217702564339}">
      <dgm:prSet phldrT="[Текст]"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Предварительные встречи со сторонами </a:t>
          </a:r>
          <a:endParaRPr lang="ru-RU" dirty="0"/>
        </a:p>
      </dgm:t>
    </dgm:pt>
    <dgm:pt modelId="{C3FF1067-C8EF-4174-91D6-8171C8261996}" type="parTrans" cxnId="{34E8CCEE-4D4A-44C7-9BEC-39A139323B90}">
      <dgm:prSet/>
      <dgm:spPr/>
      <dgm:t>
        <a:bodyPr/>
        <a:lstStyle/>
        <a:p>
          <a:endParaRPr lang="ru-RU"/>
        </a:p>
      </dgm:t>
    </dgm:pt>
    <dgm:pt modelId="{E7E5C91A-8994-4D79-9662-542687F432DA}" type="sibTrans" cxnId="{34E8CCEE-4D4A-44C7-9BEC-39A139323B90}">
      <dgm:prSet/>
      <dgm:spPr/>
      <dgm:t>
        <a:bodyPr/>
        <a:lstStyle/>
        <a:p>
          <a:endParaRPr lang="ru-RU"/>
        </a:p>
      </dgm:t>
    </dgm:pt>
    <dgm:pt modelId="{4713605D-9F48-454A-BFA8-B5B58279412C}">
      <dgm:prSet phldrT="[Текст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Совместная встреча сторон</a:t>
          </a:r>
          <a:endParaRPr lang="ru-RU" dirty="0"/>
        </a:p>
      </dgm:t>
    </dgm:pt>
    <dgm:pt modelId="{8B7FCE1C-A1C7-44FF-BEF2-E38179D515DD}" type="parTrans" cxnId="{62C1EDE3-BFCC-4DC4-AE78-2B3FE381761F}">
      <dgm:prSet/>
      <dgm:spPr/>
      <dgm:t>
        <a:bodyPr/>
        <a:lstStyle/>
        <a:p>
          <a:endParaRPr lang="ru-RU"/>
        </a:p>
      </dgm:t>
    </dgm:pt>
    <dgm:pt modelId="{5C1AFC5F-9AF2-4312-A015-1B20186DFDA6}" type="sibTrans" cxnId="{62C1EDE3-BFCC-4DC4-AE78-2B3FE381761F}">
      <dgm:prSet/>
      <dgm:spPr/>
      <dgm:t>
        <a:bodyPr/>
        <a:lstStyle/>
        <a:p>
          <a:endParaRPr lang="ru-RU"/>
        </a:p>
      </dgm:t>
    </dgm:pt>
    <dgm:pt modelId="{A5CAA697-5BAC-4AF9-A856-F39687F286D4}">
      <dgm:prSet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Выяснить известные обстоятельства ситуации</a:t>
          </a:r>
          <a:endParaRPr lang="ru-RU" dirty="0"/>
        </a:p>
      </dgm:t>
    </dgm:pt>
    <dgm:pt modelId="{8D77BF14-99BB-4878-9ABE-654C5975318B}" type="parTrans" cxnId="{BD62B6AC-67CD-4507-A906-AEAAE234605A}">
      <dgm:prSet/>
      <dgm:spPr/>
      <dgm:t>
        <a:bodyPr/>
        <a:lstStyle/>
        <a:p>
          <a:endParaRPr lang="ru-RU"/>
        </a:p>
      </dgm:t>
    </dgm:pt>
    <dgm:pt modelId="{555F6637-2EDB-44C2-91E2-6D4EAF6D1DBA}" type="sibTrans" cxnId="{BD62B6AC-67CD-4507-A906-AEAAE234605A}">
      <dgm:prSet/>
      <dgm:spPr/>
      <dgm:t>
        <a:bodyPr/>
        <a:lstStyle/>
        <a:p>
          <a:endParaRPr lang="ru-RU"/>
        </a:p>
      </dgm:t>
    </dgm:pt>
    <dgm:pt modelId="{BB965BDA-2AF9-4B1D-AEBC-C774991E6D7B}">
      <dgm:prSet>
        <dgm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Сформировать готовность сторон к совместной встрече </a:t>
          </a:r>
          <a:endParaRPr lang="ru-RU" dirty="0"/>
        </a:p>
      </dgm:t>
    </dgm:pt>
    <dgm:pt modelId="{68965C8D-4885-4978-A8EE-34A17509A95F}" type="parTrans" cxnId="{CA9B3297-CDFF-47D8-8289-D05F5DF94CF6}">
      <dgm:prSet/>
      <dgm:spPr/>
      <dgm:t>
        <a:bodyPr/>
        <a:lstStyle/>
        <a:p>
          <a:endParaRPr lang="ru-RU"/>
        </a:p>
      </dgm:t>
    </dgm:pt>
    <dgm:pt modelId="{6CACF019-C4F3-44C7-BC96-0DFA13AA292F}" type="sibTrans" cxnId="{CA9B3297-CDFF-47D8-8289-D05F5DF94CF6}">
      <dgm:prSet/>
      <dgm:spPr/>
      <dgm:t>
        <a:bodyPr/>
        <a:lstStyle/>
        <a:p>
          <a:endParaRPr lang="ru-RU"/>
        </a:p>
      </dgm:t>
    </dgm:pt>
    <dgm:pt modelId="{B6AF55D2-0E7B-4BA4-BB01-B2B9CFA6D8D8}">
      <dgm:prSet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Принять совместное решение по изменению ситуации</a:t>
          </a:r>
          <a:endParaRPr lang="ru-RU" dirty="0"/>
        </a:p>
      </dgm:t>
    </dgm:pt>
    <dgm:pt modelId="{C2C66AF4-E702-4695-98F8-1C0A147F9E89}" type="parTrans" cxnId="{7E94E19B-D263-4BA4-8BAB-088A02B0F49E}">
      <dgm:prSet/>
      <dgm:spPr/>
      <dgm:t>
        <a:bodyPr/>
        <a:lstStyle/>
        <a:p>
          <a:endParaRPr lang="ru-RU"/>
        </a:p>
      </dgm:t>
    </dgm:pt>
    <dgm:pt modelId="{1BF9CF95-DE48-463F-A47E-D99C6CB878C7}" type="sibTrans" cxnId="{7E94E19B-D263-4BA4-8BAB-088A02B0F49E}">
      <dgm:prSet/>
      <dgm:spPr/>
      <dgm:t>
        <a:bodyPr/>
        <a:lstStyle/>
        <a:p>
          <a:endParaRPr lang="ru-RU"/>
        </a:p>
      </dgm:t>
    </dgm:pt>
    <dgm:pt modelId="{0DF487A2-3B74-423F-94E5-B179AE90B7F2}" type="pres">
      <dgm:prSet presAssocID="{F35DAFDB-D7A8-4A6D-9B6E-1566D08058B3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47D3756-E71E-4F7E-9D0E-C4F759B90475}" type="pres">
      <dgm:prSet presAssocID="{53019BC5-D73C-4876-A9C9-997EA1F75C9E}" presName="parentLin" presStyleCnt="0"/>
      <dgm:spPr/>
    </dgm:pt>
    <dgm:pt modelId="{421FAF85-B6E0-4005-BDB7-386D99D51191}" type="pres">
      <dgm:prSet presAssocID="{53019BC5-D73C-4876-A9C9-997EA1F75C9E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D9040B41-6141-4520-B11A-DC534C96DBFD}" type="pres">
      <dgm:prSet presAssocID="{53019BC5-D73C-4876-A9C9-997EA1F75C9E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7DDBE79-D307-4240-A148-6E91C5AFBC16}" type="pres">
      <dgm:prSet presAssocID="{53019BC5-D73C-4876-A9C9-997EA1F75C9E}" presName="negativeSpace" presStyleCnt="0"/>
      <dgm:spPr/>
    </dgm:pt>
    <dgm:pt modelId="{15D552BC-73A3-4FB7-B598-CD8A84538650}" type="pres">
      <dgm:prSet presAssocID="{53019BC5-D73C-4876-A9C9-997EA1F75C9E}" presName="childText" presStyleLbl="con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1F613B9-0828-43BE-AB64-5BD246BA333D}" type="pres">
      <dgm:prSet presAssocID="{AFFA8193-D397-495F-9EF0-2C6D7EBD6ECD}" presName="spaceBetweenRectangles" presStyleCnt="0"/>
      <dgm:spPr/>
    </dgm:pt>
    <dgm:pt modelId="{737388E2-ECE7-47F7-A84B-CC2437AA41E1}" type="pres">
      <dgm:prSet presAssocID="{A4C7C55D-4C9A-4A2F-8397-217702564339}" presName="parentLin" presStyleCnt="0"/>
      <dgm:spPr/>
    </dgm:pt>
    <dgm:pt modelId="{72D1A48C-A928-4ED3-BE78-0BAA0825DB8E}" type="pres">
      <dgm:prSet presAssocID="{A4C7C55D-4C9A-4A2F-8397-217702564339}" presName="parentLeftMargin" presStyleLbl="node1" presStyleIdx="0" presStyleCnt="3"/>
      <dgm:spPr/>
      <dgm:t>
        <a:bodyPr/>
        <a:lstStyle/>
        <a:p>
          <a:endParaRPr lang="ru-RU"/>
        </a:p>
      </dgm:t>
    </dgm:pt>
    <dgm:pt modelId="{0A2597F9-96C5-4648-BFF5-653AE16059EE}" type="pres">
      <dgm:prSet presAssocID="{A4C7C55D-4C9A-4A2F-8397-217702564339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76B0811-48D5-461B-88A0-4532F5F6524A}" type="pres">
      <dgm:prSet presAssocID="{A4C7C55D-4C9A-4A2F-8397-217702564339}" presName="negativeSpace" presStyleCnt="0"/>
      <dgm:spPr/>
    </dgm:pt>
    <dgm:pt modelId="{A30BE497-FA06-4F54-AC5D-EE6BFED25291}" type="pres">
      <dgm:prSet presAssocID="{A4C7C55D-4C9A-4A2F-8397-217702564339}" presName="childText" presStyleLbl="con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1F5B4B2-9E99-4A9E-BD2B-6C18D48549BD}" type="pres">
      <dgm:prSet presAssocID="{E7E5C91A-8994-4D79-9662-542687F432DA}" presName="spaceBetweenRectangles" presStyleCnt="0"/>
      <dgm:spPr/>
    </dgm:pt>
    <dgm:pt modelId="{0E9D5770-EDD1-473D-AA24-F369C0BB1F47}" type="pres">
      <dgm:prSet presAssocID="{4713605D-9F48-454A-BFA8-B5B58279412C}" presName="parentLin" presStyleCnt="0"/>
      <dgm:spPr/>
    </dgm:pt>
    <dgm:pt modelId="{0AE51ABB-2315-4712-AD95-FA6F4C82CF8A}" type="pres">
      <dgm:prSet presAssocID="{4713605D-9F48-454A-BFA8-B5B58279412C}" presName="parentLeftMargin" presStyleLbl="node1" presStyleIdx="1" presStyleCnt="3"/>
      <dgm:spPr/>
      <dgm:t>
        <a:bodyPr/>
        <a:lstStyle/>
        <a:p>
          <a:endParaRPr lang="ru-RU"/>
        </a:p>
      </dgm:t>
    </dgm:pt>
    <dgm:pt modelId="{435EDDC1-769F-4477-8FE0-05C4548858D5}" type="pres">
      <dgm:prSet presAssocID="{4713605D-9F48-454A-BFA8-B5B58279412C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B8D77EB-0EBE-412B-AB10-ECE2F025663D}" type="pres">
      <dgm:prSet presAssocID="{4713605D-9F48-454A-BFA8-B5B58279412C}" presName="negativeSpace" presStyleCnt="0"/>
      <dgm:spPr/>
    </dgm:pt>
    <dgm:pt modelId="{7C5B3EE9-AFDC-4845-A3CC-4992CE9BCC6A}" type="pres">
      <dgm:prSet presAssocID="{4713605D-9F48-454A-BFA8-B5B58279412C}" presName="childText" presStyleLbl="con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83B1202C-47F8-4E54-BD0B-607C4FF5C7B5}" type="presOf" srcId="{BB965BDA-2AF9-4B1D-AEBC-C774991E6D7B}" destId="{A30BE497-FA06-4F54-AC5D-EE6BFED25291}" srcOrd="0" destOrd="0" presId="urn:microsoft.com/office/officeart/2005/8/layout/list1"/>
    <dgm:cxn modelId="{62C1EDE3-BFCC-4DC4-AE78-2B3FE381761F}" srcId="{F35DAFDB-D7A8-4A6D-9B6E-1566D08058B3}" destId="{4713605D-9F48-454A-BFA8-B5B58279412C}" srcOrd="2" destOrd="0" parTransId="{8B7FCE1C-A1C7-44FF-BEF2-E38179D515DD}" sibTransId="{5C1AFC5F-9AF2-4312-A015-1B20186DFDA6}"/>
    <dgm:cxn modelId="{FE106E9F-8F2D-4B1C-BF49-12A8ADFE262D}" type="presOf" srcId="{53019BC5-D73C-4876-A9C9-997EA1F75C9E}" destId="{421FAF85-B6E0-4005-BDB7-386D99D51191}" srcOrd="0" destOrd="0" presId="urn:microsoft.com/office/officeart/2005/8/layout/list1"/>
    <dgm:cxn modelId="{BBB3A5F8-0C5E-4473-9A94-461F67802741}" type="presOf" srcId="{4713605D-9F48-454A-BFA8-B5B58279412C}" destId="{0AE51ABB-2315-4712-AD95-FA6F4C82CF8A}" srcOrd="0" destOrd="0" presId="urn:microsoft.com/office/officeart/2005/8/layout/list1"/>
    <dgm:cxn modelId="{34E8CCEE-4D4A-44C7-9BEC-39A139323B90}" srcId="{F35DAFDB-D7A8-4A6D-9B6E-1566D08058B3}" destId="{A4C7C55D-4C9A-4A2F-8397-217702564339}" srcOrd="1" destOrd="0" parTransId="{C3FF1067-C8EF-4174-91D6-8171C8261996}" sibTransId="{E7E5C91A-8994-4D79-9662-542687F432DA}"/>
    <dgm:cxn modelId="{32C801B8-6548-4164-B171-1F7D07AFFC35}" srcId="{F35DAFDB-D7A8-4A6D-9B6E-1566D08058B3}" destId="{53019BC5-D73C-4876-A9C9-997EA1F75C9E}" srcOrd="0" destOrd="0" parTransId="{B45ECE05-046E-4AB8-9B2E-9300D7E07267}" sibTransId="{AFFA8193-D397-495F-9EF0-2C6D7EBD6ECD}"/>
    <dgm:cxn modelId="{12095D35-E405-49CE-B0C3-203C1EA03023}" type="presOf" srcId="{A4C7C55D-4C9A-4A2F-8397-217702564339}" destId="{72D1A48C-A928-4ED3-BE78-0BAA0825DB8E}" srcOrd="0" destOrd="0" presId="urn:microsoft.com/office/officeart/2005/8/layout/list1"/>
    <dgm:cxn modelId="{13B84DF7-C64C-4CCD-8FBC-789885FFF898}" type="presOf" srcId="{A5CAA697-5BAC-4AF9-A856-F39687F286D4}" destId="{15D552BC-73A3-4FB7-B598-CD8A84538650}" srcOrd="0" destOrd="0" presId="urn:microsoft.com/office/officeart/2005/8/layout/list1"/>
    <dgm:cxn modelId="{BD62B6AC-67CD-4507-A906-AEAAE234605A}" srcId="{53019BC5-D73C-4876-A9C9-997EA1F75C9E}" destId="{A5CAA697-5BAC-4AF9-A856-F39687F286D4}" srcOrd="0" destOrd="0" parTransId="{8D77BF14-99BB-4878-9ABE-654C5975318B}" sibTransId="{555F6637-2EDB-44C2-91E2-6D4EAF6D1DBA}"/>
    <dgm:cxn modelId="{DD391139-1C73-4894-89DE-3190C4BFE4FB}" type="presOf" srcId="{A4C7C55D-4C9A-4A2F-8397-217702564339}" destId="{0A2597F9-96C5-4648-BFF5-653AE16059EE}" srcOrd="1" destOrd="0" presId="urn:microsoft.com/office/officeart/2005/8/layout/list1"/>
    <dgm:cxn modelId="{5586D229-A198-4AE7-879C-7433E47121E2}" type="presOf" srcId="{F35DAFDB-D7A8-4A6D-9B6E-1566D08058B3}" destId="{0DF487A2-3B74-423F-94E5-B179AE90B7F2}" srcOrd="0" destOrd="0" presId="urn:microsoft.com/office/officeart/2005/8/layout/list1"/>
    <dgm:cxn modelId="{CA9B3297-CDFF-47D8-8289-D05F5DF94CF6}" srcId="{A4C7C55D-4C9A-4A2F-8397-217702564339}" destId="{BB965BDA-2AF9-4B1D-AEBC-C774991E6D7B}" srcOrd="0" destOrd="0" parTransId="{68965C8D-4885-4978-A8EE-34A17509A95F}" sibTransId="{6CACF019-C4F3-44C7-BC96-0DFA13AA292F}"/>
    <dgm:cxn modelId="{7E94E19B-D263-4BA4-8BAB-088A02B0F49E}" srcId="{4713605D-9F48-454A-BFA8-B5B58279412C}" destId="{B6AF55D2-0E7B-4BA4-BB01-B2B9CFA6D8D8}" srcOrd="0" destOrd="0" parTransId="{C2C66AF4-E702-4695-98F8-1C0A147F9E89}" sibTransId="{1BF9CF95-DE48-463F-A47E-D99C6CB878C7}"/>
    <dgm:cxn modelId="{C44B26C0-ADF1-4239-984F-AE1D97AE1EC4}" type="presOf" srcId="{53019BC5-D73C-4876-A9C9-997EA1F75C9E}" destId="{D9040B41-6141-4520-B11A-DC534C96DBFD}" srcOrd="1" destOrd="0" presId="urn:microsoft.com/office/officeart/2005/8/layout/list1"/>
    <dgm:cxn modelId="{C3FA1166-F090-4F2D-956E-8F5AABFF98B6}" type="presOf" srcId="{B6AF55D2-0E7B-4BA4-BB01-B2B9CFA6D8D8}" destId="{7C5B3EE9-AFDC-4845-A3CC-4992CE9BCC6A}" srcOrd="0" destOrd="0" presId="urn:microsoft.com/office/officeart/2005/8/layout/list1"/>
    <dgm:cxn modelId="{71375419-415A-4E48-9F4F-3AA9667BE203}" type="presOf" srcId="{4713605D-9F48-454A-BFA8-B5B58279412C}" destId="{435EDDC1-769F-4477-8FE0-05C4548858D5}" srcOrd="1" destOrd="0" presId="urn:microsoft.com/office/officeart/2005/8/layout/list1"/>
    <dgm:cxn modelId="{1D60CA49-5B99-4D5B-9B34-297BC39BA95F}" type="presParOf" srcId="{0DF487A2-3B74-423F-94E5-B179AE90B7F2}" destId="{847D3756-E71E-4F7E-9D0E-C4F759B90475}" srcOrd="0" destOrd="0" presId="urn:microsoft.com/office/officeart/2005/8/layout/list1"/>
    <dgm:cxn modelId="{C65EC7FC-10CD-42EA-979E-BF4838EE176F}" type="presParOf" srcId="{847D3756-E71E-4F7E-9D0E-C4F759B90475}" destId="{421FAF85-B6E0-4005-BDB7-386D99D51191}" srcOrd="0" destOrd="0" presId="urn:microsoft.com/office/officeart/2005/8/layout/list1"/>
    <dgm:cxn modelId="{7499DF97-7E50-4B91-8B06-A8E36EE29C70}" type="presParOf" srcId="{847D3756-E71E-4F7E-9D0E-C4F759B90475}" destId="{D9040B41-6141-4520-B11A-DC534C96DBFD}" srcOrd="1" destOrd="0" presId="urn:microsoft.com/office/officeart/2005/8/layout/list1"/>
    <dgm:cxn modelId="{0E86D22F-5DDA-4DC3-94EC-F23614A79AEC}" type="presParOf" srcId="{0DF487A2-3B74-423F-94E5-B179AE90B7F2}" destId="{97DDBE79-D307-4240-A148-6E91C5AFBC16}" srcOrd="1" destOrd="0" presId="urn:microsoft.com/office/officeart/2005/8/layout/list1"/>
    <dgm:cxn modelId="{93F6EEB6-D2EA-4A58-ABDF-3F1F0A433A12}" type="presParOf" srcId="{0DF487A2-3B74-423F-94E5-B179AE90B7F2}" destId="{15D552BC-73A3-4FB7-B598-CD8A84538650}" srcOrd="2" destOrd="0" presId="urn:microsoft.com/office/officeart/2005/8/layout/list1"/>
    <dgm:cxn modelId="{BC16E2E6-6CC2-46D9-A4E8-685414483338}" type="presParOf" srcId="{0DF487A2-3B74-423F-94E5-B179AE90B7F2}" destId="{31F613B9-0828-43BE-AB64-5BD246BA333D}" srcOrd="3" destOrd="0" presId="urn:microsoft.com/office/officeart/2005/8/layout/list1"/>
    <dgm:cxn modelId="{E7CFCCAB-1522-4D54-BF5A-BCD609C1EAF9}" type="presParOf" srcId="{0DF487A2-3B74-423F-94E5-B179AE90B7F2}" destId="{737388E2-ECE7-47F7-A84B-CC2437AA41E1}" srcOrd="4" destOrd="0" presId="urn:microsoft.com/office/officeart/2005/8/layout/list1"/>
    <dgm:cxn modelId="{73CECC02-699F-43A2-B340-6D30958BEB1E}" type="presParOf" srcId="{737388E2-ECE7-47F7-A84B-CC2437AA41E1}" destId="{72D1A48C-A928-4ED3-BE78-0BAA0825DB8E}" srcOrd="0" destOrd="0" presId="urn:microsoft.com/office/officeart/2005/8/layout/list1"/>
    <dgm:cxn modelId="{F8194661-8021-4ECD-8F84-AEC193211550}" type="presParOf" srcId="{737388E2-ECE7-47F7-A84B-CC2437AA41E1}" destId="{0A2597F9-96C5-4648-BFF5-653AE16059EE}" srcOrd="1" destOrd="0" presId="urn:microsoft.com/office/officeart/2005/8/layout/list1"/>
    <dgm:cxn modelId="{0DE167CA-F041-4424-BE5D-C72C5831DD83}" type="presParOf" srcId="{0DF487A2-3B74-423F-94E5-B179AE90B7F2}" destId="{076B0811-48D5-461B-88A0-4532F5F6524A}" srcOrd="5" destOrd="0" presId="urn:microsoft.com/office/officeart/2005/8/layout/list1"/>
    <dgm:cxn modelId="{5054CA59-9BE4-4943-9DB3-68D7E17F71A6}" type="presParOf" srcId="{0DF487A2-3B74-423F-94E5-B179AE90B7F2}" destId="{A30BE497-FA06-4F54-AC5D-EE6BFED25291}" srcOrd="6" destOrd="0" presId="urn:microsoft.com/office/officeart/2005/8/layout/list1"/>
    <dgm:cxn modelId="{CA373790-AFBA-45C0-8681-A4CF7F7A59DF}" type="presParOf" srcId="{0DF487A2-3B74-423F-94E5-B179AE90B7F2}" destId="{C1F5B4B2-9E99-4A9E-BD2B-6C18D48549BD}" srcOrd="7" destOrd="0" presId="urn:microsoft.com/office/officeart/2005/8/layout/list1"/>
    <dgm:cxn modelId="{1556F996-346C-4556-A62C-35CD5EF583F2}" type="presParOf" srcId="{0DF487A2-3B74-423F-94E5-B179AE90B7F2}" destId="{0E9D5770-EDD1-473D-AA24-F369C0BB1F47}" srcOrd="8" destOrd="0" presId="urn:microsoft.com/office/officeart/2005/8/layout/list1"/>
    <dgm:cxn modelId="{8655193F-D5B5-41AF-8544-10F6CADDB827}" type="presParOf" srcId="{0E9D5770-EDD1-473D-AA24-F369C0BB1F47}" destId="{0AE51ABB-2315-4712-AD95-FA6F4C82CF8A}" srcOrd="0" destOrd="0" presId="urn:microsoft.com/office/officeart/2005/8/layout/list1"/>
    <dgm:cxn modelId="{2741339E-A629-44C3-90E6-7B5FA521625D}" type="presParOf" srcId="{0E9D5770-EDD1-473D-AA24-F369C0BB1F47}" destId="{435EDDC1-769F-4477-8FE0-05C4548858D5}" srcOrd="1" destOrd="0" presId="urn:microsoft.com/office/officeart/2005/8/layout/list1"/>
    <dgm:cxn modelId="{BD596959-1ADE-4A3B-B813-35AE974BA25D}" type="presParOf" srcId="{0DF487A2-3B74-423F-94E5-B179AE90B7F2}" destId="{BB8D77EB-0EBE-412B-AB10-ECE2F025663D}" srcOrd="9" destOrd="0" presId="urn:microsoft.com/office/officeart/2005/8/layout/list1"/>
    <dgm:cxn modelId="{7421186B-E19A-4241-A69B-06623A90F1B5}" type="presParOf" srcId="{0DF487A2-3B74-423F-94E5-B179AE90B7F2}" destId="{7C5B3EE9-AFDC-4845-A3CC-4992CE9BCC6A}" srcOrd="10" destOrd="0" presId="urn:microsoft.com/office/officeart/2005/8/layout/list1"/>
  </dgm:cxnLst>
  <dgm:bg>
    <a:solidFill>
      <a:srgbClr val="002060"/>
    </a:solidFill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C802C3-6575-4CBE-AC3B-356A870B1071}">
      <dsp:nvSpPr>
        <dsp:cNvPr id="0" name=""/>
        <dsp:cNvSpPr/>
      </dsp:nvSpPr>
      <dsp:spPr>
        <a:xfrm>
          <a:off x="1359486" y="0"/>
          <a:ext cx="4711245" cy="4711245"/>
        </a:xfrm>
        <a:prstGeom prst="triangle">
          <a:avLst/>
        </a:prstGeom>
        <a:gradFill flip="none" rotWithShape="0">
          <a:gsLst>
            <a:gs pos="0">
              <a:srgbClr val="FAF517">
                <a:shade val="30000"/>
                <a:satMod val="115000"/>
              </a:srgbClr>
            </a:gs>
            <a:gs pos="50000">
              <a:srgbClr val="FAF517">
                <a:shade val="67500"/>
                <a:satMod val="115000"/>
              </a:srgbClr>
            </a:gs>
            <a:gs pos="100000">
              <a:srgbClr val="FAF517">
                <a:shade val="100000"/>
                <a:satMod val="115000"/>
              </a:srgbClr>
            </a:gs>
          </a:gsLst>
          <a:lin ang="0" scaled="1"/>
          <a:tileRect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16E6F0-73B4-44C9-A3A7-6A04F5224049}">
      <dsp:nvSpPr>
        <dsp:cNvPr id="0" name=""/>
        <dsp:cNvSpPr/>
      </dsp:nvSpPr>
      <dsp:spPr>
        <a:xfrm>
          <a:off x="3715108" y="473654"/>
          <a:ext cx="3062309" cy="1115240"/>
        </a:xfrm>
        <a:prstGeom prst="roundRect">
          <a:avLst/>
        </a:prstGeom>
        <a:gradFill rotWithShape="1">
          <a:gsLst>
            <a:gs pos="0">
              <a:schemeClr val="accent5">
                <a:tint val="35000"/>
                <a:satMod val="260000"/>
              </a:schemeClr>
            </a:gs>
            <a:gs pos="30000">
              <a:schemeClr val="accent5">
                <a:tint val="38000"/>
                <a:satMod val="260000"/>
              </a:schemeClr>
            </a:gs>
            <a:gs pos="75000">
              <a:schemeClr val="accent5">
                <a:tint val="55000"/>
                <a:satMod val="255000"/>
              </a:schemeClr>
            </a:gs>
            <a:gs pos="100000">
              <a:schemeClr val="accent5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5">
              <a:shade val="70000"/>
              <a:satMod val="15000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/>
        </a:scene3d>
        <a:sp3d>
          <a:bevelT prst="angle"/>
        </a:sp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Нейтральный посредник</a:t>
          </a:r>
          <a:endParaRPr lang="ru-RU" sz="1900" kern="1200" dirty="0"/>
        </a:p>
      </dsp:txBody>
      <dsp:txXfrm>
        <a:off x="3769550" y="528096"/>
        <a:ext cx="2953425" cy="1006356"/>
      </dsp:txXfrm>
    </dsp:sp>
    <dsp:sp modelId="{02777107-E44E-4304-8BF5-92A19B88921D}">
      <dsp:nvSpPr>
        <dsp:cNvPr id="0" name=""/>
        <dsp:cNvSpPr/>
      </dsp:nvSpPr>
      <dsp:spPr>
        <a:xfrm>
          <a:off x="3715108" y="1728299"/>
          <a:ext cx="3062309" cy="1115240"/>
        </a:xfrm>
        <a:prstGeom prst="roundRect">
          <a:avLst/>
        </a:prstGeom>
        <a:gradFill rotWithShape="1">
          <a:gsLst>
            <a:gs pos="0">
              <a:schemeClr val="accent5">
                <a:tint val="35000"/>
                <a:satMod val="260000"/>
              </a:schemeClr>
            </a:gs>
            <a:gs pos="30000">
              <a:schemeClr val="accent5">
                <a:tint val="38000"/>
                <a:satMod val="260000"/>
              </a:schemeClr>
            </a:gs>
            <a:gs pos="75000">
              <a:schemeClr val="accent5">
                <a:tint val="55000"/>
                <a:satMod val="255000"/>
              </a:schemeClr>
            </a:gs>
            <a:gs pos="100000">
              <a:schemeClr val="accent5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5">
              <a:shade val="70000"/>
              <a:satMod val="15000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threePt" dir="t"/>
        </a:scene3d>
        <a:sp3d>
          <a:bevelT prst="angle"/>
        </a:sp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Проявляет инициативу в реализации программы</a:t>
          </a:r>
          <a:endParaRPr lang="ru-RU" sz="1900" kern="1200" dirty="0"/>
        </a:p>
      </dsp:txBody>
      <dsp:txXfrm>
        <a:off x="3769550" y="1782741"/>
        <a:ext cx="2953425" cy="1006356"/>
      </dsp:txXfrm>
    </dsp:sp>
    <dsp:sp modelId="{186A36E1-A50B-4DBF-82BF-4F41A9D44CBD}">
      <dsp:nvSpPr>
        <dsp:cNvPr id="0" name=""/>
        <dsp:cNvSpPr/>
      </dsp:nvSpPr>
      <dsp:spPr>
        <a:xfrm>
          <a:off x="3715108" y="2982945"/>
          <a:ext cx="3062309" cy="1115240"/>
        </a:xfrm>
        <a:prstGeom prst="roundRect">
          <a:avLst/>
        </a:prstGeom>
        <a:gradFill rotWithShape="1">
          <a:gsLst>
            <a:gs pos="0">
              <a:schemeClr val="accent5">
                <a:tint val="35000"/>
                <a:satMod val="260000"/>
              </a:schemeClr>
            </a:gs>
            <a:gs pos="30000">
              <a:schemeClr val="accent5">
                <a:tint val="38000"/>
                <a:satMod val="260000"/>
              </a:schemeClr>
            </a:gs>
            <a:gs pos="75000">
              <a:schemeClr val="accent5">
                <a:tint val="55000"/>
                <a:satMod val="255000"/>
              </a:schemeClr>
            </a:gs>
            <a:gs pos="100000">
              <a:schemeClr val="accent5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5">
              <a:shade val="70000"/>
              <a:satMod val="150000"/>
            </a:schemeClr>
          </a:solidFill>
          <a:prstDash val="solid"/>
        </a:ln>
        <a:effectLst>
          <a:glow rad="63500">
            <a:schemeClr val="accent1">
              <a:satMod val="175000"/>
              <a:alpha val="40000"/>
            </a:schemeClr>
          </a:glow>
        </a:effectLst>
        <a:scene3d>
          <a:camera prst="orthographicFront"/>
          <a:lightRig rig="threePt" dir="t"/>
        </a:scene3d>
        <a:sp3d>
          <a:bevelT prst="angle"/>
        </a:sp3d>
      </dsp:spPr>
      <dsp:style>
        <a:lnRef idx="1">
          <a:schemeClr val="accent5"/>
        </a:lnRef>
        <a:fillRef idx="2">
          <a:schemeClr val="accent5"/>
        </a:fillRef>
        <a:effectRef idx="1">
          <a:schemeClr val="accent5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900" kern="1200" dirty="0" smtClean="0"/>
            <a:t>Несет ответственность за организацию диалога</a:t>
          </a:r>
          <a:endParaRPr lang="ru-RU" sz="1900" kern="1200" dirty="0"/>
        </a:p>
      </dsp:txBody>
      <dsp:txXfrm>
        <a:off x="3769550" y="3037387"/>
        <a:ext cx="2953425" cy="10063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D552BC-73A3-4FB7-B598-CD8A84538650}">
      <dsp:nvSpPr>
        <dsp:cNvPr id="0" name=""/>
        <dsp:cNvSpPr/>
      </dsp:nvSpPr>
      <dsp:spPr>
        <a:xfrm>
          <a:off x="0" y="730968"/>
          <a:ext cx="8424936" cy="876487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3"/>
          </a:solidFill>
          <a:prstDash val="solid"/>
        </a:ln>
        <a:effectLst/>
        <a:scene3d>
          <a:camera prst="orthographicFront"/>
          <a:lightRig rig="flat" dir="t"/>
        </a:scene3d>
        <a:sp3d z="190500" extrusionH="12700"/>
      </dsp:spPr>
      <dsp:style>
        <a:lnRef idx="2">
          <a:schemeClr val="accent3"/>
        </a:lnRef>
        <a:fillRef idx="1">
          <a:schemeClr val="lt1"/>
        </a:fillRef>
        <a:effectRef idx="0">
          <a:schemeClr val="accent3"/>
        </a:effectRef>
        <a:fontRef idx="minor">
          <a:schemeClr val="dk1"/>
        </a:fontRef>
      </dsp:style>
      <dsp:txBody>
        <a:bodyPr spcFirstLastPara="0" vert="horz" wrap="square" lIns="653869" tIns="437388" rIns="653869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Выяснить известные обстоятельства ситуации</a:t>
          </a:r>
          <a:endParaRPr lang="ru-RU" sz="2100" kern="1200" dirty="0"/>
        </a:p>
      </dsp:txBody>
      <dsp:txXfrm>
        <a:off x="0" y="730968"/>
        <a:ext cx="8424936" cy="876487"/>
      </dsp:txXfrm>
    </dsp:sp>
    <dsp:sp modelId="{D9040B41-6141-4520-B11A-DC534C96DBFD}">
      <dsp:nvSpPr>
        <dsp:cNvPr id="0" name=""/>
        <dsp:cNvSpPr/>
      </dsp:nvSpPr>
      <dsp:spPr>
        <a:xfrm>
          <a:off x="421246" y="421008"/>
          <a:ext cx="5897455" cy="619920"/>
        </a:xfrm>
        <a:prstGeom prst="roundRect">
          <a:avLst/>
        </a:prstGeom>
        <a:gradFill rotWithShape="1">
          <a:gsLst>
            <a:gs pos="0">
              <a:schemeClr val="accent3">
                <a:tint val="35000"/>
                <a:satMod val="260000"/>
              </a:schemeClr>
            </a:gs>
            <a:gs pos="30000">
              <a:schemeClr val="accent3">
                <a:tint val="38000"/>
                <a:satMod val="260000"/>
              </a:schemeClr>
            </a:gs>
            <a:gs pos="75000">
              <a:schemeClr val="accent3">
                <a:tint val="55000"/>
                <a:satMod val="255000"/>
              </a:schemeClr>
            </a:gs>
            <a:gs pos="100000">
              <a:schemeClr val="accent3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3">
              <a:shade val="70000"/>
              <a:satMod val="15000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222910" tIns="0" rIns="222910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Сбор информации</a:t>
          </a:r>
          <a:endParaRPr lang="ru-RU" sz="2100" kern="1200" dirty="0"/>
        </a:p>
      </dsp:txBody>
      <dsp:txXfrm>
        <a:off x="451508" y="451270"/>
        <a:ext cx="5836931" cy="559396"/>
      </dsp:txXfrm>
    </dsp:sp>
    <dsp:sp modelId="{A30BE497-FA06-4F54-AC5D-EE6BFED25291}">
      <dsp:nvSpPr>
        <dsp:cNvPr id="0" name=""/>
        <dsp:cNvSpPr/>
      </dsp:nvSpPr>
      <dsp:spPr>
        <a:xfrm>
          <a:off x="0" y="2030815"/>
          <a:ext cx="8424936" cy="119070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4"/>
          </a:solidFill>
          <a:prstDash val="solid"/>
        </a:ln>
        <a:effectLst/>
        <a:scene3d>
          <a:camera prst="orthographicFront"/>
          <a:lightRig rig="flat" dir="t"/>
        </a:scene3d>
        <a:sp3d z="190500" extrusionH="12700"/>
      </dsp:spPr>
      <dsp:style>
        <a:lnRef idx="2">
          <a:schemeClr val="accent4"/>
        </a:lnRef>
        <a:fillRef idx="1">
          <a:schemeClr val="lt1"/>
        </a:fillRef>
        <a:effectRef idx="0">
          <a:schemeClr val="accent4"/>
        </a:effectRef>
        <a:fontRef idx="minor">
          <a:schemeClr val="dk1"/>
        </a:fontRef>
      </dsp:style>
      <dsp:txBody>
        <a:bodyPr spcFirstLastPara="0" vert="horz" wrap="square" lIns="653869" tIns="437388" rIns="653869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Сформировать готовность сторон к совместной встрече </a:t>
          </a:r>
          <a:endParaRPr lang="ru-RU" sz="2100" kern="1200" dirty="0"/>
        </a:p>
      </dsp:txBody>
      <dsp:txXfrm>
        <a:off x="0" y="2030815"/>
        <a:ext cx="8424936" cy="1190700"/>
      </dsp:txXfrm>
    </dsp:sp>
    <dsp:sp modelId="{0A2597F9-96C5-4648-BFF5-653AE16059EE}">
      <dsp:nvSpPr>
        <dsp:cNvPr id="0" name=""/>
        <dsp:cNvSpPr/>
      </dsp:nvSpPr>
      <dsp:spPr>
        <a:xfrm>
          <a:off x="421246" y="1720855"/>
          <a:ext cx="5897455" cy="619920"/>
        </a:xfrm>
        <a:prstGeom prst="roundRect">
          <a:avLst/>
        </a:prstGeom>
        <a:gradFill rotWithShape="1">
          <a:gsLst>
            <a:gs pos="0">
              <a:schemeClr val="accent4">
                <a:tint val="35000"/>
                <a:satMod val="260000"/>
              </a:schemeClr>
            </a:gs>
            <a:gs pos="30000">
              <a:schemeClr val="accent4">
                <a:tint val="38000"/>
                <a:satMod val="260000"/>
              </a:schemeClr>
            </a:gs>
            <a:gs pos="75000">
              <a:schemeClr val="accent4">
                <a:tint val="55000"/>
                <a:satMod val="255000"/>
              </a:schemeClr>
            </a:gs>
            <a:gs pos="100000">
              <a:schemeClr val="accent4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4">
              <a:shade val="70000"/>
              <a:satMod val="15000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4"/>
        </a:lnRef>
        <a:fillRef idx="2">
          <a:schemeClr val="accent4"/>
        </a:fillRef>
        <a:effectRef idx="1">
          <a:schemeClr val="accent4"/>
        </a:effectRef>
        <a:fontRef idx="minor">
          <a:schemeClr val="dk1"/>
        </a:fontRef>
      </dsp:style>
      <dsp:txBody>
        <a:bodyPr spcFirstLastPara="0" vert="horz" wrap="square" lIns="222910" tIns="0" rIns="222910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Предварительные встречи со сторонами </a:t>
          </a:r>
          <a:endParaRPr lang="ru-RU" sz="2100" kern="1200" dirty="0"/>
        </a:p>
      </dsp:txBody>
      <dsp:txXfrm>
        <a:off x="451508" y="1751117"/>
        <a:ext cx="5836931" cy="559396"/>
      </dsp:txXfrm>
    </dsp:sp>
    <dsp:sp modelId="{7C5B3EE9-AFDC-4845-A3CC-4992CE9BCC6A}">
      <dsp:nvSpPr>
        <dsp:cNvPr id="0" name=""/>
        <dsp:cNvSpPr/>
      </dsp:nvSpPr>
      <dsp:spPr>
        <a:xfrm>
          <a:off x="0" y="3644875"/>
          <a:ext cx="8424936" cy="1190700"/>
        </a:xfrm>
        <a:prstGeom prst="rect">
          <a:avLst/>
        </a:prstGeom>
        <a:solidFill>
          <a:schemeClr val="lt1"/>
        </a:solidFill>
        <a:ln w="25400" cap="flat" cmpd="sng" algn="ctr">
          <a:solidFill>
            <a:schemeClr val="accent6"/>
          </a:solidFill>
          <a:prstDash val="solid"/>
        </a:ln>
        <a:effectLst/>
        <a:scene3d>
          <a:camera prst="orthographicFront"/>
          <a:lightRig rig="flat" dir="t"/>
        </a:scene3d>
        <a:sp3d z="190500" extrusionH="12700"/>
      </dsp:spPr>
      <dsp:style>
        <a:lnRef idx="2">
          <a:schemeClr val="accent6"/>
        </a:lnRef>
        <a:fillRef idx="1">
          <a:schemeClr val="lt1"/>
        </a:fillRef>
        <a:effectRef idx="0">
          <a:schemeClr val="accent6"/>
        </a:effectRef>
        <a:fontRef idx="minor">
          <a:schemeClr val="dk1"/>
        </a:fontRef>
      </dsp:style>
      <dsp:txBody>
        <a:bodyPr spcFirstLastPara="0" vert="horz" wrap="square" lIns="653869" tIns="437388" rIns="653869" bIns="149352" numCol="1" spcCol="1270" anchor="t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kern="1200" dirty="0" smtClean="0"/>
            <a:t>Принять совместное решение по изменению ситуации</a:t>
          </a:r>
          <a:endParaRPr lang="ru-RU" sz="2100" kern="1200" dirty="0"/>
        </a:p>
      </dsp:txBody>
      <dsp:txXfrm>
        <a:off x="0" y="3644875"/>
        <a:ext cx="8424936" cy="1190700"/>
      </dsp:txXfrm>
    </dsp:sp>
    <dsp:sp modelId="{435EDDC1-769F-4477-8FE0-05C4548858D5}">
      <dsp:nvSpPr>
        <dsp:cNvPr id="0" name=""/>
        <dsp:cNvSpPr/>
      </dsp:nvSpPr>
      <dsp:spPr>
        <a:xfrm>
          <a:off x="421246" y="3334915"/>
          <a:ext cx="5897455" cy="619920"/>
        </a:xfrm>
        <a:prstGeom prst="roundRect">
          <a:avLst/>
        </a:prstGeom>
        <a:gradFill rotWithShape="1">
          <a:gsLst>
            <a:gs pos="0">
              <a:schemeClr val="accent6">
                <a:tint val="35000"/>
                <a:satMod val="260000"/>
              </a:schemeClr>
            </a:gs>
            <a:gs pos="30000">
              <a:schemeClr val="accent6">
                <a:tint val="38000"/>
                <a:satMod val="260000"/>
              </a:schemeClr>
            </a:gs>
            <a:gs pos="75000">
              <a:schemeClr val="accent6">
                <a:tint val="55000"/>
                <a:satMod val="255000"/>
              </a:schemeClr>
            </a:gs>
            <a:gs pos="100000">
              <a:schemeClr val="accent6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ln w="12700" cap="flat" cmpd="sng" algn="ctr">
          <a:solidFill>
            <a:schemeClr val="accent6">
              <a:shade val="70000"/>
              <a:satMod val="150000"/>
            </a:schemeClr>
          </a:solidFill>
          <a:prstDash val="solid"/>
        </a:ln>
        <a:effectLst>
          <a:outerShdw blurRad="50800" dist="25000" dir="5400000" rotWithShape="0">
            <a:srgbClr val="000000">
              <a:alpha val="4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222910" tIns="0" rIns="222910" bIns="0" numCol="1" spcCol="1270" anchor="ctr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Совместная встреча сторон</a:t>
          </a:r>
          <a:endParaRPr lang="ru-RU" sz="2100" kern="1200" dirty="0"/>
        </a:p>
      </dsp:txBody>
      <dsp:txXfrm>
        <a:off x="451508" y="3365177"/>
        <a:ext cx="5836931" cy="55939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png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89875814-07D7-4EF5-9228-C2B4CD718080}" type="datetimeFigureOut">
              <a:rPr lang="ru-RU"/>
              <a:pPr>
                <a:defRPr/>
              </a:pPr>
              <a:t>12.12.2017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53C9A2FB-0B96-4C6C-9385-947B5EE03FF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79737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0CA2C77-2F51-4B30-8F7E-0071BE5E65A1}" type="slidenum">
              <a:rPr lang="ru-RU"/>
              <a:pPr/>
              <a:t>9</a:t>
            </a:fld>
            <a:endParaRPr lang="ru-RU"/>
          </a:p>
        </p:txBody>
      </p:sp>
      <p:sp>
        <p:nvSpPr>
          <p:cNvPr id="22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906769-888C-4D53-A6A6-26D65A566C87}" type="slidenum">
              <a:rPr lang="ru-RU"/>
              <a:pPr/>
              <a:t>10</a:t>
            </a:fld>
            <a:endParaRPr lang="ru-RU"/>
          </a:p>
        </p:txBody>
      </p:sp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Прямоугольник 11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Прямоугольник 13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18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ая соединительная линия 10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" name="Прямая соединительная линия 1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" name="Прямая соединительная линия 21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2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3" name="Овал 20"/>
          <p:cNvSpPr/>
          <p:nvPr/>
        </p:nvSpPr>
        <p:spPr bwMode="auto">
          <a:xfrm>
            <a:off x="609600" y="3789363"/>
            <a:ext cx="866775" cy="8636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4" name="Овал 22"/>
          <p:cNvSpPr/>
          <p:nvPr/>
        </p:nvSpPr>
        <p:spPr bwMode="auto">
          <a:xfrm>
            <a:off x="1309688" y="5084763"/>
            <a:ext cx="309562" cy="2889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5" name="Овал 23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6" name="Овал 25"/>
          <p:cNvSpPr/>
          <p:nvPr/>
        </p:nvSpPr>
        <p:spPr bwMode="auto">
          <a:xfrm>
            <a:off x="1663700" y="5924550"/>
            <a:ext cx="138113" cy="138113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7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ACFE7D-56B8-4714-8670-CA96C69F1281}" type="datetimeFigureOut">
              <a:rPr lang="ru-RU"/>
              <a:pPr>
                <a:defRPr/>
              </a:pPr>
              <a:t>12.12.2017</a:t>
            </a:fld>
            <a:endParaRPr lang="ru-RU"/>
          </a:p>
        </p:txBody>
      </p:sp>
      <p:sp>
        <p:nvSpPr>
          <p:cNvPr id="18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685266-3A59-4208-9A97-80D025CDF89A}" type="datetimeFigureOut">
              <a:rPr lang="ru-RU"/>
              <a:pPr>
                <a:defRPr/>
              </a:pPr>
              <a:t>12.12.2017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D61649-1544-4261-8BBB-BA3C177C5848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79084D-9541-45B7-AA83-74D146C3EF4A}" type="datetimeFigureOut">
              <a:rPr lang="ru-RU"/>
              <a:pPr>
                <a:defRPr/>
              </a:pPr>
              <a:t>12.12.2017</a:t>
            </a:fld>
            <a:endParaRPr lang="ru-RU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A49A9F-58C0-4150-8AB0-EB5F3F2B542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FCBF4AD0-CC25-479F-9F2E-2EE7794271CE}" type="datetimeFigureOut">
              <a:rPr lang="ru-RU"/>
              <a:pPr>
                <a:defRPr/>
              </a:pPr>
              <a:t>12.12.2017</a:t>
            </a:fld>
            <a:endParaRPr lang="ru-RU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F006B84-BE90-4DBE-9000-CDAD573D27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Блинов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3" name="Прямоугольник 9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lumMod val="60000"/>
              <a:lumOff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4" name="Прямоугольник 10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5" name="Прямоугольник 11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lumMod val="60000"/>
              <a:lumOff val="4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Прямая соединительная линия 12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7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" name="Прямая соединительная линия 14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4">
                <a:lumMod val="60000"/>
                <a:lumOff val="4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" name="Прямая соединительная линия 15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12" name="Прямая соединительная линия 25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DA8B6-4601-43FF-A481-CC0F97C41D3B}" type="datetimeFigureOut">
              <a:rPr lang="ru-RU"/>
              <a:pPr>
                <a:defRPr/>
              </a:pPr>
              <a:t>12.12.2017</a:t>
            </a:fld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1E45F6-2B5F-49F5-8A0C-D7E6ECFB2F7A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6D0D11-A011-41B4-BEE5-36CF25E0A5F7}" type="datetimeFigureOut">
              <a:rPr lang="ru-RU"/>
              <a:pPr>
                <a:defRPr/>
              </a:pPr>
              <a:t>12.12.2017</a:t>
            </a:fld>
            <a:endParaRPr lang="ru-RU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C8B1E0-0685-44ED-8495-6FB4D78C2E59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3F66C954-3336-486D-823F-3D86D76A616C}" type="datetimeFigureOut">
              <a:rPr lang="ru-RU"/>
              <a:pPr>
                <a:defRPr/>
              </a:pPr>
              <a:t>12.12.2017</a:t>
            </a:fld>
            <a:endParaRPr lang="ru-RU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C6D17E4C-839D-4F86-AAD0-F34279D3A23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525572-01BD-4E1D-A4A8-BDF88919CDC6}" type="datetimeFigureOut">
              <a:rPr lang="ru-RU"/>
              <a:pPr>
                <a:defRPr/>
              </a:pPr>
              <a:t>12.12.2017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44F362-CB7B-4F93-9E15-A9668AF6C88F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6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7" name="Прямая соединительная линия 8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8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0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1" name="Овал 13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Объект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AD0F95BC-D7A7-40D9-9040-DD66520BFDD6}" type="datetimeFigureOut">
              <a:rPr lang="ru-RU"/>
              <a:pPr>
                <a:defRPr/>
              </a:pPr>
              <a:t>12.12.2017</a:t>
            </a:fld>
            <a:endParaRPr lang="ru-RU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D956F049-F9FA-45D6-8598-3DA07F4B76F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6" name="Овал 12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7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8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9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11" name="Прямая соединительная линия 19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1F95BFAA-36D1-47F8-A305-34B18C6F06F7}" type="datetimeFigureOut">
              <a:rPr lang="ru-RU"/>
              <a:pPr>
                <a:defRPr/>
              </a:pPr>
              <a:t>12.12.2017</a:t>
            </a:fld>
            <a:endParaRPr lang="ru-RU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89DE6034-1263-46DC-B992-58C4B07C1F2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 dirty="0">
              <a:cs typeface="+mn-cs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fld id="{B2E5D0FE-7CA2-4582-B666-A7B3BE87CEAF}" type="datetimeFigureOut">
              <a:rPr lang="ru-RU"/>
              <a:pPr>
                <a:defRPr/>
              </a:pPr>
              <a:t>12.12.2017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cs typeface="+mn-cs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  <a:cs typeface="+mn-cs"/>
              </a:defRPr>
            </a:lvl1pPr>
          </a:lstStyle>
          <a:p>
            <a:pPr>
              <a:defRPr/>
            </a:pPr>
            <a:fld id="{234C3382-4025-4C2C-B387-32D334E9693D}" type="slidenum">
              <a:rPr lang="ru-RU"/>
              <a:pPr>
                <a:defRPr/>
              </a:pPr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32" r:id="rId1"/>
    <p:sldLayoutId id="2147484033" r:id="rId2"/>
    <p:sldLayoutId id="2147484034" r:id="rId3"/>
    <p:sldLayoutId id="2147484027" r:id="rId4"/>
    <p:sldLayoutId id="2147484028" r:id="rId5"/>
    <p:sldLayoutId id="2147484035" r:id="rId6"/>
    <p:sldLayoutId id="2147484029" r:id="rId7"/>
    <p:sldLayoutId id="2147484036" r:id="rId8"/>
    <p:sldLayoutId id="2147484037" r:id="rId9"/>
    <p:sldLayoutId id="2147484030" r:id="rId10"/>
    <p:sldLayoutId id="2147484031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1A558"/>
        </a:buClr>
        <a:buSzPct val="6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FDAB8"/>
        </a:buClr>
        <a:buSzPct val="60000"/>
        <a:buFont typeface="Wingdings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DEE8AF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395537" y="188913"/>
            <a:ext cx="8424935" cy="2375991"/>
          </a:xfrm>
        </p:spPr>
        <p:txBody>
          <a:bodyPr>
            <a:noAutofit/>
          </a:bodyPr>
          <a:lstStyle/>
          <a:p>
            <a:pPr algn="ctr" eaLnBrk="1" fontAlgn="auto" hangingPunct="1"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ct val="70000"/>
              <a:buFont typeface="Wingdings"/>
              <a:buNone/>
              <a:defRPr/>
            </a:pPr>
            <a:r>
              <a:rPr lang="ru-RU" sz="3600" b="1" dirty="0" smtClean="0">
                <a:ln w="12700">
                  <a:solidFill>
                    <a:schemeClr val="tx2"/>
                  </a:solidFill>
                </a:ln>
                <a:solidFill>
                  <a:srgbClr val="4135DD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Особенности организации  школьной службы  </a:t>
            </a:r>
            <a:r>
              <a:rPr lang="ru-RU" sz="3600" b="1" dirty="0">
                <a:ln w="12700">
                  <a:solidFill>
                    <a:schemeClr val="tx2"/>
                  </a:solidFill>
                </a:ln>
                <a:solidFill>
                  <a:srgbClr val="4135DD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медиации </a:t>
            </a:r>
            <a:r>
              <a:rPr lang="ru-RU" sz="3600" b="1" dirty="0" smtClean="0">
                <a:ln w="12700">
                  <a:solidFill>
                    <a:schemeClr val="tx2"/>
                  </a:solidFill>
                </a:ln>
                <a:solidFill>
                  <a:srgbClr val="4135DD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в  образовательном пространстве</a:t>
            </a:r>
            <a:r>
              <a:rPr lang="ru-RU" sz="3600" b="1" dirty="0">
                <a:ln w="12700">
                  <a:solidFill>
                    <a:schemeClr val="tx2"/>
                  </a:solidFill>
                </a:ln>
                <a:solidFill>
                  <a:srgbClr val="4135DD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/>
            </a:r>
            <a:br>
              <a:rPr lang="ru-RU" sz="3600" b="1" dirty="0">
                <a:ln w="12700">
                  <a:solidFill>
                    <a:schemeClr val="tx2"/>
                  </a:solidFill>
                </a:ln>
                <a:solidFill>
                  <a:srgbClr val="4135DD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</a:br>
            <a:r>
              <a:rPr lang="ru-RU" sz="3600" b="1" dirty="0">
                <a:ln w="12700">
                  <a:solidFill>
                    <a:schemeClr val="tx2"/>
                  </a:solidFill>
                </a:ln>
                <a:solidFill>
                  <a:srgbClr val="4135DD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</a:rPr>
              <a:t> </a:t>
            </a:r>
          </a:p>
        </p:txBody>
      </p:sp>
      <p:pic>
        <p:nvPicPr>
          <p:cNvPr id="4" name="Рисунок 3" descr="http://im2-tub-ru.yandex.net/i?id=7f58ee9435c0b9e5f25d4914f6bca5f6-127-144&amp;n=21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2852936"/>
            <a:ext cx="5445563" cy="3744415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74638"/>
            <a:ext cx="8147050" cy="850900"/>
          </a:xfrm>
        </p:spPr>
        <p:txBody>
          <a:bodyPr>
            <a:normAutofit fontScale="90000"/>
          </a:bodyPr>
          <a:lstStyle/>
          <a:p>
            <a:pPr algn="ctr" eaLnBrk="1" hangingPunct="1">
              <a:lnSpc>
                <a:spcPct val="80000"/>
              </a:lnSpc>
              <a:defRPr/>
            </a:pPr>
            <a:r>
              <a:rPr lang="ru-RU" sz="4000" b="1" dirty="0" smtClean="0">
                <a:solidFill>
                  <a:srgbClr val="000066"/>
                </a:solidFill>
              </a:rPr>
              <a:t>Восстановительная программа</a:t>
            </a:r>
          </a:p>
        </p:txBody>
      </p:sp>
      <p:sp>
        <p:nvSpPr>
          <p:cNvPr id="3174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7467600" cy="4873625"/>
          </a:xfrm>
        </p:spPr>
        <p:txBody>
          <a:bodyPr/>
          <a:lstStyle/>
          <a:p>
            <a:pPr eaLnBrk="1" hangingPunct="1"/>
            <a:endParaRPr lang="ru-RU" sz="2000" smtClean="0">
              <a:latin typeface="Times New Roman" pitchFamily="18" charset="0"/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355278" y="1275110"/>
          <a:ext cx="8424936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720725"/>
          </a:xfrm>
        </p:spPr>
        <p:txBody>
          <a:bodyPr/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000066"/>
                </a:solidFill>
              </a:rPr>
              <a:t>Предварительные встречи</a:t>
            </a:r>
          </a:p>
        </p:txBody>
      </p:sp>
      <p:sp>
        <p:nvSpPr>
          <p:cNvPr id="2560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18488" cy="485775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b="1" smtClean="0">
                <a:solidFill>
                  <a:srgbClr val="1C0167"/>
                </a:solidFill>
              </a:rPr>
              <a:t>Цель: готовность «нарушителя» к исправлению ситуации и заглаживанию вреда, готовность «жертвы» к диалогу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b="1" smtClean="0">
                <a:solidFill>
                  <a:srgbClr val="1C0167"/>
                </a:solidFill>
              </a:rPr>
              <a:t>Задачи: </a:t>
            </a:r>
          </a:p>
          <a:p>
            <a:pPr eaLnBrk="1" hangingPunct="1">
              <a:lnSpc>
                <a:spcPct val="80000"/>
              </a:lnSpc>
            </a:pPr>
            <a:r>
              <a:rPr lang="ru-RU" b="1" smtClean="0">
                <a:solidFill>
                  <a:srgbClr val="1C0167"/>
                </a:solidFill>
              </a:rPr>
              <a:t>Установление доверительного контакта с «обидчиком» и «жертвой».</a:t>
            </a:r>
          </a:p>
          <a:p>
            <a:pPr eaLnBrk="1" hangingPunct="1">
              <a:lnSpc>
                <a:spcPct val="80000"/>
              </a:lnSpc>
            </a:pPr>
            <a:r>
              <a:rPr lang="ru-RU" b="1" smtClean="0">
                <a:solidFill>
                  <a:srgbClr val="1C0167"/>
                </a:solidFill>
              </a:rPr>
              <a:t>Прояснение видения ситуации и ее последствий каждой из сторон.</a:t>
            </a:r>
          </a:p>
          <a:p>
            <a:pPr eaLnBrk="1" hangingPunct="1">
              <a:lnSpc>
                <a:spcPct val="80000"/>
              </a:lnSpc>
            </a:pPr>
            <a:r>
              <a:rPr lang="ru-RU" b="1" smtClean="0">
                <a:solidFill>
                  <a:srgbClr val="1C0167"/>
                </a:solidFill>
              </a:rPr>
              <a:t>Прояснение чувств и потребностей «обидчика» и «жертвы» по поводу произошедшей ситуации между сторонами конфликта.</a:t>
            </a:r>
          </a:p>
          <a:p>
            <a:pPr eaLnBrk="1" hangingPunct="1">
              <a:lnSpc>
                <a:spcPct val="80000"/>
              </a:lnSpc>
            </a:pPr>
            <a:r>
              <a:rPr lang="ru-RU" b="1" smtClean="0">
                <a:solidFill>
                  <a:srgbClr val="1C0167"/>
                </a:solidFill>
              </a:rPr>
              <a:t>Поиск предложений по исправлению ситуации и заглаживанию вреда.</a:t>
            </a:r>
          </a:p>
          <a:p>
            <a:pPr eaLnBrk="1" hangingPunct="1">
              <a:lnSpc>
                <a:spcPct val="80000"/>
              </a:lnSpc>
            </a:pPr>
            <a:r>
              <a:rPr lang="ru-RU" b="1" smtClean="0">
                <a:solidFill>
                  <a:srgbClr val="1C0167"/>
                </a:solidFill>
              </a:rPr>
              <a:t>Предложение об участии в примирительной встрече, </a:t>
            </a:r>
            <a:r>
              <a:rPr lang="ru-RU" smtClean="0">
                <a:solidFill>
                  <a:schemeClr val="tx2"/>
                </a:solidFill>
              </a:rPr>
              <a:t>объяснение хода и правил встречи.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922337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000066"/>
                </a:solidFill>
              </a:rPr>
              <a:t>Примирительная встреча сторон</a:t>
            </a:r>
          </a:p>
        </p:txBody>
      </p:sp>
      <p:sp>
        <p:nvSpPr>
          <p:cNvPr id="2662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68413"/>
            <a:ext cx="8229600" cy="47529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b="1" smtClean="0">
                <a:solidFill>
                  <a:srgbClr val="1C0167"/>
                </a:solidFill>
              </a:rPr>
              <a:t>Цель: организация диалога и принятие совместного решения сторон об исправлении ситуации</a:t>
            </a:r>
          </a:p>
          <a:p>
            <a:pPr eaLnBrk="1" hangingPunct="1">
              <a:lnSpc>
                <a:spcPct val="80000"/>
              </a:lnSpc>
              <a:buFont typeface="Arial" charset="0"/>
              <a:buNone/>
            </a:pPr>
            <a:r>
              <a:rPr lang="ru-RU" b="1" smtClean="0">
                <a:solidFill>
                  <a:srgbClr val="1C0167"/>
                </a:solidFill>
              </a:rPr>
              <a:t>Задачи:</a:t>
            </a:r>
          </a:p>
          <a:p>
            <a:pPr eaLnBrk="1" hangingPunct="1">
              <a:lnSpc>
                <a:spcPct val="80000"/>
              </a:lnSpc>
            </a:pPr>
            <a:r>
              <a:rPr lang="ru-RU" b="1" smtClean="0">
                <a:solidFill>
                  <a:srgbClr val="1C0167"/>
                </a:solidFill>
              </a:rPr>
              <a:t>Создание безопасной атмосферы для обеих сторон конфликта</a:t>
            </a:r>
          </a:p>
          <a:p>
            <a:pPr eaLnBrk="1" hangingPunct="1">
              <a:lnSpc>
                <a:spcPct val="80000"/>
              </a:lnSpc>
            </a:pPr>
            <a:r>
              <a:rPr lang="ru-RU" b="1" smtClean="0">
                <a:solidFill>
                  <a:srgbClr val="1C0167"/>
                </a:solidFill>
              </a:rPr>
              <a:t>Прояснение видения ситуации сторонами.</a:t>
            </a:r>
          </a:p>
          <a:p>
            <a:pPr eaLnBrk="1" hangingPunct="1">
              <a:lnSpc>
                <a:spcPct val="80000"/>
              </a:lnSpc>
            </a:pPr>
            <a:r>
              <a:rPr lang="ru-RU" b="1" smtClean="0">
                <a:solidFill>
                  <a:srgbClr val="1C0167"/>
                </a:solidFill>
              </a:rPr>
              <a:t>Обеспечение понимания и принятия сторонами чувств и мыслей участников встречи.</a:t>
            </a:r>
          </a:p>
          <a:p>
            <a:pPr eaLnBrk="1" hangingPunct="1">
              <a:lnSpc>
                <a:spcPct val="80000"/>
              </a:lnSpc>
            </a:pPr>
            <a:r>
              <a:rPr lang="ru-RU" b="1" smtClean="0">
                <a:solidFill>
                  <a:srgbClr val="1C0167"/>
                </a:solidFill>
              </a:rPr>
              <a:t>Организация диалога.</a:t>
            </a:r>
          </a:p>
          <a:p>
            <a:pPr eaLnBrk="1" hangingPunct="1">
              <a:lnSpc>
                <a:spcPct val="80000"/>
              </a:lnSpc>
            </a:pPr>
            <a:r>
              <a:rPr lang="ru-RU" b="1" smtClean="0">
                <a:solidFill>
                  <a:srgbClr val="1C0167"/>
                </a:solidFill>
              </a:rPr>
              <a:t>Сбор предложений по исправлению ситуации и заглаживанию вреда.</a:t>
            </a:r>
          </a:p>
          <a:p>
            <a:pPr eaLnBrk="1" hangingPunct="1">
              <a:lnSpc>
                <a:spcPct val="80000"/>
              </a:lnSpc>
            </a:pPr>
            <a:r>
              <a:rPr lang="ru-RU" b="1" smtClean="0">
                <a:solidFill>
                  <a:srgbClr val="1C0167"/>
                </a:solidFill>
              </a:rPr>
              <a:t>Заключение договора и выяснение условий выполнения договора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7467600" cy="993775"/>
          </a:xfrm>
        </p:spPr>
        <p:txBody>
          <a:bodyPr>
            <a:normAutofit fontScale="90000"/>
          </a:bodyPr>
          <a:lstStyle/>
          <a:p>
            <a:pPr algn="ctr" eaLnBrk="1" hangingPunct="1">
              <a:defRPr/>
            </a:pPr>
            <a:r>
              <a:rPr lang="ru-RU" sz="3200" b="1" dirty="0" smtClean="0">
                <a:solidFill>
                  <a:srgbClr val="002060"/>
                </a:solidFill>
              </a:rPr>
              <a:t>Критерии проведения программы</a:t>
            </a:r>
          </a:p>
        </p:txBody>
      </p:sp>
      <p:sp>
        <p:nvSpPr>
          <p:cNvPr id="2765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41438"/>
            <a:ext cx="8229600" cy="4679950"/>
          </a:xfrm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</a:pPr>
            <a:r>
              <a:rPr lang="ru-RU" b="1" smtClean="0">
                <a:solidFill>
                  <a:srgbClr val="1C0167"/>
                </a:solidFill>
              </a:rPr>
              <a:t>Есть конфликт, его стороны известны 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ru-RU" b="1" smtClean="0">
                <a:solidFill>
                  <a:srgbClr val="1C0167"/>
                </a:solidFill>
              </a:rPr>
              <a:t>Одна из сторон признаёт свою вину или хотя бы факт участия в ситуации 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ru-RU" b="1" smtClean="0">
                <a:solidFill>
                  <a:srgbClr val="1C0167"/>
                </a:solidFill>
              </a:rPr>
              <a:t>Сторонам больше 10 лет. 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ru-RU" b="1" smtClean="0">
                <a:solidFill>
                  <a:srgbClr val="1C0167"/>
                </a:solidFill>
              </a:rPr>
              <a:t>Стороны не употребляют наркотические вещества  и психически здоровы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ru-RU" b="1" smtClean="0">
                <a:solidFill>
                  <a:srgbClr val="1C0167"/>
                </a:solidFill>
              </a:rPr>
              <a:t>Ситуация произошла не более 1-2 месяцев и не менее 1 дня назад </a:t>
            </a:r>
          </a:p>
          <a:p>
            <a:pPr marL="609600" indent="-609600" eaLnBrk="1" hangingPunct="1">
              <a:lnSpc>
                <a:spcPct val="90000"/>
              </a:lnSpc>
            </a:pPr>
            <a:r>
              <a:rPr lang="ru-RU" b="1" smtClean="0">
                <a:solidFill>
                  <a:srgbClr val="1C0167"/>
                </a:solidFill>
              </a:rPr>
              <a:t>Информация о ситуации ещё не обсуждалась в других структурах (педсовет, совет по профилактике,   обсуждение на классном часе и т.п.). </a:t>
            </a:r>
          </a:p>
          <a:p>
            <a:pPr marL="609600" indent="-609600" eaLnBrk="1" hangingPunct="1">
              <a:lnSpc>
                <a:spcPct val="90000"/>
              </a:lnSpc>
            </a:pPr>
            <a:endParaRPr lang="ru-RU" b="1" smtClean="0">
              <a:solidFill>
                <a:srgbClr val="1C0167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dirty="0" smtClean="0">
                <a:solidFill>
                  <a:srgbClr val="000066"/>
                </a:solidFill>
              </a:rPr>
              <a:t>Результат </a:t>
            </a:r>
            <a:br>
              <a:rPr lang="ru-RU" b="1" dirty="0" smtClean="0">
                <a:solidFill>
                  <a:srgbClr val="000066"/>
                </a:solidFill>
              </a:rPr>
            </a:br>
            <a:r>
              <a:rPr lang="ru-RU" b="1" dirty="0" smtClean="0">
                <a:solidFill>
                  <a:srgbClr val="000066"/>
                </a:solidFill>
              </a:rPr>
              <a:t>восстановительной медиации</a:t>
            </a:r>
            <a:endParaRPr lang="ru-RU" dirty="0">
              <a:solidFill>
                <a:srgbClr val="000066"/>
              </a:solidFill>
            </a:endParaRPr>
          </a:p>
        </p:txBody>
      </p:sp>
      <p:sp>
        <p:nvSpPr>
          <p:cNvPr id="28674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16113"/>
            <a:ext cx="7467600" cy="4176712"/>
          </a:xfrm>
        </p:spPr>
        <p:txBody>
          <a:bodyPr/>
          <a:lstStyle/>
          <a:p>
            <a:pPr eaLnBrk="1" hangingPunct="1">
              <a:buFontTx/>
              <a:buChar char="•"/>
            </a:pPr>
            <a:r>
              <a:rPr lang="ru-RU" b="1" smtClean="0">
                <a:solidFill>
                  <a:srgbClr val="002060"/>
                </a:solidFill>
              </a:rPr>
              <a:t>организация диалога между сторонами</a:t>
            </a:r>
          </a:p>
          <a:p>
            <a:pPr eaLnBrk="1" hangingPunct="1"/>
            <a:r>
              <a:rPr lang="ru-RU" b="1" smtClean="0">
                <a:solidFill>
                  <a:srgbClr val="002060"/>
                </a:solidFill>
              </a:rPr>
              <a:t>восстановительные действия (извинение, прощение, заглаживание причиненного вреда, материальная компенсация), </a:t>
            </a:r>
          </a:p>
          <a:p>
            <a:pPr eaLnBrk="1" hangingPunct="1"/>
            <a:r>
              <a:rPr lang="ru-RU" b="1" smtClean="0">
                <a:solidFill>
                  <a:srgbClr val="002060"/>
                </a:solidFill>
              </a:rPr>
              <a:t>соглашение или примирительный договор, может передаваться в орган, подавший заявку на проведение программы (школьный Совет профилактики, КДНиЗП)</a:t>
            </a:r>
          </a:p>
          <a:p>
            <a:pPr eaLnBrk="1" hangingPunct="1"/>
            <a:endParaRPr lang="ru-RU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extBox 4"/>
          <p:cNvSpPr txBox="1">
            <a:spLocks noChangeArrowheads="1"/>
          </p:cNvSpPr>
          <p:nvPr/>
        </p:nvSpPr>
        <p:spPr bwMode="auto">
          <a:xfrm>
            <a:off x="161925" y="620713"/>
            <a:ext cx="8818563" cy="532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3200" b="1">
                <a:solidFill>
                  <a:srgbClr val="4135DD"/>
                </a:solidFill>
              </a:rPr>
              <a:t>Этапы работы по созданию ШСМ</a:t>
            </a:r>
            <a:r>
              <a:rPr lang="ru-RU" sz="2800" b="1">
                <a:solidFill>
                  <a:srgbClr val="4135DD"/>
                </a:solidFill>
              </a:rPr>
              <a:t> </a:t>
            </a:r>
            <a:endParaRPr lang="en-US" sz="2800" b="1">
              <a:solidFill>
                <a:srgbClr val="4135DD"/>
              </a:solidFill>
            </a:endParaRPr>
          </a:p>
          <a:p>
            <a:pPr lvl="1"/>
            <a:r>
              <a:rPr lang="ru-RU" sz="2400" b="1">
                <a:solidFill>
                  <a:srgbClr val="000066"/>
                </a:solidFill>
              </a:rPr>
              <a:t>Приказ по школе о создании ШСМ, </a:t>
            </a:r>
          </a:p>
          <a:p>
            <a:pPr lvl="1"/>
            <a:r>
              <a:rPr lang="ru-RU" sz="2400" b="1">
                <a:solidFill>
                  <a:srgbClr val="000066"/>
                </a:solidFill>
              </a:rPr>
              <a:t>назначении ответственных за организацию ШСМ</a:t>
            </a:r>
          </a:p>
          <a:p>
            <a:pPr lvl="1"/>
            <a:r>
              <a:rPr lang="ru-RU" sz="2400" b="1">
                <a:solidFill>
                  <a:srgbClr val="000066"/>
                </a:solidFill>
              </a:rPr>
              <a:t>Положение о ШСМ</a:t>
            </a:r>
          </a:p>
          <a:p>
            <a:r>
              <a:rPr lang="ru-RU" sz="2400" b="1">
                <a:solidFill>
                  <a:srgbClr val="000066"/>
                </a:solidFill>
              </a:rPr>
              <a:t>Выступление на педсовете  о создании в школе ШСМ.</a:t>
            </a:r>
          </a:p>
          <a:p>
            <a:r>
              <a:rPr lang="ru-RU" sz="2400" b="1">
                <a:solidFill>
                  <a:srgbClr val="000066"/>
                </a:solidFill>
              </a:rPr>
              <a:t>Информирование родителей психологом на общешкольном родительском собрании и классными руководителями на родительских собраниях о создании ШСМ с записью в протокол родительского собрания и подписями родителей.</a:t>
            </a:r>
          </a:p>
          <a:p>
            <a:r>
              <a:rPr lang="ru-RU" sz="2400" b="1">
                <a:solidFill>
                  <a:srgbClr val="000066"/>
                </a:solidFill>
              </a:rPr>
              <a:t>Информирование уч-ся 7-10 классов на классных часах о создании ШСМ, составление списка желающих работать в ШСМ.  </a:t>
            </a:r>
          </a:p>
          <a:p>
            <a:r>
              <a:rPr lang="ru-RU" sz="2400" b="1">
                <a:solidFill>
                  <a:srgbClr val="000066"/>
                </a:solidFill>
              </a:rPr>
              <a:t>Обучение учащихся – медиаторов.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2"/>
          <p:cNvSpPr txBox="1">
            <a:spLocks/>
          </p:cNvSpPr>
          <p:nvPr/>
        </p:nvSpPr>
        <p:spPr>
          <a:xfrm>
            <a:off x="107950" y="115888"/>
            <a:ext cx="8907463" cy="504825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Wingdings"/>
              <a:buNone/>
              <a:defRPr/>
            </a:pPr>
            <a:endParaRPr lang="ru-RU" sz="3200" b="1" dirty="0">
              <a:ln w="12700">
                <a:solidFill>
                  <a:schemeClr val="tx2"/>
                </a:solidFill>
              </a:ln>
              <a:solidFill>
                <a:srgbClr val="4135DD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  <a:ea typeface="+mj-ea"/>
              <a:cs typeface="+mj-cs"/>
            </a:endParaRPr>
          </a:p>
        </p:txBody>
      </p:sp>
      <p:sp>
        <p:nvSpPr>
          <p:cNvPr id="3" name="Текст 1"/>
          <p:cNvSpPr txBox="1">
            <a:spLocks/>
          </p:cNvSpPr>
          <p:nvPr/>
        </p:nvSpPr>
        <p:spPr>
          <a:xfrm>
            <a:off x="251520" y="188640"/>
            <a:ext cx="8496944" cy="504354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ru-RU" sz="2800" b="1" dirty="0">
                <a:ln w="12700">
                  <a:solidFill>
                    <a:schemeClr val="tx2"/>
                  </a:solidFill>
                </a:ln>
                <a:solidFill>
                  <a:srgbClr val="5E44C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itchFamily="34" charset="0"/>
                <a:ea typeface="+mj-ea"/>
                <a:cs typeface="+mj-cs"/>
              </a:rPr>
              <a:t>Рейтинг урегулированных конфликтов</a:t>
            </a:r>
          </a:p>
          <a:p>
            <a:pPr algn="ctr" fontAlgn="auto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ru-RU" sz="2800" b="1" dirty="0" smtClean="0">
                <a:ln w="12700">
                  <a:solidFill>
                    <a:schemeClr val="tx2"/>
                  </a:solidFill>
                </a:ln>
                <a:solidFill>
                  <a:srgbClr val="4135DD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" charset="0"/>
                <a:ea typeface="+mj-ea"/>
                <a:cs typeface="+mj-cs"/>
              </a:rPr>
              <a:t> </a:t>
            </a:r>
            <a:endParaRPr lang="ru-RU" sz="2800" b="1" dirty="0">
              <a:ln w="12700">
                <a:solidFill>
                  <a:schemeClr val="tx2"/>
                </a:solidFill>
              </a:ln>
              <a:solidFill>
                <a:srgbClr val="4135DD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" charset="0"/>
              <a:ea typeface="+mj-ea"/>
              <a:cs typeface="+mj-cs"/>
            </a:endParaRPr>
          </a:p>
        </p:txBody>
      </p:sp>
      <p:graphicFrame>
        <p:nvGraphicFramePr>
          <p:cNvPr id="23555" name="Диаграмма 3"/>
          <p:cNvGraphicFramePr>
            <a:graphicFrameLocks/>
          </p:cNvGraphicFramePr>
          <p:nvPr/>
        </p:nvGraphicFramePr>
        <p:xfrm>
          <a:off x="268288" y="1217613"/>
          <a:ext cx="8682037" cy="5357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56" r:id="rId3" imgW="8681456" imgH="5358848" progId="Excel.Sheet.8">
                  <p:embed/>
                </p:oleObj>
              </mc:Choice>
              <mc:Fallback>
                <p:oleObj r:id="rId3" imgW="8681456" imgH="5358848" progId="Excel.Sheet.8">
                  <p:embed/>
                  <p:pic>
                    <p:nvPicPr>
                      <p:cNvPr id="0" name="Диаграмма 3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8" y="1217613"/>
                        <a:ext cx="8682037" cy="5357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Текст 2"/>
          <p:cNvSpPr txBox="1">
            <a:spLocks/>
          </p:cNvSpPr>
          <p:nvPr/>
        </p:nvSpPr>
        <p:spPr>
          <a:xfrm>
            <a:off x="156518" y="961504"/>
            <a:ext cx="8784976" cy="1944216"/>
          </a:xfrm>
          <a:prstGeom prst="rect">
            <a:avLst/>
          </a:prstGeom>
        </p:spPr>
        <p:txBody>
          <a:bodyPr/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Char char=""/>
              <a:defRPr kumimoji="0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18872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463040" indent="-182880" algn="l" rtl="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37360" indent="-182880" algn="l" rtl="0" eaLnBrk="1" latinLnBrk="0" hangingPunct="1">
              <a:spcBef>
                <a:spcPct val="20000"/>
              </a:spcBef>
              <a:buClr>
                <a:schemeClr val="accent1"/>
              </a:buClr>
              <a:buChar char="•"/>
              <a:defRPr kumimoji="0" sz="16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011680" indent="-182880" algn="l" rtl="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286000" indent="-182880" algn="l" rtl="0" eaLnBrk="1" latinLnBrk="0" hangingPunct="1">
              <a:spcBef>
                <a:spcPct val="20000"/>
              </a:spcBef>
              <a:buClr>
                <a:schemeClr val="accent2"/>
              </a:buClr>
              <a:buChar char="•"/>
              <a:defRPr kumimoji="0" sz="1400" kern="1200" cap="small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56032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kern="1200" baseline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 fontAlgn="auto">
              <a:spcAft>
                <a:spcPts val="0"/>
              </a:spcAft>
              <a:buFont typeface="Wingdings"/>
              <a:buNone/>
              <a:defRPr/>
            </a:pPr>
            <a:r>
              <a:rPr lang="ru-RU" sz="5400" b="1" dirty="0" smtClean="0">
                <a:ln w="12700">
                  <a:solidFill>
                    <a:schemeClr val="tx2"/>
                  </a:solidFill>
                </a:ln>
                <a:solidFill>
                  <a:srgbClr val="4135DD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rPr>
              <a:t>Спасибо </a:t>
            </a:r>
            <a:br>
              <a:rPr lang="ru-RU" sz="5400" b="1" dirty="0" smtClean="0">
                <a:ln w="12700">
                  <a:solidFill>
                    <a:schemeClr val="tx2"/>
                  </a:solidFill>
                </a:ln>
                <a:solidFill>
                  <a:srgbClr val="4135DD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rPr>
            </a:br>
            <a:r>
              <a:rPr lang="ru-RU" sz="5400" b="1" dirty="0" smtClean="0">
                <a:ln w="12700">
                  <a:solidFill>
                    <a:schemeClr val="tx2"/>
                  </a:solidFill>
                </a:ln>
                <a:solidFill>
                  <a:srgbClr val="4135DD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rPr>
              <a:t>за внимание!</a:t>
            </a:r>
            <a:endParaRPr lang="ru-RU" sz="5400" b="1" dirty="0">
              <a:ln w="12700">
                <a:solidFill>
                  <a:schemeClr val="tx2"/>
                </a:solidFill>
              </a:ln>
              <a:solidFill>
                <a:srgbClr val="4135DD"/>
              </a:solidFill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  <a:latin typeface="Arial Black" panose="020B0A04020102020204" pitchFamily="34" charset="0"/>
              <a:ea typeface="+mj-ea"/>
              <a:cs typeface="+mj-cs"/>
            </a:endParaRPr>
          </a:p>
        </p:txBody>
      </p:sp>
      <p:pic>
        <p:nvPicPr>
          <p:cNvPr id="32770" name="Picture 2" descr="30ccb6f4f48a12fa33032b7aec7eb79c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03575" y="3573463"/>
            <a:ext cx="2987675" cy="298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/>
          </p:cNvSpPr>
          <p:nvPr>
            <p:ph type="title" idx="4294967295"/>
          </p:nvPr>
        </p:nvSpPr>
        <p:spPr bwMode="auto">
          <a:xfrm>
            <a:off x="457200" y="0"/>
            <a:ext cx="7467600" cy="1268413"/>
          </a:xfrm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</a:bodyPr>
          <a:lstStyle/>
          <a:p>
            <a:pPr algn="ctr"/>
            <a:r>
              <a:rPr lang="ru-RU" sz="2400" b="1" cap="none" smtClean="0">
                <a:solidFill>
                  <a:srgbClr val="3333CC"/>
                </a:solidFill>
                <a:latin typeface="Arial" charset="0"/>
              </a:rPr>
              <a:t>Нормативно - правовая база </a:t>
            </a:r>
            <a:br>
              <a:rPr lang="ru-RU" sz="2400" b="1" cap="none" smtClean="0">
                <a:solidFill>
                  <a:srgbClr val="3333CC"/>
                </a:solidFill>
                <a:latin typeface="Arial" charset="0"/>
              </a:rPr>
            </a:br>
            <a:r>
              <a:rPr lang="ru-RU" sz="2400" b="1" cap="none" smtClean="0">
                <a:solidFill>
                  <a:srgbClr val="3333CC"/>
                </a:solidFill>
                <a:latin typeface="Arial" charset="0"/>
              </a:rPr>
              <a:t>организации служб школьной медиации </a:t>
            </a:r>
            <a:br>
              <a:rPr lang="ru-RU" sz="2400" b="1" cap="none" smtClean="0">
                <a:solidFill>
                  <a:srgbClr val="3333CC"/>
                </a:solidFill>
                <a:latin typeface="Arial" charset="0"/>
              </a:rPr>
            </a:br>
            <a:endParaRPr lang="ru-RU" sz="2600" cap="none" smtClean="0"/>
          </a:p>
        </p:txBody>
      </p:sp>
      <p:sp>
        <p:nvSpPr>
          <p:cNvPr id="39939" name="Rectangle 3"/>
          <p:cNvSpPr>
            <a:spLocks noGrp="1"/>
          </p:cNvSpPr>
          <p:nvPr>
            <p:ph type="body" idx="4294967295"/>
          </p:nvPr>
        </p:nvSpPr>
        <p:spPr>
          <a:xfrm>
            <a:off x="395288" y="981075"/>
            <a:ext cx="8280400" cy="5376863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200" b="1" smtClean="0">
                <a:solidFill>
                  <a:schemeClr val="bg1"/>
                </a:solidFill>
              </a:rPr>
              <a:t>Федеральный закон от 27 июля 2010 г. № 193-ФЗ "Об альтернативной процедуре урегулирования споров с участием посредника (процедуре медиации)"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200" b="1" smtClean="0">
                <a:solidFill>
                  <a:schemeClr val="bg1"/>
                </a:solidFill>
              </a:rPr>
              <a:t>Указ Президента РФ от 01.06.2012г. №761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200" b="1" smtClean="0">
                <a:solidFill>
                  <a:schemeClr val="bg1"/>
                </a:solidFill>
              </a:rPr>
              <a:t> «О национальной стратегии действий в интересах детей на 2012-2017 годы»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200" b="1" smtClean="0">
                <a:solidFill>
                  <a:schemeClr val="bg1"/>
                </a:solidFill>
              </a:rPr>
              <a:t>Концепция развития до 2017 года сети служб медиации в целях реализации восстановительного правосудия в отношении детей, в том числе совершивших общественно опасные деяния, но не достигших возраста, с которого наступает уголовная ответственность в Российской Федерации (утв. распоряжением Правительства РФ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200" b="1" smtClean="0">
                <a:solidFill>
                  <a:schemeClr val="bg1"/>
                </a:solidFill>
              </a:rPr>
              <a:t>    от 30 июля 2014 г. N 1430-р)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ru-RU" sz="2200" b="1" smtClean="0">
                <a:solidFill>
                  <a:schemeClr val="bg1"/>
                </a:solidFill>
              </a:rPr>
              <a:t>Рекомендации по организации служб школьной медиации. Письмо министерства образования и науки РФ от 18 ноября 2013 г. N ВК-844/07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/>
          </p:cNvSpPr>
          <p:nvPr>
            <p:ph type="title" idx="4294967295"/>
          </p:nvPr>
        </p:nvSpPr>
        <p:spPr bwMode="auto">
          <a:noFill/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ru-RU" sz="2400" b="1" cap="none" smtClean="0">
                <a:solidFill>
                  <a:srgbClr val="3333CC"/>
                </a:solidFill>
                <a:latin typeface="Arial" charset="0"/>
              </a:rPr>
              <a:t>Нормативно - правовая база </a:t>
            </a:r>
            <a:br>
              <a:rPr lang="ru-RU" sz="2400" b="1" cap="none" smtClean="0">
                <a:solidFill>
                  <a:srgbClr val="3333CC"/>
                </a:solidFill>
                <a:latin typeface="Arial" charset="0"/>
              </a:rPr>
            </a:br>
            <a:r>
              <a:rPr lang="ru-RU" sz="2400" b="1" cap="none" smtClean="0">
                <a:solidFill>
                  <a:srgbClr val="3333CC"/>
                </a:solidFill>
                <a:latin typeface="Arial" charset="0"/>
              </a:rPr>
              <a:t>организации служб школьной медиации </a:t>
            </a:r>
            <a:br>
              <a:rPr lang="ru-RU" sz="2400" b="1" cap="none" smtClean="0">
                <a:solidFill>
                  <a:srgbClr val="3333CC"/>
                </a:solidFill>
                <a:latin typeface="Arial" charset="0"/>
              </a:rPr>
            </a:br>
            <a:endParaRPr lang="ru-RU" sz="2400" b="1" cap="none" smtClean="0">
              <a:solidFill>
                <a:srgbClr val="3333CC"/>
              </a:solidFill>
              <a:latin typeface="Arial" charset="0"/>
            </a:endParaRPr>
          </a:p>
        </p:txBody>
      </p:sp>
      <p:sp>
        <p:nvSpPr>
          <p:cNvPr id="40963" name="Rectangle 3"/>
          <p:cNvSpPr>
            <a:spLocks noGrp="1"/>
          </p:cNvSpPr>
          <p:nvPr>
            <p:ph type="body" idx="4294967295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ru-RU" b="1" smtClean="0">
                <a:solidFill>
                  <a:schemeClr val="bg1"/>
                </a:solidFill>
              </a:rPr>
              <a:t>Приказ министерства образования Нижегородской области от 24.01.2017 № 149 "О создании служб школьной медиации (школьных служб примирения)«</a:t>
            </a:r>
          </a:p>
          <a:p>
            <a:pPr>
              <a:lnSpc>
                <a:spcPct val="90000"/>
              </a:lnSpc>
            </a:pPr>
            <a:r>
              <a:rPr lang="ru-RU" b="1" smtClean="0">
                <a:solidFill>
                  <a:schemeClr val="bg1"/>
                </a:solidFill>
              </a:rPr>
              <a:t>Методические рекомендации по организации службы медиации в образовательной организации: нормативно-правовые и организационно-методические основы», утвержденные приказом министерства образования Нижегородской области от 24.01.2017 № 149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257870" y="182563"/>
            <a:ext cx="8640960" cy="1512887"/>
          </a:xfrm>
        </p:spPr>
        <p:txBody>
          <a:bodyPr>
            <a:noAutofit/>
          </a:bodyPr>
          <a:lstStyle/>
          <a:p>
            <a:pPr marL="0" indent="0" algn="ctr" eaLnBrk="1" fontAlgn="auto" hangingPunct="1">
              <a:lnSpc>
                <a:spcPct val="80000"/>
              </a:lnSpc>
              <a:spcAft>
                <a:spcPts val="0"/>
              </a:spcAft>
              <a:buFont typeface="Wingdings"/>
              <a:buNone/>
              <a:defRPr/>
            </a:pPr>
            <a:r>
              <a:rPr lang="ru-RU" sz="3200" b="1" dirty="0">
                <a:ln w="12700">
                  <a:solidFill>
                    <a:schemeClr val="tx2"/>
                  </a:solidFill>
                </a:ln>
                <a:solidFill>
                  <a:srgbClr val="4135DD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rPr>
              <a:t>Актуальность создания </a:t>
            </a:r>
            <a:br>
              <a:rPr lang="ru-RU" sz="3200" b="1" dirty="0">
                <a:ln w="12700">
                  <a:solidFill>
                    <a:schemeClr val="tx2"/>
                  </a:solidFill>
                </a:ln>
                <a:solidFill>
                  <a:srgbClr val="4135DD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rPr>
            </a:br>
            <a:r>
              <a:rPr lang="ru-RU" sz="3200" b="1" dirty="0">
                <a:ln w="12700">
                  <a:solidFill>
                    <a:schemeClr val="tx2"/>
                  </a:solidFill>
                </a:ln>
                <a:solidFill>
                  <a:srgbClr val="4135DD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rPr>
              <a:t>служб школьной медиации</a:t>
            </a:r>
            <a:br>
              <a:rPr lang="ru-RU" sz="3200" b="1" dirty="0">
                <a:ln w="12700">
                  <a:solidFill>
                    <a:schemeClr val="tx2"/>
                  </a:solidFill>
                </a:ln>
                <a:solidFill>
                  <a:srgbClr val="4135DD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rPr>
            </a:br>
            <a:r>
              <a:rPr lang="ru-RU" sz="3200" b="1" dirty="0">
                <a:ln w="12700">
                  <a:solidFill>
                    <a:schemeClr val="tx2"/>
                  </a:solidFill>
                </a:ln>
                <a:solidFill>
                  <a:srgbClr val="4135DD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rPr>
              <a:t>в образовательных организациях</a:t>
            </a:r>
          </a:p>
        </p:txBody>
      </p:sp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5470" y="1696045"/>
            <a:ext cx="8568952" cy="4464597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2400" b="1" dirty="0">
                <a:ln w="12700">
                  <a:noFill/>
                </a:ln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  <a:t>В современном обществе все в большей степени      наблюдается социальное расслоение</a:t>
            </a:r>
            <a:br>
              <a:rPr lang="ru-RU" sz="2400" b="1" dirty="0">
                <a:ln w="12700">
                  <a:noFill/>
                </a:ln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</a:br>
            <a:r>
              <a:rPr lang="ru-RU" sz="2400" b="1" dirty="0">
                <a:ln w="12700">
                  <a:noFill/>
                </a:ln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ru-RU" sz="2400" b="1" dirty="0">
                <a:ln w="12700">
                  <a:noFill/>
                </a:ln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</a:br>
            <a:r>
              <a:rPr lang="ru-RU" sz="2400" b="1" dirty="0">
                <a:ln w="12700">
                  <a:noFill/>
                </a:ln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  <a:t>Семья утрачивает свои ведущие позиции в процессах социализации детей, </a:t>
            </a:r>
            <a:br>
              <a:rPr lang="ru-RU" sz="2400" b="1" dirty="0">
                <a:ln w="12700">
                  <a:noFill/>
                </a:ln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</a:br>
            <a:r>
              <a:rPr lang="ru-RU" sz="2400" b="1" dirty="0" smtClean="0">
                <a:ln w="12700">
                  <a:noFill/>
                </a:ln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  <a:t>растут </a:t>
            </a:r>
            <a:r>
              <a:rPr lang="ru-RU" sz="2400" b="1" dirty="0">
                <a:ln w="12700">
                  <a:noFill/>
                </a:ln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  <a:t>детские асоциальные проявления</a:t>
            </a:r>
            <a:br>
              <a:rPr lang="ru-RU" sz="2400" b="1" dirty="0">
                <a:ln w="12700">
                  <a:noFill/>
                </a:ln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</a:br>
            <a:r>
              <a:rPr lang="ru-RU" sz="2400" b="1" dirty="0">
                <a:ln w="12700">
                  <a:noFill/>
                </a:ln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  <a:t/>
            </a:r>
            <a:br>
              <a:rPr lang="ru-RU" sz="2400" b="1" dirty="0">
                <a:ln w="12700">
                  <a:noFill/>
                </a:ln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</a:br>
            <a:r>
              <a:rPr lang="ru-RU" sz="2400" b="1" dirty="0">
                <a:ln w="12700">
                  <a:noFill/>
                </a:ln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  <a:t>В условиях внедрения ФГОС службы школьной медиации способствуют созданию </a:t>
            </a:r>
            <a:r>
              <a:rPr lang="ru-RU" sz="2400" b="1" dirty="0" err="1">
                <a:ln w="12700">
                  <a:noFill/>
                </a:ln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  <a:t>здоровьесберегающей</a:t>
            </a:r>
            <a:r>
              <a:rPr lang="ru-RU" sz="2400" b="1" dirty="0">
                <a:ln w="12700">
                  <a:noFill/>
                </a:ln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  <a:t> образовательной среды, формированию безопасного пространства, успешности социализации и адаптации </a:t>
            </a:r>
            <a:r>
              <a:rPr lang="ru-RU" sz="2400" b="1" dirty="0" smtClean="0">
                <a:ln w="12700">
                  <a:noFill/>
                </a:ln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  <a:t>обучающихся</a:t>
            </a:r>
            <a:endParaRPr lang="ru-RU" sz="2400" b="1" dirty="0">
              <a:ln w="12700">
                <a:noFill/>
              </a:ln>
              <a:solidFill>
                <a:srgbClr val="000066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354707" y="1124744"/>
            <a:ext cx="8640960" cy="4320480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b="1" dirty="0" err="1" smtClean="0">
                <a:ln w="12700">
                  <a:noFill/>
                </a:ln>
                <a:solidFill>
                  <a:srgbClr val="000066"/>
                </a:solidFill>
                <a:latin typeface="Arial Black" panose="020B0A04020102020204" pitchFamily="34" charset="0"/>
                <a:ea typeface="+mn-ea"/>
                <a:cs typeface="+mn-cs"/>
              </a:rPr>
              <a:t>Медиа́ция</a:t>
            </a:r>
            <a:r>
              <a:rPr lang="ru-RU" b="1" dirty="0" smtClean="0">
                <a:ln w="12700">
                  <a:noFill/>
                </a:ln>
                <a:solidFill>
                  <a:srgbClr val="000066"/>
                </a:solidFill>
                <a:latin typeface="Arial" charset="0"/>
                <a:ea typeface="+mn-ea"/>
                <a:cs typeface="+mn-cs"/>
              </a:rPr>
              <a:t> — технология альтернативного урегулирования споров  с участием третьей нейтральной, беспристрастной стороны — медиатора, который помогает сторонам выработать определённое соглашение по спору, при этом стороны полностью контролируют процесс принятия решения по урегулированию спора и условия его разрешения</a:t>
            </a:r>
            <a:endParaRPr lang="ru-RU" b="1" dirty="0">
              <a:ln w="12700">
                <a:noFill/>
              </a:ln>
              <a:solidFill>
                <a:srgbClr val="000066"/>
              </a:solidFill>
              <a:latin typeface="Arial" charset="0"/>
              <a:ea typeface="+mn-ea"/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354137"/>
          </a:xfrm>
        </p:spPr>
        <p:txBody>
          <a:bodyPr>
            <a:noAutofit/>
          </a:bodyPr>
          <a:lstStyle/>
          <a:p>
            <a:pPr algn="ctr" eaLnBrk="1" hangingPunct="1">
              <a:defRPr/>
            </a:pPr>
            <a:r>
              <a:rPr lang="ru-RU" sz="3600" b="1" dirty="0" smtClean="0">
                <a:solidFill>
                  <a:srgbClr val="002060"/>
                </a:solidFill>
              </a:rPr>
              <a:t>«Восстановительный подход»</a:t>
            </a:r>
            <a:endParaRPr lang="ru-RU" sz="3600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57200" y="1916113"/>
            <a:ext cx="7467600" cy="3025775"/>
          </a:xfrm>
        </p:spPr>
        <p:txBody>
          <a:bodyPr/>
          <a:lstStyle/>
          <a:p>
            <a:pPr marL="0" indent="0" algn="ctr" eaLnBrk="1" hangingPunct="1">
              <a:buFont typeface="Arial" charset="0"/>
              <a:buNone/>
              <a:defRPr/>
            </a:pPr>
            <a:r>
              <a:rPr lang="ru-RU" sz="3200" b="1" dirty="0" smtClean="0">
                <a:solidFill>
                  <a:srgbClr val="000066"/>
                </a:solidFill>
              </a:rPr>
              <a:t>Главная идея – </a:t>
            </a:r>
          </a:p>
          <a:p>
            <a:pPr marL="0" indent="0" algn="ctr" eaLnBrk="1" hangingPunct="1">
              <a:buFont typeface="Arial" charset="0"/>
              <a:buNone/>
              <a:defRPr/>
            </a:pPr>
            <a:r>
              <a:rPr lang="ru-RU" sz="3200" b="1" dirty="0" smtClean="0">
                <a:solidFill>
                  <a:srgbClr val="000066"/>
                </a:solidFill>
              </a:rPr>
              <a:t>разрешение конфликта самими участниками этого конфликта </a:t>
            </a:r>
          </a:p>
          <a:p>
            <a:pPr marL="0" indent="0" algn="ctr" eaLnBrk="1" hangingPunct="1">
              <a:buFont typeface="Arial" charset="0"/>
              <a:buNone/>
              <a:defRPr/>
            </a:pPr>
            <a:r>
              <a:rPr lang="ru-RU" sz="3200" b="1" dirty="0" smtClean="0">
                <a:solidFill>
                  <a:srgbClr val="000066"/>
                </a:solidFill>
              </a:rPr>
              <a:t>и восстановление деловых взаимоотношений</a:t>
            </a:r>
            <a:r>
              <a:rPr lang="ru-RU" sz="3200" dirty="0" smtClean="0">
                <a:solidFill>
                  <a:srgbClr val="000066"/>
                </a:solidFill>
              </a:rPr>
              <a:t> </a:t>
            </a:r>
            <a:endParaRPr lang="ru-RU" sz="3200" dirty="0" smtClean="0">
              <a:solidFill>
                <a:srgbClr val="000066"/>
              </a:solidFill>
              <a:latin typeface="Arial" charset="0"/>
            </a:endParaRPr>
          </a:p>
          <a:p>
            <a:pPr eaLnBrk="1" hangingPunct="1">
              <a:defRPr/>
            </a:pPr>
            <a:endParaRPr lang="ru-RU" sz="3200" dirty="0">
              <a:solidFill>
                <a:srgbClr val="000066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7" name="Picture 2" descr="H:\Безымянный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31800" y="1196975"/>
            <a:ext cx="8712200" cy="5472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58" name="TextBox 3"/>
          <p:cNvSpPr txBox="1">
            <a:spLocks noChangeArrowheads="1"/>
          </p:cNvSpPr>
          <p:nvPr/>
        </p:nvSpPr>
        <p:spPr bwMode="auto">
          <a:xfrm>
            <a:off x="3635375" y="3500438"/>
            <a:ext cx="2303463" cy="762000"/>
          </a:xfrm>
          <a:prstGeom prst="rect">
            <a:avLst/>
          </a:prstGeom>
          <a:solidFill>
            <a:schemeClr val="tx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Конфликтная</a:t>
            </a:r>
            <a:r>
              <a:rPr lang="ru-RU" sz="21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200" b="1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ситуация</a:t>
            </a:r>
          </a:p>
        </p:txBody>
      </p:sp>
      <p:sp>
        <p:nvSpPr>
          <p:cNvPr id="2" name="Стрелка вверх 1"/>
          <p:cNvSpPr/>
          <p:nvPr/>
        </p:nvSpPr>
        <p:spPr>
          <a:xfrm rot="19558848">
            <a:off x="3492500" y="2276475"/>
            <a:ext cx="792163" cy="1101725"/>
          </a:xfrm>
          <a:prstGeom prst="upArrow">
            <a:avLst>
              <a:gd name="adj1" fmla="val 50000"/>
              <a:gd name="adj2" fmla="val 6533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7414" name="Text Box 6"/>
          <p:cNvSpPr txBox="1">
            <a:spLocks noChangeArrowheads="1"/>
          </p:cNvSpPr>
          <p:nvPr/>
        </p:nvSpPr>
        <p:spPr bwMode="auto">
          <a:xfrm>
            <a:off x="900113" y="404813"/>
            <a:ext cx="80645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ru-RU" sz="2800" b="1">
                <a:solidFill>
                  <a:srgbClr val="4135D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Способы разрешения конфликтов в школе</a:t>
            </a: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4294967295"/>
          </p:nvPr>
        </p:nvSpPr>
        <p:spPr>
          <a:xfrm>
            <a:off x="207639" y="97582"/>
            <a:ext cx="3402523" cy="504825"/>
          </a:xfrm>
        </p:spPr>
        <p:txBody>
          <a:bodyPr>
            <a:noAutofit/>
          </a:bodyPr>
          <a:lstStyle/>
          <a:p>
            <a:pPr marL="0" indent="0" eaLnBrk="1" fontAlgn="auto" hangingPunct="1">
              <a:spcAft>
                <a:spcPts val="0"/>
              </a:spcAft>
              <a:buFont typeface="Wingdings"/>
              <a:buNone/>
              <a:defRPr/>
            </a:pPr>
            <a:r>
              <a:rPr lang="ru-RU" sz="3200" b="1" dirty="0">
                <a:ln w="12700">
                  <a:solidFill>
                    <a:schemeClr val="tx2"/>
                  </a:solidFill>
                </a:ln>
                <a:solidFill>
                  <a:srgbClr val="4135DD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rPr>
              <a:t>Цель: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2444" y="579796"/>
            <a:ext cx="8784977" cy="101566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ru-RU" sz="2000" b="1" dirty="0">
                <a:ln w="12700">
                  <a:solidFill>
                    <a:schemeClr val="tx2"/>
                  </a:solidFill>
                </a:ln>
                <a:solidFill>
                  <a:srgbClr val="1C01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Формирование гуманного и безопасного пространства в образовательном учреждении для полноценного развития и социализации учащихся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17392" y="1611148"/>
            <a:ext cx="3402523" cy="531800"/>
          </a:xfrm>
          <a:prstGeom prst="rect">
            <a:avLst/>
          </a:prstGeom>
        </p:spPr>
        <p:txBody>
          <a:bodyPr/>
          <a:lstStyle>
            <a:lvl1pPr marL="0" indent="0" algn="ctr" eaLnBrk="1" latinLnBrk="0" hangingPunct="1">
              <a:spcBef>
                <a:spcPts val="600"/>
              </a:spcBef>
              <a:buClr>
                <a:schemeClr val="accent1"/>
              </a:buClr>
              <a:buSzPct val="70000"/>
              <a:buFont typeface="Wingdings"/>
              <a:buNone/>
              <a:defRPr kumimoji="0" sz="3200" b="1">
                <a:ln w="12700">
                  <a:solidFill>
                    <a:schemeClr val="tx2"/>
                  </a:solidFill>
                </a:ln>
                <a:solidFill>
                  <a:srgbClr val="4135DD"/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  <a:latin typeface="Arial Black" panose="020B0A04020102020204" pitchFamily="34" charset="0"/>
                <a:ea typeface="+mj-ea"/>
                <a:cs typeface="+mj-cs"/>
              </a:defRPr>
            </a:lvl1pPr>
            <a:lvl2pPr marL="640080" indent="-274320" eaLnBrk="1" latinLnBrk="0" hangingPunct="1">
              <a:spcBef>
                <a:spcPct val="20000"/>
              </a:spcBef>
              <a:buClr>
                <a:schemeClr val="accent1"/>
              </a:buClr>
              <a:buSzPct val="80000"/>
              <a:buFont typeface="Wingdings 2"/>
              <a:buChar char=""/>
              <a:defRPr kumimoji="0" sz="2100">
                <a:latin typeface="+mn-lt"/>
              </a:defRPr>
            </a:lvl2pPr>
            <a:lvl3pPr indent="-18288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60000"/>
              <a:buFont typeface="Wingdings"/>
              <a:buChar char=""/>
              <a:defRPr kumimoji="0" sz="1800">
                <a:latin typeface="+mn-lt"/>
              </a:defRPr>
            </a:lvl3pPr>
            <a:lvl4pPr marL="1188720" indent="-182880" eaLnBrk="1" latinLnBrk="0" hangingPunct="1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"/>
              <a:defRPr kumimoji="0" sz="1800">
                <a:latin typeface="+mn-lt"/>
              </a:defRPr>
            </a:lvl4pPr>
            <a:lvl5pPr marL="1463040" indent="-182880" eaLnBrk="1" latinLnBrk="0" hangingPunct="1">
              <a:spcBef>
                <a:spcPct val="20000"/>
              </a:spcBef>
              <a:buClr>
                <a:schemeClr val="accent2">
                  <a:tint val="60000"/>
                </a:schemeClr>
              </a:buClr>
              <a:buSzPct val="68000"/>
              <a:buFont typeface="Wingdings 2"/>
              <a:buChar char=""/>
              <a:defRPr kumimoji="0" sz="1600">
                <a:latin typeface="+mn-lt"/>
              </a:defRPr>
            </a:lvl5pPr>
            <a:lvl6pPr marL="1737360" indent="-182880">
              <a:spcBef>
                <a:spcPct val="20000"/>
              </a:spcBef>
              <a:buClr>
                <a:schemeClr val="accent1"/>
              </a:buClr>
              <a:buChar char="•"/>
              <a:defRPr kumimoji="0" sz="1600">
                <a:solidFill>
                  <a:schemeClr val="tx2"/>
                </a:solidFill>
                <a:latin typeface="+mn-lt"/>
              </a:defRPr>
            </a:lvl6pPr>
            <a:lvl7pPr marL="2011680" indent="-182880">
              <a:spcBef>
                <a:spcPct val="20000"/>
              </a:spcBef>
              <a:buClr>
                <a:schemeClr val="accent1">
                  <a:tint val="60000"/>
                </a:schemeClr>
              </a:buClr>
              <a:buSzPct val="60000"/>
              <a:buFont typeface="Wingdings"/>
              <a:buChar char=""/>
              <a:defRPr kumimoji="0" sz="1400" baseline="0">
                <a:solidFill>
                  <a:schemeClr val="tx2"/>
                </a:solidFill>
                <a:latin typeface="+mn-lt"/>
              </a:defRPr>
            </a:lvl7pPr>
            <a:lvl8pPr marL="2286000" indent="-182880">
              <a:spcBef>
                <a:spcPct val="20000"/>
              </a:spcBef>
              <a:buClr>
                <a:schemeClr val="accent2"/>
              </a:buClr>
              <a:buChar char="•"/>
              <a:defRPr kumimoji="0" sz="1400" cap="small" baseline="0">
                <a:solidFill>
                  <a:schemeClr val="tx2"/>
                </a:solidFill>
                <a:latin typeface="+mn-lt"/>
              </a:defRPr>
            </a:lvl8pPr>
            <a:lvl9pPr marL="2560320" indent="-182880">
              <a:spcBef>
                <a:spcPct val="20000"/>
              </a:spcBef>
              <a:buClr>
                <a:schemeClr val="accent1">
                  <a:shade val="75000"/>
                </a:schemeClr>
              </a:buClr>
              <a:buChar char="•"/>
              <a:defRPr kumimoji="0" sz="1400" baseline="0">
                <a:solidFill>
                  <a:schemeClr val="tx2"/>
                </a:solidFill>
                <a:latin typeface="+mn-lt"/>
              </a:defRPr>
            </a:lvl9pPr>
          </a:lstStyle>
          <a:p>
            <a:pPr algn="l">
              <a:defRPr/>
            </a:pPr>
            <a:r>
              <a:rPr lang="ru-RU" dirty="0"/>
              <a:t>Задачи: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21659" y="2142948"/>
            <a:ext cx="8842829" cy="400109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ru-RU" sz="2000" b="1" dirty="0">
                <a:ln w="12700">
                  <a:solidFill>
                    <a:schemeClr val="tx2"/>
                  </a:solidFill>
                </a:ln>
                <a:solidFill>
                  <a:srgbClr val="1C01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Создать с помощью метода школьной медиации систему защиты,  помощи и обеспечения гарантий прав и интересов детей всех возрастов и групп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ru-RU" sz="2000" b="1" dirty="0">
                <a:ln w="12700">
                  <a:solidFill>
                    <a:schemeClr val="tx2"/>
                  </a:solidFill>
                </a:ln>
                <a:solidFill>
                  <a:srgbClr val="1C01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Обучить педагогов-психологов ОО технологии школьной медиации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ru-RU" sz="2000" b="1" dirty="0">
                <a:ln w="12700">
                  <a:solidFill>
                    <a:schemeClr val="tx2"/>
                  </a:solidFill>
                </a:ln>
                <a:solidFill>
                  <a:srgbClr val="1C01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Содействовать формированию личностных и коммуникативных УУД у детей и подростков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ru-RU" sz="2000" b="1" dirty="0">
                <a:ln w="12700">
                  <a:solidFill>
                    <a:schemeClr val="tx2"/>
                  </a:solidFill>
                </a:ln>
                <a:solidFill>
                  <a:srgbClr val="1C01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Способствовать повышению квалификации педагогических работников образовательных организаций по вопросам применения процедуры медиации </a:t>
            </a:r>
          </a:p>
          <a:p>
            <a:pPr marL="342900" indent="-342900">
              <a:lnSpc>
                <a:spcPct val="90000"/>
              </a:lnSpc>
              <a:spcAft>
                <a:spcPts val="600"/>
              </a:spcAft>
              <a:buFont typeface="Wingdings" panose="05000000000000000000" pitchFamily="2" charset="2"/>
              <a:buChar char="v"/>
              <a:defRPr/>
            </a:pPr>
            <a:r>
              <a:rPr lang="ru-RU" sz="2000" b="1" dirty="0">
                <a:ln w="12700">
                  <a:solidFill>
                    <a:schemeClr val="tx2"/>
                  </a:solidFill>
                </a:ln>
                <a:solidFill>
                  <a:srgbClr val="1C016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rPr>
              <a:t>Содействовать применению медиативного подхода при разрешении конфликтных ситуаций между обучающимися в образовательных организациях</a:t>
            </a:r>
            <a:endParaRPr lang="ru-RU" sz="2000" dirty="0">
              <a:solidFill>
                <a:srgbClr val="1C0167"/>
              </a:solidFill>
              <a:cs typeface="+mn-cs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1042988" y="274638"/>
            <a:ext cx="6881812" cy="1425575"/>
          </a:xfrm>
        </p:spPr>
        <p:txBody>
          <a:bodyPr wrap="square" lIns="91440" tIns="45720" rIns="91440" bIns="45720" numCol="1" anchorCtr="0" compatLnSpc="1">
            <a:prstTxWarp prst="textNoShape">
              <a:avLst/>
            </a:prstTxWarp>
            <a:normAutofit fontScale="90000"/>
          </a:bodyPr>
          <a:lstStyle/>
          <a:p>
            <a:pPr algn="ctr" eaLnBrk="1" hangingPunct="1"/>
            <a:r>
              <a:rPr lang="ru-RU" sz="3200" b="1" cap="none" smtClean="0">
                <a:solidFill>
                  <a:srgbClr val="000066"/>
                </a:solidFill>
              </a:rPr>
              <a:t>ПОЗИЦИЯ ВЕДУЩЕГО ПРОГРАММЫ</a:t>
            </a:r>
            <a:r>
              <a:rPr lang="ru-RU" sz="2700" b="1" cap="none" smtClean="0">
                <a:solidFill>
                  <a:srgbClr val="000066"/>
                </a:solidFill>
              </a:rPr>
              <a:t/>
            </a:r>
            <a:br>
              <a:rPr lang="ru-RU" sz="2700" b="1" cap="none" smtClean="0">
                <a:solidFill>
                  <a:srgbClr val="000066"/>
                </a:solidFill>
              </a:rPr>
            </a:br>
            <a:endParaRPr lang="ru-RU" sz="2700" b="1" cap="none" smtClean="0">
              <a:solidFill>
                <a:srgbClr val="000066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611560" y="1788913"/>
          <a:ext cx="8136904" cy="471124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Другая 38">
      <a:dk1>
        <a:sysClr val="windowText" lastClr="000000"/>
      </a:dk1>
      <a:lt1>
        <a:sysClr val="window" lastClr="FFFFFF"/>
      </a:lt1>
      <a:dk2>
        <a:srgbClr val="FFF5D5"/>
      </a:dk2>
      <a:lt2>
        <a:srgbClr val="FFF5D5"/>
      </a:lt2>
      <a:accent1>
        <a:srgbClr val="FFBC65"/>
      </a:accent1>
      <a:accent2>
        <a:srgbClr val="C4D73F"/>
      </a:accent2>
      <a:accent3>
        <a:srgbClr val="FFCE2D"/>
      </a:accent3>
      <a:accent4>
        <a:srgbClr val="FFA600"/>
      </a:accent4>
      <a:accent5>
        <a:srgbClr val="FFCE2D"/>
      </a:accent5>
      <a:accent6>
        <a:srgbClr val="C62D03"/>
      </a:accent6>
      <a:hlink>
        <a:srgbClr val="408080"/>
      </a:hlink>
      <a:folHlink>
        <a:srgbClr val="5EAEAE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Другая 38">
    <a:dk1>
      <a:sysClr val="windowText" lastClr="000000"/>
    </a:dk1>
    <a:lt1>
      <a:sysClr val="window" lastClr="FFFFFF"/>
    </a:lt1>
    <a:dk2>
      <a:srgbClr val="FFF5D5"/>
    </a:dk2>
    <a:lt2>
      <a:srgbClr val="FFF5D5"/>
    </a:lt2>
    <a:accent1>
      <a:srgbClr val="FFBC65"/>
    </a:accent1>
    <a:accent2>
      <a:srgbClr val="C4D73F"/>
    </a:accent2>
    <a:accent3>
      <a:srgbClr val="FFCE2D"/>
    </a:accent3>
    <a:accent4>
      <a:srgbClr val="FFA600"/>
    </a:accent4>
    <a:accent5>
      <a:srgbClr val="FFCE2D"/>
    </a:accent5>
    <a:accent6>
      <a:srgbClr val="C62D03"/>
    </a:accent6>
    <a:hlink>
      <a:srgbClr val="408080"/>
    </a:hlink>
    <a:folHlink>
      <a:srgbClr val="5EAEAE"/>
    </a:folHlink>
  </a:clrScheme>
</a:themeOverride>
</file>

<file path=ppt/theme/themeOverride2.xml><?xml version="1.0" encoding="utf-8"?>
<a:themeOverride xmlns:a="http://schemas.openxmlformats.org/drawingml/2006/main">
  <a:clrScheme name="Другая 38">
    <a:dk1>
      <a:sysClr val="windowText" lastClr="000000"/>
    </a:dk1>
    <a:lt1>
      <a:sysClr val="window" lastClr="FFFFFF"/>
    </a:lt1>
    <a:dk2>
      <a:srgbClr val="FFF5D5"/>
    </a:dk2>
    <a:lt2>
      <a:srgbClr val="FFF5D5"/>
    </a:lt2>
    <a:accent1>
      <a:srgbClr val="FFBC65"/>
    </a:accent1>
    <a:accent2>
      <a:srgbClr val="C4D73F"/>
    </a:accent2>
    <a:accent3>
      <a:srgbClr val="FFCE2D"/>
    </a:accent3>
    <a:accent4>
      <a:srgbClr val="FFA600"/>
    </a:accent4>
    <a:accent5>
      <a:srgbClr val="FFCE2D"/>
    </a:accent5>
    <a:accent6>
      <a:srgbClr val="C62D03"/>
    </a:accent6>
    <a:hlink>
      <a:srgbClr val="408080"/>
    </a:hlink>
    <a:folHlink>
      <a:srgbClr val="5EAEAE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2977</TotalTime>
  <Words>684</Words>
  <Application>Microsoft Office PowerPoint</Application>
  <PresentationFormat>Экран (4:3)</PresentationFormat>
  <Paragraphs>80</Paragraphs>
  <Slides>17</Slides>
  <Notes>2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9" baseType="lpstr">
      <vt:lpstr>Эркер</vt:lpstr>
      <vt:lpstr>Лист Microsoft Excel 97-2003</vt:lpstr>
      <vt:lpstr>Особенности организации  школьной службы  медиации в  образовательном пространстве  </vt:lpstr>
      <vt:lpstr>Нормативно - правовая база  организации служб школьной медиации  </vt:lpstr>
      <vt:lpstr>Нормативно - правовая база  организации служб школьной медиации  </vt:lpstr>
      <vt:lpstr>В современном обществе все в большей степени      наблюдается социальное расслоение  Семья утрачивает свои ведущие позиции в процессах социализации детей,  растут детские асоциальные проявления  В условиях внедрения ФГОС службы школьной медиации способствуют созданию здоровьесберегающей образовательной среды, формированию безопасного пространства, успешности социализации и адаптации обучающихся</vt:lpstr>
      <vt:lpstr>Медиа́ция — технология альтернативного урегулирования споров  с участием третьей нейтральной, беспристрастной стороны — медиатора, который помогает сторонам выработать определённое соглашение по спору, при этом стороны полностью контролируют процесс принятия решения по урегулированию спора и условия его разрешения</vt:lpstr>
      <vt:lpstr>«Восстановительный подход»</vt:lpstr>
      <vt:lpstr>Презентация PowerPoint</vt:lpstr>
      <vt:lpstr>Презентация PowerPoint</vt:lpstr>
      <vt:lpstr>ПОЗИЦИЯ ВЕДУЩЕГО ПРОГРАММЫ </vt:lpstr>
      <vt:lpstr>Восстановительная программа</vt:lpstr>
      <vt:lpstr>Предварительные встречи</vt:lpstr>
      <vt:lpstr>Примирительная встреча сторон</vt:lpstr>
      <vt:lpstr>Критерии проведения программы</vt:lpstr>
      <vt:lpstr>Результат  восстановительной медиации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Светлана</dc:creator>
  <cp:lastModifiedBy>digital</cp:lastModifiedBy>
  <cp:revision>244</cp:revision>
  <dcterms:created xsi:type="dcterms:W3CDTF">2016-11-13T13:31:31Z</dcterms:created>
  <dcterms:modified xsi:type="dcterms:W3CDTF">2017-12-12T09:41:36Z</dcterms:modified>
</cp:coreProperties>
</file>