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</p:sldIdLst>
  <p:sldSz cx="12192000" cy="6858000"/>
  <p:notesSz cx="12192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jpg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8012" y="609600"/>
            <a:ext cx="10972800" cy="5638800"/>
          </a:xfrm>
          <a:custGeom>
            <a:avLst/>
            <a:gdLst/>
            <a:ahLst/>
            <a:cxnLst/>
            <a:rect l="l" t="t" r="r" b="b"/>
            <a:pathLst>
              <a:path w="10972800" h="5638800">
                <a:moveTo>
                  <a:pt x="0" y="5638800"/>
                </a:moveTo>
                <a:lnTo>
                  <a:pt x="10972800" y="5638800"/>
                </a:lnTo>
                <a:lnTo>
                  <a:pt x="109728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3153791"/>
            <a:ext cx="761503" cy="6064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436984" y="3153791"/>
            <a:ext cx="755015" cy="606424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36"/>
            <a:ext cx="12192000" cy="68579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7998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08012" y="609600"/>
            <a:ext cx="10972800" cy="5638800"/>
          </a:xfrm>
          <a:custGeom>
            <a:avLst/>
            <a:gdLst/>
            <a:ahLst/>
            <a:cxnLst/>
            <a:rect l="l" t="t" r="r" b="b"/>
            <a:pathLst>
              <a:path w="10972800" h="5638800">
                <a:moveTo>
                  <a:pt x="0" y="5638800"/>
                </a:moveTo>
                <a:lnTo>
                  <a:pt x="10972800" y="5638800"/>
                </a:lnTo>
                <a:lnTo>
                  <a:pt x="10972800" y="0"/>
                </a:lnTo>
                <a:lnTo>
                  <a:pt x="0" y="0"/>
                </a:lnTo>
                <a:lnTo>
                  <a:pt x="0" y="5638800"/>
                </a:lnTo>
                <a:close/>
              </a:path>
            </a:pathLst>
          </a:custGeom>
          <a:ln w="15875">
            <a:solidFill>
              <a:srgbClr val="83992A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0" y="3153791"/>
            <a:ext cx="761503" cy="606424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1436984" y="3153791"/>
            <a:ext cx="755015" cy="6064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589657" y="2454020"/>
            <a:ext cx="7012685" cy="1732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89657" y="2454020"/>
            <a:ext cx="7012685" cy="17322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333333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algn="ctr" marL="918844" marR="912494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20</a:t>
            </a:r>
            <a:r>
              <a:rPr dirty="0"/>
              <a:t> </a:t>
            </a:r>
            <a:r>
              <a:rPr dirty="0" spc="-15"/>
              <a:t>основных</a:t>
            </a:r>
            <a:r>
              <a:rPr dirty="0" spc="-10"/>
              <a:t> </a:t>
            </a:r>
            <a:r>
              <a:rPr dirty="0" spc="-15"/>
              <a:t>вопросов</a:t>
            </a:r>
            <a:r>
              <a:rPr dirty="0"/>
              <a:t> </a:t>
            </a:r>
            <a:r>
              <a:rPr dirty="0" spc="-5"/>
              <a:t>и</a:t>
            </a:r>
            <a:r>
              <a:rPr dirty="0" spc="-10"/>
              <a:t> </a:t>
            </a:r>
            <a:r>
              <a:rPr dirty="0" spc="-30"/>
              <a:t>ответов </a:t>
            </a:r>
            <a:r>
              <a:rPr dirty="0" spc="-685"/>
              <a:t> </a:t>
            </a:r>
            <a:r>
              <a:rPr dirty="0" spc="-5"/>
              <a:t>о</a:t>
            </a:r>
            <a:r>
              <a:rPr dirty="0" spc="-10"/>
              <a:t> </a:t>
            </a:r>
            <a:r>
              <a:rPr dirty="0" spc="-5"/>
              <a:t>Единой </a:t>
            </a:r>
            <a:r>
              <a:rPr dirty="0" spc="-30"/>
              <a:t>методике</a:t>
            </a:r>
          </a:p>
          <a:p>
            <a:pPr algn="ctr" marL="10160" marR="5080">
              <a:lnSpc>
                <a:spcPct val="100000"/>
              </a:lnSpc>
            </a:pPr>
            <a:r>
              <a:rPr dirty="0" spc="-15"/>
              <a:t>социально-психологического</a:t>
            </a:r>
            <a:r>
              <a:rPr dirty="0" spc="40"/>
              <a:t> </a:t>
            </a:r>
            <a:r>
              <a:rPr dirty="0" spc="-15"/>
              <a:t>тестирования </a:t>
            </a:r>
            <a:r>
              <a:rPr dirty="0" spc="-685"/>
              <a:t> </a:t>
            </a:r>
            <a:r>
              <a:rPr dirty="0" spc="-5"/>
              <a:t>(ЕМ</a:t>
            </a:r>
            <a:r>
              <a:rPr dirty="0" spc="-10"/>
              <a:t> СПТ)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91432" y="4635245"/>
            <a:ext cx="4008754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 spc="-15">
                <a:latin typeface="Times New Roman"/>
                <a:cs typeface="Times New Roman"/>
              </a:rPr>
              <a:t>Кандидат</a:t>
            </a:r>
            <a:r>
              <a:rPr dirty="0" sz="1800" spc="5">
                <a:latin typeface="Times New Roman"/>
                <a:cs typeface="Times New Roman"/>
              </a:rPr>
              <a:t> </a:t>
            </a:r>
            <a:r>
              <a:rPr dirty="0" sz="1800" spc="-10">
                <a:latin typeface="Times New Roman"/>
                <a:cs typeface="Times New Roman"/>
              </a:rPr>
              <a:t>психологических</a:t>
            </a:r>
            <a:r>
              <a:rPr dirty="0" sz="1800" spc="-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наук,</a:t>
            </a:r>
            <a:r>
              <a:rPr dirty="0" sz="1800" spc="-15">
                <a:latin typeface="Times New Roman"/>
                <a:cs typeface="Times New Roman"/>
              </a:rPr>
              <a:t> </a:t>
            </a:r>
            <a:r>
              <a:rPr dirty="0" sz="1800" spc="-20">
                <a:latin typeface="Times New Roman"/>
                <a:cs typeface="Times New Roman"/>
              </a:rPr>
              <a:t>доцент,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1800" spc="-25" b="1">
                <a:latin typeface="Times New Roman"/>
                <a:cs typeface="Times New Roman"/>
              </a:rPr>
              <a:t>Журавлев</a:t>
            </a:r>
            <a:r>
              <a:rPr dirty="0" sz="1800" spc="-20" b="1">
                <a:latin typeface="Times New Roman"/>
                <a:cs typeface="Times New Roman"/>
              </a:rPr>
              <a:t> </a:t>
            </a:r>
            <a:r>
              <a:rPr dirty="0" sz="1800" spc="-5" b="1">
                <a:latin typeface="Times New Roman"/>
                <a:cs typeface="Times New Roman"/>
              </a:rPr>
              <a:t>Дмитрий</a:t>
            </a:r>
            <a:r>
              <a:rPr dirty="0" sz="1800" spc="10" b="1">
                <a:latin typeface="Times New Roman"/>
                <a:cs typeface="Times New Roman"/>
              </a:rPr>
              <a:t> </a:t>
            </a:r>
            <a:r>
              <a:rPr dirty="0" sz="1800" spc="-15" b="1">
                <a:latin typeface="Times New Roman"/>
                <a:cs typeface="Times New Roman"/>
              </a:rPr>
              <a:t>Викторович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4630" y="1310843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62230" rIns="0" bIns="0" rtlCol="0" vert="horz">
            <a:spAutoFit/>
          </a:bodyPr>
          <a:lstStyle/>
          <a:p>
            <a:pPr marL="1704339" marR="537845" indent="-1158875">
              <a:lnSpc>
                <a:spcPts val="4190"/>
              </a:lnSpc>
              <a:spcBef>
                <a:spcPts val="490"/>
              </a:spcBef>
            </a:pPr>
            <a:r>
              <a:rPr dirty="0" sz="3600" b="1">
                <a:latin typeface="Times New Roman"/>
                <a:cs typeface="Times New Roman"/>
              </a:rPr>
              <a:t>9.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Важно </a:t>
            </a:r>
            <a:r>
              <a:rPr dirty="0" sz="3600" spc="-5" b="1">
                <a:latin typeface="Times New Roman"/>
                <a:cs typeface="Times New Roman"/>
              </a:rPr>
              <a:t>ли</a:t>
            </a:r>
            <a:r>
              <a:rPr dirty="0" sz="3600" b="1">
                <a:latin typeface="Times New Roman"/>
                <a:cs typeface="Times New Roman"/>
              </a:rPr>
              <a:t> в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каких</a:t>
            </a:r>
            <a:r>
              <a:rPr dirty="0" sz="3600" b="1">
                <a:latin typeface="Times New Roman"/>
                <a:cs typeface="Times New Roman"/>
              </a:rPr>
              <a:t> </a:t>
            </a:r>
            <a:r>
              <a:rPr dirty="0" sz="3600" spc="-30" b="1">
                <a:latin typeface="Times New Roman"/>
                <a:cs typeface="Times New Roman"/>
              </a:rPr>
              <a:t>условиях</a:t>
            </a:r>
            <a:r>
              <a:rPr dirty="0" sz="3600" b="1">
                <a:latin typeface="Times New Roman"/>
                <a:cs typeface="Times New Roman"/>
              </a:rPr>
              <a:t> и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в</a:t>
            </a:r>
            <a:r>
              <a:rPr dirty="0" sz="3600" spc="5" b="1">
                <a:latin typeface="Times New Roman"/>
                <a:cs typeface="Times New Roman"/>
              </a:rPr>
              <a:t> </a:t>
            </a:r>
            <a:r>
              <a:rPr dirty="0" sz="3600" spc="-40" b="1">
                <a:latin typeface="Times New Roman"/>
                <a:cs typeface="Times New Roman"/>
              </a:rPr>
              <a:t>каком </a:t>
            </a:r>
            <a:r>
              <a:rPr dirty="0" sz="3600" spc="-885" b="1">
                <a:latin typeface="Times New Roman"/>
                <a:cs typeface="Times New Roman"/>
              </a:rPr>
              <a:t> </a:t>
            </a:r>
            <a:r>
              <a:rPr dirty="0" sz="3600" spc="-20" b="1">
                <a:latin typeface="Times New Roman"/>
                <a:cs typeface="Times New Roman"/>
              </a:rPr>
              <a:t>состоянии</a:t>
            </a:r>
            <a:r>
              <a:rPr dirty="0" sz="3600" spc="5" b="1">
                <a:latin typeface="Times New Roman"/>
                <a:cs typeface="Times New Roman"/>
              </a:rPr>
              <a:t> </a:t>
            </a:r>
            <a:r>
              <a:rPr dirty="0" sz="3600" spc="-10" b="1">
                <a:latin typeface="Times New Roman"/>
                <a:cs typeface="Times New Roman"/>
              </a:rPr>
              <a:t>заполняется</a:t>
            </a:r>
            <a:r>
              <a:rPr dirty="0" sz="3600" spc="10" b="1">
                <a:latin typeface="Times New Roman"/>
                <a:cs typeface="Times New Roman"/>
              </a:rPr>
              <a:t> </a:t>
            </a:r>
            <a:r>
              <a:rPr dirty="0" sz="3600" spc="5" b="1">
                <a:latin typeface="Times New Roman"/>
                <a:cs typeface="Times New Roman"/>
              </a:rPr>
              <a:t>тест?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07719" y="2833585"/>
            <a:ext cx="9733915" cy="3253740"/>
          </a:xfrm>
          <a:custGeom>
            <a:avLst/>
            <a:gdLst/>
            <a:ahLst/>
            <a:cxnLst/>
            <a:rect l="l" t="t" r="r" b="b"/>
            <a:pathLst>
              <a:path w="9733915" h="3253740">
                <a:moveTo>
                  <a:pt x="9733915" y="0"/>
                </a:moveTo>
                <a:lnTo>
                  <a:pt x="0" y="0"/>
                </a:lnTo>
                <a:lnTo>
                  <a:pt x="0" y="3253740"/>
                </a:lnTo>
                <a:lnTo>
                  <a:pt x="9733915" y="3253740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86586" y="2832354"/>
            <a:ext cx="9577070" cy="158940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462280">
              <a:lnSpc>
                <a:spcPct val="100000"/>
              </a:lnSpc>
              <a:spcBef>
                <a:spcPts val="290"/>
              </a:spcBef>
            </a:pPr>
            <a:r>
              <a:rPr dirty="0" sz="2400" b="1">
                <a:latin typeface="Times New Roman"/>
                <a:cs typeface="Times New Roman"/>
              </a:rPr>
              <a:t>Да,</a:t>
            </a:r>
            <a:r>
              <a:rPr dirty="0" sz="2400" spc="-5" b="1">
                <a:latin typeface="Times New Roman"/>
                <a:cs typeface="Times New Roman"/>
              </a:rPr>
              <a:t> эти</a:t>
            </a:r>
            <a:r>
              <a:rPr dirty="0" sz="2400" spc="1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обстоятельства</a:t>
            </a:r>
            <a:r>
              <a:rPr dirty="0" sz="2400" spc="2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существенно</a:t>
            </a:r>
            <a:r>
              <a:rPr dirty="0" sz="2400" b="1">
                <a:latin typeface="Times New Roman"/>
                <a:cs typeface="Times New Roman"/>
              </a:rPr>
              <a:t> </a:t>
            </a:r>
            <a:r>
              <a:rPr dirty="0" sz="2400" spc="-20" b="1">
                <a:latin typeface="Times New Roman"/>
                <a:cs typeface="Times New Roman"/>
              </a:rPr>
              <a:t>влияют</a:t>
            </a:r>
            <a:r>
              <a:rPr dirty="0" sz="2400" spc="35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на</a:t>
            </a:r>
            <a:r>
              <a:rPr dirty="0" sz="2400" spc="10" b="1">
                <a:latin typeface="Times New Roman"/>
                <a:cs typeface="Times New Roman"/>
              </a:rPr>
              <a:t> </a:t>
            </a:r>
            <a:r>
              <a:rPr dirty="0" sz="2400" spc="-30" b="1">
                <a:latin typeface="Times New Roman"/>
                <a:cs typeface="Times New Roman"/>
              </a:rPr>
              <a:t>результаты</a:t>
            </a:r>
            <a:r>
              <a:rPr dirty="0" sz="2400" spc="30" b="1">
                <a:latin typeface="Times New Roman"/>
                <a:cs typeface="Times New Roman"/>
              </a:rPr>
              <a:t> </a:t>
            </a:r>
            <a:r>
              <a:rPr dirty="0" sz="2400" spc="5" b="1">
                <a:latin typeface="Times New Roman"/>
                <a:cs typeface="Times New Roman"/>
              </a:rPr>
              <a:t>теста</a:t>
            </a:r>
            <a:r>
              <a:rPr dirty="0" sz="2400" spc="5">
                <a:latin typeface="Times New Roman"/>
                <a:cs typeface="Times New Roman"/>
              </a:rPr>
              <a:t>!</a:t>
            </a:r>
            <a:endParaRPr sz="2400">
              <a:latin typeface="Times New Roman"/>
              <a:cs typeface="Times New Roman"/>
            </a:endParaRPr>
          </a:p>
          <a:p>
            <a:pPr marL="12700" marR="5080" indent="449580">
              <a:lnSpc>
                <a:spcPts val="3080"/>
              </a:lnSpc>
              <a:spcBef>
                <a:spcPts val="130"/>
              </a:spcBef>
              <a:tabLst>
                <a:tab pos="1167765" algn="l"/>
                <a:tab pos="2332355" algn="l"/>
                <a:tab pos="3686810" algn="l"/>
                <a:tab pos="5471795" algn="l"/>
                <a:tab pos="7223125" algn="l"/>
                <a:tab pos="9419590" algn="l"/>
              </a:tabLst>
            </a:pPr>
            <a:r>
              <a:rPr dirty="0" sz="2400" spc="-5">
                <a:latin typeface="Times New Roman"/>
                <a:cs typeface="Times New Roman"/>
              </a:rPr>
              <a:t>Дл</a:t>
            </a:r>
            <a:r>
              <a:rPr dirty="0" sz="2400">
                <a:latin typeface="Times New Roman"/>
                <a:cs typeface="Times New Roman"/>
              </a:rPr>
              <a:t>я	</a:t>
            </a:r>
            <a:r>
              <a:rPr dirty="0" sz="2400" spc="-5">
                <a:latin typeface="Times New Roman"/>
                <a:cs typeface="Times New Roman"/>
              </a:rPr>
              <a:t>любо</a:t>
            </a:r>
            <a:r>
              <a:rPr dirty="0" sz="2400" spc="-50">
                <a:latin typeface="Times New Roman"/>
                <a:cs typeface="Times New Roman"/>
              </a:rPr>
              <a:t>г</a:t>
            </a:r>
            <a:r>
              <a:rPr dirty="0" sz="2400">
                <a:latin typeface="Times New Roman"/>
                <a:cs typeface="Times New Roman"/>
              </a:rPr>
              <a:t>о	че</a:t>
            </a:r>
            <a:r>
              <a:rPr dirty="0" sz="2400" spc="5">
                <a:latin typeface="Times New Roman"/>
                <a:cs typeface="Times New Roman"/>
              </a:rPr>
              <a:t>л</a:t>
            </a:r>
            <a:r>
              <a:rPr dirty="0" sz="2400">
                <a:latin typeface="Times New Roman"/>
                <a:cs typeface="Times New Roman"/>
              </a:rPr>
              <a:t>о</a:t>
            </a:r>
            <a:r>
              <a:rPr dirty="0" sz="2400" spc="-20">
                <a:latin typeface="Times New Roman"/>
                <a:cs typeface="Times New Roman"/>
              </a:rPr>
              <a:t>в</a:t>
            </a:r>
            <a:r>
              <a:rPr dirty="0" sz="2400">
                <a:latin typeface="Times New Roman"/>
                <a:cs typeface="Times New Roman"/>
              </a:rPr>
              <a:t>е</a:t>
            </a:r>
            <a:r>
              <a:rPr dirty="0" sz="2400" spc="-40">
                <a:latin typeface="Times New Roman"/>
                <a:cs typeface="Times New Roman"/>
              </a:rPr>
              <a:t>к</a:t>
            </a:r>
            <a:r>
              <a:rPr dirty="0" sz="2400">
                <a:latin typeface="Times New Roman"/>
                <a:cs typeface="Times New Roman"/>
              </a:rPr>
              <a:t>а	</a:t>
            </a:r>
            <a:r>
              <a:rPr dirty="0" sz="2400" spc="60">
                <a:latin typeface="Times New Roman"/>
                <a:cs typeface="Times New Roman"/>
              </a:rPr>
              <a:t>е</a:t>
            </a:r>
            <a:r>
              <a:rPr dirty="0" sz="2400">
                <a:latin typeface="Times New Roman"/>
                <a:cs typeface="Times New Roman"/>
              </a:rPr>
              <a:t>ст</a:t>
            </a:r>
            <a:r>
              <a:rPr dirty="0" sz="2400" spc="55">
                <a:latin typeface="Times New Roman"/>
                <a:cs typeface="Times New Roman"/>
              </a:rPr>
              <a:t>е</a:t>
            </a:r>
            <a:r>
              <a:rPr dirty="0" sz="2400">
                <a:latin typeface="Times New Roman"/>
                <a:cs typeface="Times New Roman"/>
              </a:rPr>
              <a:t>ст</a:t>
            </a:r>
            <a:r>
              <a:rPr dirty="0" sz="2400" spc="-20">
                <a:latin typeface="Times New Roman"/>
                <a:cs typeface="Times New Roman"/>
              </a:rPr>
              <a:t>в</a:t>
            </a:r>
            <a:r>
              <a:rPr dirty="0" sz="2400">
                <a:latin typeface="Times New Roman"/>
                <a:cs typeface="Times New Roman"/>
              </a:rPr>
              <a:t>енно	</a:t>
            </a:r>
            <a:r>
              <a:rPr dirty="0" sz="2400" spc="-5">
                <a:latin typeface="Times New Roman"/>
                <a:cs typeface="Times New Roman"/>
              </a:rPr>
              <a:t>исп</a:t>
            </a:r>
            <a:r>
              <a:rPr dirty="0" sz="2400" spc="5">
                <a:latin typeface="Times New Roman"/>
                <a:cs typeface="Times New Roman"/>
              </a:rPr>
              <a:t>ы</a:t>
            </a:r>
            <a:r>
              <a:rPr dirty="0" sz="2400">
                <a:latin typeface="Times New Roman"/>
                <a:cs typeface="Times New Roman"/>
              </a:rPr>
              <a:t>ты</a:t>
            </a:r>
            <a:r>
              <a:rPr dirty="0" sz="2400" spc="-40">
                <a:latin typeface="Times New Roman"/>
                <a:cs typeface="Times New Roman"/>
              </a:rPr>
              <a:t>в</a:t>
            </a:r>
            <a:r>
              <a:rPr dirty="0" sz="2400" spc="-60">
                <a:latin typeface="Times New Roman"/>
                <a:cs typeface="Times New Roman"/>
              </a:rPr>
              <a:t>а</a:t>
            </a:r>
            <a:r>
              <a:rPr dirty="0" sz="2400">
                <a:latin typeface="Times New Roman"/>
                <a:cs typeface="Times New Roman"/>
              </a:rPr>
              <a:t>ть	</a:t>
            </a:r>
            <a:r>
              <a:rPr dirty="0" sz="2400" spc="-5">
                <a:latin typeface="Times New Roman"/>
                <a:cs typeface="Times New Roman"/>
              </a:rPr>
              <a:t>н</a:t>
            </a:r>
            <a:r>
              <a:rPr dirty="0" sz="2400" spc="-25">
                <a:latin typeface="Times New Roman"/>
                <a:cs typeface="Times New Roman"/>
              </a:rPr>
              <a:t>а</a:t>
            </a:r>
            <a:r>
              <a:rPr dirty="0" sz="2400" spc="-5">
                <a:latin typeface="Times New Roman"/>
                <a:cs typeface="Times New Roman"/>
              </a:rPr>
              <a:t>пря</a:t>
            </a:r>
            <a:r>
              <a:rPr dirty="0" sz="2400" spc="-40">
                <a:latin typeface="Times New Roman"/>
                <a:cs typeface="Times New Roman"/>
              </a:rPr>
              <a:t>ж</a:t>
            </a:r>
            <a:r>
              <a:rPr dirty="0" sz="2400">
                <a:latin typeface="Times New Roman"/>
                <a:cs typeface="Times New Roman"/>
              </a:rPr>
              <a:t>енн</a:t>
            </a:r>
            <a:r>
              <a:rPr dirty="0" sz="2400" spc="60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с</a:t>
            </a:r>
            <a:r>
              <a:rPr dirty="0" sz="2400" spc="5">
                <a:latin typeface="Times New Roman"/>
                <a:cs typeface="Times New Roman"/>
              </a:rPr>
              <a:t>т</a:t>
            </a:r>
            <a:r>
              <a:rPr dirty="0" sz="2400">
                <a:latin typeface="Times New Roman"/>
                <a:cs typeface="Times New Roman"/>
              </a:rPr>
              <a:t>ь	в  </a:t>
            </a:r>
            <a:r>
              <a:rPr dirty="0" sz="2400" spc="-10">
                <a:latin typeface="Times New Roman"/>
                <a:cs typeface="Times New Roman"/>
              </a:rPr>
              <a:t>подобных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ситуациях.</a:t>
            </a:r>
            <a:endParaRPr sz="240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  <a:spcBef>
                <a:spcPts val="70"/>
              </a:spcBef>
            </a:pPr>
            <a:r>
              <a:rPr dirty="0" sz="2400" spc="-10">
                <a:latin typeface="Times New Roman"/>
                <a:cs typeface="Times New Roman"/>
              </a:rPr>
              <a:t>Обучающийся</a:t>
            </a:r>
            <a:r>
              <a:rPr dirty="0" sz="2400" spc="30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должен</a:t>
            </a:r>
            <a:r>
              <a:rPr dirty="0" sz="2400" spc="30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быть</a:t>
            </a:r>
            <a:r>
              <a:rPr dirty="0" sz="2400" spc="310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подготовлен</a:t>
            </a:r>
            <a:r>
              <a:rPr dirty="0" sz="2400" spc="3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к</a:t>
            </a:r>
            <a:r>
              <a:rPr dirty="0" sz="2400" spc="30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процедуре</a:t>
            </a:r>
            <a:r>
              <a:rPr dirty="0" sz="2400" spc="29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тестирования: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65385" y="4396232"/>
            <a:ext cx="1397000" cy="808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77495" marR="5080" indent="-265430">
              <a:lnSpc>
                <a:spcPct val="1071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проц</a:t>
            </a:r>
            <a:r>
              <a:rPr dirty="0" sz="2400" spc="-25">
                <a:latin typeface="Times New Roman"/>
                <a:cs typeface="Times New Roman"/>
              </a:rPr>
              <a:t>е</a:t>
            </a:r>
            <a:r>
              <a:rPr dirty="0" sz="2400" spc="-10">
                <a:latin typeface="Times New Roman"/>
                <a:cs typeface="Times New Roman"/>
              </a:rPr>
              <a:t>д</a:t>
            </a:r>
            <a:r>
              <a:rPr dirty="0" sz="2400" spc="20">
                <a:latin typeface="Times New Roman"/>
                <a:cs typeface="Times New Roman"/>
              </a:rPr>
              <a:t>у</a:t>
            </a:r>
            <a:r>
              <a:rPr dirty="0" sz="2400" spc="-50">
                <a:latin typeface="Times New Roman"/>
                <a:cs typeface="Times New Roman"/>
              </a:rPr>
              <a:t>р</a:t>
            </a:r>
            <a:r>
              <a:rPr dirty="0" sz="2400">
                <a:latin typeface="Times New Roman"/>
                <a:cs typeface="Times New Roman"/>
              </a:rPr>
              <a:t>у  </a:t>
            </a:r>
            <a:r>
              <a:rPr dirty="0" sz="2400" spc="-40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т</a:t>
            </a:r>
            <a:r>
              <a:rPr dirty="0" sz="2400" spc="-20">
                <a:latin typeface="Times New Roman"/>
                <a:cs typeface="Times New Roman"/>
              </a:rPr>
              <a:t>в</a:t>
            </a:r>
            <a:r>
              <a:rPr dirty="0" sz="2400" spc="-60">
                <a:latin typeface="Times New Roman"/>
                <a:cs typeface="Times New Roman"/>
              </a:rPr>
              <a:t>е</a:t>
            </a:r>
            <a:r>
              <a:rPr dirty="0" sz="2400">
                <a:latin typeface="Times New Roman"/>
                <a:cs typeface="Times New Roman"/>
              </a:rPr>
              <a:t>ч</a:t>
            </a:r>
            <a:r>
              <a:rPr dirty="0" sz="2400" spc="-55">
                <a:latin typeface="Times New Roman"/>
                <a:cs typeface="Times New Roman"/>
              </a:rPr>
              <a:t>а</a:t>
            </a:r>
            <a:r>
              <a:rPr dirty="0" sz="2400">
                <a:latin typeface="Times New Roman"/>
                <a:cs typeface="Times New Roman"/>
              </a:rPr>
              <a:t>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86586" y="4396232"/>
            <a:ext cx="8148955" cy="119888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6900"/>
              </a:lnSpc>
              <a:spcBef>
                <a:spcPts val="105"/>
              </a:spcBef>
              <a:tabLst>
                <a:tab pos="951230" algn="l"/>
                <a:tab pos="2162810" algn="l"/>
                <a:tab pos="2840990" algn="l"/>
                <a:tab pos="3650615" algn="l"/>
                <a:tab pos="3793490" algn="l"/>
                <a:tab pos="4412615" algn="l"/>
                <a:tab pos="5397500" algn="l"/>
                <a:tab pos="5607685" algn="l"/>
                <a:tab pos="6089015" algn="l"/>
                <a:tab pos="7032625" algn="l"/>
                <a:tab pos="7825105" algn="l"/>
              </a:tabLst>
            </a:pPr>
            <a:r>
              <a:rPr dirty="0" sz="2400" spc="-10">
                <a:latin typeface="Times New Roman"/>
                <a:cs typeface="Times New Roman"/>
              </a:rPr>
              <a:t>перед	</a:t>
            </a:r>
            <a:r>
              <a:rPr dirty="0" sz="2400" spc="-5">
                <a:latin typeface="Times New Roman"/>
                <a:cs typeface="Times New Roman"/>
              </a:rPr>
              <a:t>проведением	СПТ	</a:t>
            </a:r>
            <a:r>
              <a:rPr dirty="0" sz="2400" spc="-30">
                <a:latin typeface="Times New Roman"/>
                <a:cs typeface="Times New Roman"/>
              </a:rPr>
              <a:t>необходимо	</a:t>
            </a:r>
            <a:r>
              <a:rPr dirty="0" sz="2400" spc="-10">
                <a:latin typeface="Times New Roman"/>
                <a:cs typeface="Times New Roman"/>
              </a:rPr>
              <a:t>разъяснить	</a:t>
            </a:r>
            <a:r>
              <a:rPr dirty="0" sz="2400">
                <a:latin typeface="Times New Roman"/>
                <a:cs typeface="Times New Roman"/>
              </a:rPr>
              <a:t>цель	и 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т</a:t>
            </a:r>
            <a:r>
              <a:rPr dirty="0" sz="2400" spc="55">
                <a:latin typeface="Times New Roman"/>
                <a:cs typeface="Times New Roman"/>
              </a:rPr>
              <a:t>е</a:t>
            </a:r>
            <a:r>
              <a:rPr dirty="0" sz="2400">
                <a:latin typeface="Times New Roman"/>
                <a:cs typeface="Times New Roman"/>
              </a:rPr>
              <a:t>стир</a:t>
            </a:r>
            <a:r>
              <a:rPr dirty="0" sz="2400" spc="5">
                <a:latin typeface="Times New Roman"/>
                <a:cs typeface="Times New Roman"/>
              </a:rPr>
              <a:t>о</a:t>
            </a:r>
            <a:r>
              <a:rPr dirty="0" sz="2400" spc="-45">
                <a:latin typeface="Times New Roman"/>
                <a:cs typeface="Times New Roman"/>
              </a:rPr>
              <a:t>в</a:t>
            </a:r>
            <a:r>
              <a:rPr dirty="0" sz="2400">
                <a:latin typeface="Times New Roman"/>
                <a:cs typeface="Times New Roman"/>
              </a:rPr>
              <a:t>ания,	</a:t>
            </a:r>
            <a:r>
              <a:rPr dirty="0" sz="2400" spc="-5">
                <a:latin typeface="Times New Roman"/>
                <a:cs typeface="Times New Roman"/>
              </a:rPr>
              <a:t>нас</a:t>
            </a:r>
            <a:r>
              <a:rPr dirty="0" sz="2400" spc="20">
                <a:latin typeface="Times New Roman"/>
                <a:cs typeface="Times New Roman"/>
              </a:rPr>
              <a:t>т</a:t>
            </a:r>
            <a:r>
              <a:rPr dirty="0" sz="2400">
                <a:latin typeface="Times New Roman"/>
                <a:cs typeface="Times New Roman"/>
              </a:rPr>
              <a:t>роить		</a:t>
            </a:r>
            <a:r>
              <a:rPr dirty="0" sz="2400" spc="-5">
                <a:latin typeface="Times New Roman"/>
                <a:cs typeface="Times New Roman"/>
              </a:rPr>
              <a:t>н</a:t>
            </a:r>
            <a:r>
              <a:rPr dirty="0" sz="2400">
                <a:latin typeface="Times New Roman"/>
                <a:cs typeface="Times New Roman"/>
              </a:rPr>
              <a:t>а	раб</a:t>
            </a:r>
            <a:r>
              <a:rPr dirty="0" sz="2400" spc="-35">
                <a:latin typeface="Times New Roman"/>
                <a:cs typeface="Times New Roman"/>
              </a:rPr>
              <a:t>о</a:t>
            </a:r>
            <a:r>
              <a:rPr dirty="0" sz="2400" spc="-45">
                <a:latin typeface="Times New Roman"/>
                <a:cs typeface="Times New Roman"/>
              </a:rPr>
              <a:t>т</a:t>
            </a:r>
            <a:r>
              <a:rPr dirty="0" sz="2400">
                <a:latin typeface="Times New Roman"/>
                <a:cs typeface="Times New Roman"/>
              </a:rPr>
              <a:t>у		и	зам</a:t>
            </a:r>
            <a:r>
              <a:rPr dirty="0" sz="2400" spc="-30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тив</a:t>
            </a:r>
            <a:r>
              <a:rPr dirty="0" sz="2400" spc="10">
                <a:latin typeface="Times New Roman"/>
                <a:cs typeface="Times New Roman"/>
              </a:rPr>
              <a:t>и</a:t>
            </a:r>
            <a:r>
              <a:rPr dirty="0" sz="2400">
                <a:latin typeface="Times New Roman"/>
                <a:cs typeface="Times New Roman"/>
              </a:rPr>
              <a:t>ро</a:t>
            </a:r>
            <a:r>
              <a:rPr dirty="0" sz="2400" spc="-45">
                <a:latin typeface="Times New Roman"/>
                <a:cs typeface="Times New Roman"/>
              </a:rPr>
              <a:t>в</a:t>
            </a:r>
            <a:r>
              <a:rPr dirty="0" sz="2400" spc="-60">
                <a:latin typeface="Times New Roman"/>
                <a:cs typeface="Times New Roman"/>
              </a:rPr>
              <a:t>а</a:t>
            </a:r>
            <a:r>
              <a:rPr dirty="0" sz="2400">
                <a:latin typeface="Times New Roman"/>
                <a:cs typeface="Times New Roman"/>
              </a:rPr>
              <a:t>ть  </a:t>
            </a:r>
            <a:r>
              <a:rPr dirty="0" sz="2400" spc="-10">
                <a:latin typeface="Times New Roman"/>
                <a:cs typeface="Times New Roman"/>
              </a:rPr>
              <a:t>откровенно.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36166" y="5595620"/>
            <a:ext cx="784161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latin typeface="Times New Roman"/>
                <a:cs typeface="Times New Roman"/>
              </a:rPr>
              <a:t>Тестирование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должно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проводиться</a:t>
            </a:r>
            <a:r>
              <a:rPr dirty="0" sz="2400" spc="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в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комфортных</a:t>
            </a:r>
            <a:r>
              <a:rPr dirty="0" sz="2400">
                <a:latin typeface="Times New Roman"/>
                <a:cs typeface="Times New Roman"/>
              </a:rPr>
              <a:t> условиях.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6016" y="1152220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62229" rIns="0" bIns="0" rtlCol="0" vert="horz">
            <a:spAutoFit/>
          </a:bodyPr>
          <a:lstStyle/>
          <a:p>
            <a:pPr marL="1900555" marR="88265" indent="-1804670">
              <a:lnSpc>
                <a:spcPts val="4190"/>
              </a:lnSpc>
              <a:spcBef>
                <a:spcPts val="489"/>
              </a:spcBef>
            </a:pPr>
            <a:r>
              <a:rPr dirty="0" sz="3600" b="1">
                <a:latin typeface="Times New Roman"/>
                <a:cs typeface="Times New Roman"/>
              </a:rPr>
              <a:t>10. В чем </a:t>
            </a:r>
            <a:r>
              <a:rPr dirty="0" sz="3600" spc="-10" b="1">
                <a:latin typeface="Times New Roman"/>
                <a:cs typeface="Times New Roman"/>
              </a:rPr>
              <a:t>заключается </a:t>
            </a:r>
            <a:r>
              <a:rPr dirty="0" sz="3600" spc="-5" b="1">
                <a:latin typeface="Times New Roman"/>
                <a:cs typeface="Times New Roman"/>
              </a:rPr>
              <a:t>конфиденциальность </a:t>
            </a:r>
            <a:r>
              <a:rPr dirty="0" sz="3600" spc="-885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проведения</a:t>
            </a:r>
            <a:r>
              <a:rPr dirty="0" sz="3600" spc="5" b="1">
                <a:latin typeface="Times New Roman"/>
                <a:cs typeface="Times New Roman"/>
              </a:rPr>
              <a:t> </a:t>
            </a:r>
            <a:r>
              <a:rPr dirty="0" sz="3600" spc="-10" b="1">
                <a:latin typeface="Times New Roman"/>
                <a:cs typeface="Times New Roman"/>
              </a:rPr>
              <a:t>тестирования?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29029" y="2564231"/>
            <a:ext cx="9733915" cy="3509010"/>
          </a:xfrm>
          <a:custGeom>
            <a:avLst/>
            <a:gdLst/>
            <a:ahLst/>
            <a:cxnLst/>
            <a:rect l="l" t="t" r="r" b="b"/>
            <a:pathLst>
              <a:path w="9733915" h="3509010">
                <a:moveTo>
                  <a:pt x="9733915" y="0"/>
                </a:moveTo>
                <a:lnTo>
                  <a:pt x="0" y="0"/>
                </a:lnTo>
                <a:lnTo>
                  <a:pt x="0" y="3508629"/>
                </a:lnTo>
                <a:lnTo>
                  <a:pt x="9733915" y="3508629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07972" y="2586939"/>
            <a:ext cx="9444355" cy="34105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64235">
              <a:lnSpc>
                <a:spcPct val="100000"/>
              </a:lnSpc>
              <a:spcBef>
                <a:spcPts val="100"/>
              </a:spcBef>
            </a:pPr>
            <a:r>
              <a:rPr dirty="0" sz="2400" spc="5" b="1">
                <a:latin typeface="Times New Roman"/>
                <a:cs typeface="Times New Roman"/>
              </a:rPr>
              <a:t>Все</a:t>
            </a:r>
            <a:r>
              <a:rPr dirty="0" sz="2400" spc="-5" b="1">
                <a:latin typeface="Times New Roman"/>
                <a:cs typeface="Times New Roman"/>
              </a:rPr>
              <a:t> </a:t>
            </a:r>
            <a:r>
              <a:rPr dirty="0" sz="2400" spc="-30" b="1">
                <a:latin typeface="Times New Roman"/>
                <a:cs typeface="Times New Roman"/>
              </a:rPr>
              <a:t>результаты</a:t>
            </a:r>
            <a:r>
              <a:rPr dirty="0" sz="240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тестирования</a:t>
            </a:r>
            <a:r>
              <a:rPr dirty="0" sz="2400" spc="25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строго</a:t>
            </a:r>
            <a:r>
              <a:rPr dirty="0" sz="2400" b="1">
                <a:latin typeface="Times New Roman"/>
                <a:cs typeface="Times New Roman"/>
              </a:rPr>
              <a:t> </a:t>
            </a:r>
            <a:r>
              <a:rPr dirty="0" sz="2400" spc="-5" b="1">
                <a:latin typeface="Times New Roman"/>
                <a:cs typeface="Times New Roman"/>
              </a:rPr>
              <a:t>конфиденциальны!</a:t>
            </a:r>
            <a:endParaRPr sz="2400">
              <a:latin typeface="Times New Roman"/>
              <a:cs typeface="Times New Roman"/>
            </a:endParaRPr>
          </a:p>
          <a:p>
            <a:pPr marL="355600" marR="2073910" indent="-342900">
              <a:lnSpc>
                <a:spcPct val="100000"/>
              </a:lnSpc>
              <a:spcBef>
                <a:spcPts val="10"/>
              </a:spcBef>
              <a:buFont typeface="Wingdings"/>
              <a:buChar char=""/>
              <a:tabLst>
                <a:tab pos="355600" algn="l"/>
              </a:tabLst>
            </a:pPr>
            <a:r>
              <a:rPr dirty="0" sz="2200" spc="-5">
                <a:latin typeface="Times New Roman"/>
                <a:cs typeface="Times New Roman"/>
              </a:rPr>
              <a:t>В </a:t>
            </a:r>
            <a:r>
              <a:rPr dirty="0" sz="2200" spc="-10">
                <a:latin typeface="Times New Roman"/>
                <a:cs typeface="Times New Roman"/>
              </a:rPr>
              <a:t>образовательной</a:t>
            </a:r>
            <a:r>
              <a:rPr dirty="0" sz="2200" spc="2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организации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должно</a:t>
            </a:r>
            <a:r>
              <a:rPr dirty="0" sz="2200" spc="2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быть</a:t>
            </a:r>
            <a:r>
              <a:rPr dirty="0" sz="2200" spc="10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положение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о </a:t>
            </a:r>
            <a:r>
              <a:rPr dirty="0" sz="2200" spc="-53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конфиденциальной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информации.</a:t>
            </a:r>
            <a:endParaRPr sz="2200">
              <a:latin typeface="Times New Roman"/>
              <a:cs typeface="Times New Roman"/>
            </a:endParaRPr>
          </a:p>
          <a:p>
            <a:pPr marL="355600" marR="431165" indent="-342900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dirty="0" sz="2200" spc="-15">
                <a:latin typeface="Times New Roman"/>
                <a:cs typeface="Times New Roman"/>
              </a:rPr>
              <a:t>Каждому</a:t>
            </a:r>
            <a:r>
              <a:rPr dirty="0" sz="2200" spc="1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обучающемуся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присваивается</a:t>
            </a:r>
            <a:r>
              <a:rPr dirty="0" sz="2200" spc="2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индивидуальный</a:t>
            </a:r>
            <a:r>
              <a:rPr dirty="0" sz="2200" spc="20">
                <a:latin typeface="Times New Roman"/>
                <a:cs typeface="Times New Roman"/>
              </a:rPr>
              <a:t> </a:t>
            </a:r>
            <a:r>
              <a:rPr dirty="0" sz="2200" spc="-60">
                <a:latin typeface="Times New Roman"/>
                <a:cs typeface="Times New Roman"/>
              </a:rPr>
              <a:t>код</a:t>
            </a:r>
            <a:r>
              <a:rPr dirty="0" sz="2200" spc="1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участника, </a:t>
            </a:r>
            <a:r>
              <a:rPr dirty="0" sz="2200" spc="-535">
                <a:latin typeface="Times New Roman"/>
                <a:cs typeface="Times New Roman"/>
              </a:rPr>
              <a:t> </a:t>
            </a:r>
            <a:r>
              <a:rPr dirty="0" sz="2200" spc="-25">
                <a:latin typeface="Times New Roman"/>
                <a:cs typeface="Times New Roman"/>
              </a:rPr>
              <a:t>который</a:t>
            </a:r>
            <a:r>
              <a:rPr dirty="0" sz="2200" spc="-3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делает</a:t>
            </a:r>
            <a:r>
              <a:rPr dirty="0" sz="2200" spc="30">
                <a:latin typeface="Times New Roman"/>
                <a:cs typeface="Times New Roman"/>
              </a:rPr>
              <a:t> </a:t>
            </a:r>
            <a:r>
              <a:rPr dirty="0" sz="2200" spc="-15">
                <a:latin typeface="Times New Roman"/>
                <a:cs typeface="Times New Roman"/>
              </a:rPr>
              <a:t>невозможным</a:t>
            </a:r>
            <a:r>
              <a:rPr dirty="0" sz="2200" spc="1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персонификацию</a:t>
            </a:r>
            <a:r>
              <a:rPr dirty="0" sz="2200" spc="-5">
                <a:latin typeface="Times New Roman"/>
                <a:cs typeface="Times New Roman"/>
              </a:rPr>
              <a:t> данных.</a:t>
            </a:r>
            <a:endParaRPr sz="2200">
              <a:latin typeface="Times New Roman"/>
              <a:cs typeface="Times New Roman"/>
            </a:endParaRPr>
          </a:p>
          <a:p>
            <a:pPr algn="just" marL="355600" marR="5080" indent="-342900">
              <a:lnSpc>
                <a:spcPct val="100000"/>
              </a:lnSpc>
              <a:buFont typeface="Wingdings"/>
              <a:buChar char=""/>
              <a:tabLst>
                <a:tab pos="426084" algn="l"/>
              </a:tabLst>
            </a:pPr>
            <a:r>
              <a:rPr dirty="0"/>
              <a:t>	</a:t>
            </a:r>
            <a:r>
              <a:rPr dirty="0" sz="2200" spc="-5">
                <a:latin typeface="Times New Roman"/>
                <a:cs typeface="Times New Roman"/>
              </a:rPr>
              <a:t>Список </a:t>
            </a:r>
            <a:r>
              <a:rPr dirty="0" sz="2200" spc="-10">
                <a:latin typeface="Times New Roman"/>
                <a:cs typeface="Times New Roman"/>
              </a:rPr>
              <a:t>индивидуальных </a:t>
            </a:r>
            <a:r>
              <a:rPr dirty="0" sz="2200" spc="-35">
                <a:latin typeface="Times New Roman"/>
                <a:cs typeface="Times New Roman"/>
              </a:rPr>
              <a:t>кодов </a:t>
            </a:r>
            <a:r>
              <a:rPr dirty="0" sz="2200" spc="-5">
                <a:latin typeface="Times New Roman"/>
                <a:cs typeface="Times New Roman"/>
              </a:rPr>
              <a:t>и </a:t>
            </a:r>
            <a:r>
              <a:rPr dirty="0" sz="2200" spc="-10">
                <a:latin typeface="Times New Roman"/>
                <a:cs typeface="Times New Roman"/>
              </a:rPr>
              <a:t>соответствующих </a:t>
            </a:r>
            <a:r>
              <a:rPr dirty="0" sz="2200" spc="-5">
                <a:latin typeface="Times New Roman"/>
                <a:cs typeface="Times New Roman"/>
              </a:rPr>
              <a:t>им фамилий </a:t>
            </a:r>
            <a:r>
              <a:rPr dirty="0" sz="2200">
                <a:latin typeface="Times New Roman"/>
                <a:cs typeface="Times New Roman"/>
              </a:rPr>
              <a:t>хранится </a:t>
            </a:r>
            <a:r>
              <a:rPr dirty="0" sz="2200" spc="-5">
                <a:latin typeface="Times New Roman"/>
                <a:cs typeface="Times New Roman"/>
              </a:rPr>
              <a:t>в </a:t>
            </a:r>
            <a:r>
              <a:rPr dirty="0" sz="2200" spc="-535">
                <a:latin typeface="Times New Roman"/>
                <a:cs typeface="Times New Roman"/>
              </a:rPr>
              <a:t> </a:t>
            </a:r>
            <a:r>
              <a:rPr dirty="0" sz="2200" spc="-15">
                <a:latin typeface="Times New Roman"/>
                <a:cs typeface="Times New Roman"/>
              </a:rPr>
              <a:t>образовательной </a:t>
            </a:r>
            <a:r>
              <a:rPr dirty="0" sz="2200" spc="-10">
                <a:latin typeface="Times New Roman"/>
                <a:cs typeface="Times New Roman"/>
              </a:rPr>
              <a:t>организации </a:t>
            </a:r>
            <a:r>
              <a:rPr dirty="0" sz="2200" spc="-5">
                <a:latin typeface="Times New Roman"/>
                <a:cs typeface="Times New Roman"/>
              </a:rPr>
              <a:t>в соответствии с </a:t>
            </a:r>
            <a:r>
              <a:rPr dirty="0" sz="2200" spc="-10">
                <a:latin typeface="Times New Roman"/>
                <a:cs typeface="Times New Roman"/>
              </a:rPr>
              <a:t>Федеральным </a:t>
            </a:r>
            <a:r>
              <a:rPr dirty="0" sz="2200" spc="-25">
                <a:latin typeface="Times New Roman"/>
                <a:cs typeface="Times New Roman"/>
              </a:rPr>
              <a:t>законом </a:t>
            </a:r>
            <a:r>
              <a:rPr dirty="0" sz="2200" spc="-10">
                <a:latin typeface="Times New Roman"/>
                <a:cs typeface="Times New Roman"/>
              </a:rPr>
              <a:t>от </a:t>
            </a:r>
            <a:r>
              <a:rPr dirty="0" sz="2200" spc="-5">
                <a:latin typeface="Times New Roman"/>
                <a:cs typeface="Times New Roman"/>
              </a:rPr>
              <a:t>27 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июля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2007</a:t>
            </a:r>
            <a:r>
              <a:rPr dirty="0" sz="2200" spc="-15">
                <a:latin typeface="Times New Roman"/>
                <a:cs typeface="Times New Roman"/>
              </a:rPr>
              <a:t> </a:t>
            </a:r>
            <a:r>
              <a:rPr dirty="0" sz="2200" spc="-130">
                <a:latin typeface="Times New Roman"/>
                <a:cs typeface="Times New Roman"/>
              </a:rPr>
              <a:t>г.</a:t>
            </a:r>
            <a:r>
              <a:rPr dirty="0" sz="2200" spc="-5">
                <a:latin typeface="Times New Roman"/>
                <a:cs typeface="Times New Roman"/>
              </a:rPr>
              <a:t> №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152-ФЗ</a:t>
            </a:r>
            <a:r>
              <a:rPr dirty="0" sz="2200" spc="-5">
                <a:latin typeface="Times New Roman"/>
                <a:cs typeface="Times New Roman"/>
              </a:rPr>
              <a:t> «О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персональных</a:t>
            </a:r>
            <a:r>
              <a:rPr dirty="0" sz="2200" spc="-1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данных».</a:t>
            </a:r>
            <a:endParaRPr sz="2200">
              <a:latin typeface="Times New Roman"/>
              <a:cs typeface="Times New Roman"/>
            </a:endParaRPr>
          </a:p>
          <a:p>
            <a:pPr algn="just" marL="355600" indent="-342900">
              <a:lnSpc>
                <a:spcPct val="100000"/>
              </a:lnSpc>
              <a:buFont typeface="Wingdings"/>
              <a:buChar char=""/>
              <a:tabLst>
                <a:tab pos="355600" algn="l"/>
              </a:tabLst>
            </a:pPr>
            <a:r>
              <a:rPr dirty="0" sz="2200" spc="-5">
                <a:latin typeface="Times New Roman"/>
                <a:cs typeface="Times New Roman"/>
              </a:rPr>
              <a:t>Персональные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 spc="-30">
                <a:latin typeface="Times New Roman"/>
                <a:cs typeface="Times New Roman"/>
              </a:rPr>
              <a:t>результаты</a:t>
            </a:r>
            <a:r>
              <a:rPr dirty="0" sz="2200" spc="2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могут</a:t>
            </a:r>
            <a:r>
              <a:rPr dirty="0" sz="2200" spc="-2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быть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доступны</a:t>
            </a:r>
            <a:r>
              <a:rPr dirty="0" sz="2200" spc="-15">
                <a:latin typeface="Times New Roman"/>
                <a:cs typeface="Times New Roman"/>
              </a:rPr>
              <a:t> </a:t>
            </a:r>
            <a:r>
              <a:rPr dirty="0" sz="2200" spc="-35">
                <a:latin typeface="Times New Roman"/>
                <a:cs typeface="Times New Roman"/>
              </a:rPr>
              <a:t>только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>
                <a:latin typeface="Times New Roman"/>
                <a:cs typeface="Times New Roman"/>
              </a:rPr>
              <a:t>трем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лицам:</a:t>
            </a:r>
            <a:endParaRPr sz="2200">
              <a:latin typeface="Times New Roman"/>
              <a:cs typeface="Times New Roman"/>
            </a:endParaRPr>
          </a:p>
          <a:p>
            <a:pPr algn="just" marL="355600">
              <a:lnSpc>
                <a:spcPct val="100000"/>
              </a:lnSpc>
              <a:spcBef>
                <a:spcPts val="5"/>
              </a:spcBef>
            </a:pPr>
            <a:r>
              <a:rPr dirty="0" sz="2200" spc="-10">
                <a:latin typeface="Times New Roman"/>
                <a:cs typeface="Times New Roman"/>
              </a:rPr>
              <a:t>родителю,</a:t>
            </a:r>
            <a:r>
              <a:rPr dirty="0" sz="2200" spc="-15">
                <a:latin typeface="Times New Roman"/>
                <a:cs typeface="Times New Roman"/>
              </a:rPr>
              <a:t> ребенку</a:t>
            </a:r>
            <a:r>
              <a:rPr dirty="0" sz="2200" spc="1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и</a:t>
            </a:r>
            <a:r>
              <a:rPr dirty="0" sz="2200" spc="-10">
                <a:latin typeface="Times New Roman"/>
                <a:cs typeface="Times New Roman"/>
              </a:rPr>
              <a:t> </a:t>
            </a:r>
            <a:r>
              <a:rPr dirty="0" sz="2200" spc="-25">
                <a:latin typeface="Times New Roman"/>
                <a:cs typeface="Times New Roman"/>
              </a:rPr>
              <a:t>педагогу-психологу.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27403" y="1335989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62230" rIns="0" bIns="0" rtlCol="0" vert="horz">
            <a:spAutoFit/>
          </a:bodyPr>
          <a:lstStyle/>
          <a:p>
            <a:pPr marL="3016250" marR="320040" indent="-2690495">
              <a:lnSpc>
                <a:spcPts val="4190"/>
              </a:lnSpc>
              <a:spcBef>
                <a:spcPts val="490"/>
              </a:spcBef>
            </a:pPr>
            <a:r>
              <a:rPr dirty="0" sz="3600" spc="-70" b="1">
                <a:latin typeface="Times New Roman"/>
                <a:cs typeface="Times New Roman"/>
              </a:rPr>
              <a:t>11.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На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основании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25" b="1">
                <a:latin typeface="Times New Roman"/>
                <a:cs typeface="Times New Roman"/>
              </a:rPr>
              <a:t>чего</a:t>
            </a:r>
            <a:r>
              <a:rPr dirty="0" sz="3600" spc="-5" b="1">
                <a:latin typeface="Times New Roman"/>
                <a:cs typeface="Times New Roman"/>
              </a:rPr>
              <a:t> делаются</a:t>
            </a:r>
            <a:r>
              <a:rPr dirty="0" sz="3600" spc="10" b="1">
                <a:latin typeface="Times New Roman"/>
                <a:cs typeface="Times New Roman"/>
              </a:rPr>
              <a:t> </a:t>
            </a:r>
            <a:r>
              <a:rPr dirty="0" sz="3600" spc="-25" b="1">
                <a:latin typeface="Times New Roman"/>
                <a:cs typeface="Times New Roman"/>
              </a:rPr>
              <a:t>выводы</a:t>
            </a:r>
            <a:r>
              <a:rPr dirty="0" sz="3600" spc="1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в </a:t>
            </a:r>
            <a:r>
              <a:rPr dirty="0" sz="3600" spc="-885" b="1">
                <a:latin typeface="Times New Roman"/>
                <a:cs typeface="Times New Roman"/>
              </a:rPr>
              <a:t> </a:t>
            </a:r>
            <a:r>
              <a:rPr dirty="0" sz="3600" spc="-35" b="1">
                <a:latin typeface="Times New Roman"/>
                <a:cs typeface="Times New Roman"/>
              </a:rPr>
              <a:t>методике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СПТ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50378" y="2800159"/>
            <a:ext cx="9733915" cy="3201035"/>
          </a:xfrm>
          <a:custGeom>
            <a:avLst/>
            <a:gdLst/>
            <a:ahLst/>
            <a:cxnLst/>
            <a:rect l="l" t="t" r="r" b="b"/>
            <a:pathLst>
              <a:path w="9733915" h="3201035">
                <a:moveTo>
                  <a:pt x="9733915" y="0"/>
                </a:moveTo>
                <a:lnTo>
                  <a:pt x="0" y="0"/>
                </a:lnTo>
                <a:lnTo>
                  <a:pt x="0" y="3200908"/>
                </a:lnTo>
                <a:lnTo>
                  <a:pt x="9733915" y="3200908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686560" y="2823209"/>
            <a:ext cx="575246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32585" algn="l"/>
                <a:tab pos="3165475" algn="l"/>
                <a:tab pos="3811904" algn="l"/>
              </a:tabLst>
            </a:pPr>
            <a:r>
              <a:rPr dirty="0" sz="2400" spc="-35">
                <a:latin typeface="Times New Roman"/>
                <a:cs typeface="Times New Roman"/>
              </a:rPr>
              <a:t>М</a:t>
            </a:r>
            <a:r>
              <a:rPr dirty="0" sz="2400">
                <a:latin typeface="Times New Roman"/>
                <a:cs typeface="Times New Roman"/>
              </a:rPr>
              <a:t>е</a:t>
            </a:r>
            <a:r>
              <a:rPr dirty="0" sz="2400" spc="-40">
                <a:latin typeface="Times New Roman"/>
                <a:cs typeface="Times New Roman"/>
              </a:rPr>
              <a:t>т</a:t>
            </a:r>
            <a:r>
              <a:rPr dirty="0" sz="2400" spc="-75">
                <a:latin typeface="Times New Roman"/>
                <a:cs typeface="Times New Roman"/>
              </a:rPr>
              <a:t>о</a:t>
            </a:r>
            <a:r>
              <a:rPr dirty="0" sz="2400" spc="10">
                <a:latin typeface="Times New Roman"/>
                <a:cs typeface="Times New Roman"/>
              </a:rPr>
              <a:t>д</a:t>
            </a:r>
            <a:r>
              <a:rPr dirty="0" sz="2400" spc="-5">
                <a:latin typeface="Times New Roman"/>
                <a:cs typeface="Times New Roman"/>
              </a:rPr>
              <a:t>и</a:t>
            </a:r>
            <a:r>
              <a:rPr dirty="0" sz="2400" spc="-40">
                <a:latin typeface="Times New Roman"/>
                <a:cs typeface="Times New Roman"/>
              </a:rPr>
              <a:t>к</a:t>
            </a:r>
            <a:r>
              <a:rPr dirty="0" sz="2400">
                <a:latin typeface="Times New Roman"/>
                <a:cs typeface="Times New Roman"/>
              </a:rPr>
              <a:t>а	</a:t>
            </a:r>
            <a:r>
              <a:rPr dirty="0" sz="2400" spc="55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сно</a:t>
            </a:r>
            <a:r>
              <a:rPr dirty="0" sz="2400" spc="-40">
                <a:latin typeface="Times New Roman"/>
                <a:cs typeface="Times New Roman"/>
              </a:rPr>
              <a:t>в</a:t>
            </a:r>
            <a:r>
              <a:rPr dirty="0" sz="2400">
                <a:latin typeface="Times New Roman"/>
                <a:cs typeface="Times New Roman"/>
              </a:rPr>
              <a:t>ана	</a:t>
            </a:r>
            <a:r>
              <a:rPr dirty="0" sz="2400" spc="-5">
                <a:latin typeface="Times New Roman"/>
                <a:cs typeface="Times New Roman"/>
              </a:rPr>
              <a:t>н</a:t>
            </a:r>
            <a:r>
              <a:rPr dirty="0" sz="2400">
                <a:latin typeface="Times New Roman"/>
                <a:cs typeface="Times New Roman"/>
              </a:rPr>
              <a:t>а	</a:t>
            </a:r>
            <a:r>
              <a:rPr dirty="0" sz="2400" spc="-5">
                <a:latin typeface="Times New Roman"/>
                <a:cs typeface="Times New Roman"/>
              </a:rPr>
              <a:t>пр</a:t>
            </a:r>
            <a:r>
              <a:rPr dirty="0" sz="2400" spc="-25">
                <a:latin typeface="Times New Roman"/>
                <a:cs typeface="Times New Roman"/>
              </a:rPr>
              <a:t>е</a:t>
            </a:r>
            <a:r>
              <a:rPr dirty="0" sz="2400">
                <a:latin typeface="Times New Roman"/>
                <a:cs typeface="Times New Roman"/>
              </a:rPr>
              <a:t>дс</a:t>
            </a:r>
            <a:r>
              <a:rPr dirty="0" sz="2400" spc="20">
                <a:latin typeface="Times New Roman"/>
                <a:cs typeface="Times New Roman"/>
              </a:rPr>
              <a:t>т</a:t>
            </a:r>
            <a:r>
              <a:rPr dirty="0" sz="2400">
                <a:latin typeface="Times New Roman"/>
                <a:cs typeface="Times New Roman"/>
              </a:rPr>
              <a:t>а</a:t>
            </a:r>
            <a:r>
              <a:rPr dirty="0" sz="2400" spc="-40">
                <a:latin typeface="Times New Roman"/>
                <a:cs typeface="Times New Roman"/>
              </a:rPr>
              <a:t>в</a:t>
            </a:r>
            <a:r>
              <a:rPr dirty="0" sz="2400" spc="-5">
                <a:latin typeface="Times New Roman"/>
                <a:cs typeface="Times New Roman"/>
              </a:rPr>
              <a:t>лен</a:t>
            </a:r>
            <a:r>
              <a:rPr dirty="0" sz="2400" spc="10">
                <a:latin typeface="Times New Roman"/>
                <a:cs typeface="Times New Roman"/>
              </a:rPr>
              <a:t>и</a:t>
            </a:r>
            <a:r>
              <a:rPr dirty="0" sz="2400">
                <a:latin typeface="Times New Roman"/>
                <a:cs typeface="Times New Roman"/>
              </a:rPr>
              <a:t>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63255" y="2823209"/>
            <a:ext cx="254381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67280" algn="l"/>
              </a:tabLst>
            </a:pPr>
            <a:r>
              <a:rPr dirty="0" sz="2400" spc="-5">
                <a:latin typeface="Times New Roman"/>
                <a:cs typeface="Times New Roman"/>
              </a:rPr>
              <a:t>неп</a:t>
            </a:r>
            <a:r>
              <a:rPr dirty="0" sz="2400" spc="10">
                <a:latin typeface="Times New Roman"/>
                <a:cs typeface="Times New Roman"/>
              </a:rPr>
              <a:t>р</a:t>
            </a:r>
            <a:r>
              <a:rPr dirty="0" sz="2400">
                <a:latin typeface="Times New Roman"/>
                <a:cs typeface="Times New Roman"/>
              </a:rPr>
              <a:t>ерывн</a:t>
            </a:r>
            <a:r>
              <a:rPr dirty="0" sz="2400" spc="50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сти	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29360" y="3188970"/>
            <a:ext cx="433578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03830" algn="l"/>
              </a:tabLst>
            </a:pPr>
            <a:r>
              <a:rPr dirty="0" sz="2400" spc="-35">
                <a:latin typeface="Times New Roman"/>
                <a:cs typeface="Times New Roman"/>
              </a:rPr>
              <a:t>е</a:t>
            </a:r>
            <a:r>
              <a:rPr dirty="0" sz="2400">
                <a:latin typeface="Times New Roman"/>
                <a:cs typeface="Times New Roman"/>
              </a:rPr>
              <a:t>диноврем</a:t>
            </a:r>
            <a:r>
              <a:rPr dirty="0" sz="2400" spc="15">
                <a:latin typeface="Times New Roman"/>
                <a:cs typeface="Times New Roman"/>
              </a:rPr>
              <a:t>е</a:t>
            </a:r>
            <a:r>
              <a:rPr dirty="0" sz="2400" spc="-5">
                <a:latin typeface="Times New Roman"/>
                <a:cs typeface="Times New Roman"/>
              </a:rPr>
              <a:t>нн</a:t>
            </a:r>
            <a:r>
              <a:rPr dirty="0" sz="2400" spc="55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сти	с</a:t>
            </a:r>
            <a:r>
              <a:rPr dirty="0" sz="2400" spc="10">
                <a:latin typeface="Times New Roman"/>
                <a:cs typeface="Times New Roman"/>
              </a:rPr>
              <a:t>о</a:t>
            </a:r>
            <a:r>
              <a:rPr dirty="0" sz="2400" spc="-45">
                <a:latin typeface="Times New Roman"/>
                <a:cs typeface="Times New Roman"/>
              </a:rPr>
              <a:t>в</a:t>
            </a:r>
            <a:r>
              <a:rPr dirty="0" sz="2400">
                <a:latin typeface="Times New Roman"/>
                <a:cs typeface="Times New Roman"/>
              </a:rPr>
              <a:t>м</a:t>
            </a:r>
            <a:r>
              <a:rPr dirty="0" sz="2400" spc="65">
                <a:latin typeface="Times New Roman"/>
                <a:cs typeface="Times New Roman"/>
              </a:rPr>
              <a:t>е</a:t>
            </a:r>
            <a:r>
              <a:rPr dirty="0" sz="2400">
                <a:latin typeface="Times New Roman"/>
                <a:cs typeface="Times New Roman"/>
              </a:rPr>
              <a:t>стно</a:t>
            </a:r>
            <a:r>
              <a:rPr dirty="0" sz="2400" spc="-65">
                <a:latin typeface="Times New Roman"/>
                <a:cs typeface="Times New Roman"/>
              </a:rPr>
              <a:t>г</a:t>
            </a:r>
            <a:r>
              <a:rPr dirty="0" sz="2400">
                <a:latin typeface="Times New Roman"/>
                <a:cs typeface="Times New Roman"/>
              </a:rPr>
              <a:t>о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87897" y="2823209"/>
            <a:ext cx="5019040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R="882015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о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tabLst>
                <a:tab pos="1827530" algn="l"/>
                <a:tab pos="2372995" algn="l"/>
                <a:tab pos="3636645" algn="l"/>
              </a:tabLst>
            </a:pPr>
            <a:r>
              <a:rPr dirty="0" sz="2400" spc="-10">
                <a:latin typeface="Times New Roman"/>
                <a:cs typeface="Times New Roman"/>
              </a:rPr>
              <a:t>воздействия	</a:t>
            </a:r>
            <a:r>
              <a:rPr dirty="0" sz="2400" spc="-5">
                <a:latin typeface="Times New Roman"/>
                <a:cs typeface="Times New Roman"/>
              </a:rPr>
              <a:t>на	</a:t>
            </a:r>
            <a:r>
              <a:rPr dirty="0" sz="2400" spc="-15">
                <a:latin typeface="Times New Roman"/>
                <a:cs typeface="Times New Roman"/>
              </a:rPr>
              <a:t>ребенка	«факторов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29360" y="3554729"/>
            <a:ext cx="387731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0">
                <a:latin typeface="Times New Roman"/>
                <a:cs typeface="Times New Roman"/>
              </a:rPr>
              <a:t>риска»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и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«факторов</a:t>
            </a:r>
            <a:r>
              <a:rPr dirty="0" sz="2400" spc="-5">
                <a:latin typeface="Times New Roman"/>
                <a:cs typeface="Times New Roman"/>
              </a:rPr>
              <a:t> защиты».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1873" y="4073144"/>
            <a:ext cx="90805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рис</a:t>
            </a:r>
            <a:r>
              <a:rPr dirty="0" sz="2400" spc="-40">
                <a:latin typeface="Times New Roman"/>
                <a:cs typeface="Times New Roman"/>
              </a:rPr>
              <a:t>к</a:t>
            </a:r>
            <a:r>
              <a:rPr dirty="0" sz="2400">
                <a:latin typeface="Times New Roman"/>
                <a:cs typeface="Times New Roman"/>
              </a:rPr>
              <a:t>а»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95061" y="4073144"/>
            <a:ext cx="12839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">
                <a:latin typeface="Times New Roman"/>
                <a:cs typeface="Times New Roman"/>
              </a:rPr>
              <a:t>начинают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693534" y="4073144"/>
            <a:ext cx="162179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5">
                <a:latin typeface="Times New Roman"/>
                <a:cs typeface="Times New Roman"/>
              </a:rPr>
              <a:t>преобладать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229360" y="4073144"/>
            <a:ext cx="262572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57200">
              <a:lnSpc>
                <a:spcPct val="100000"/>
              </a:lnSpc>
              <a:spcBef>
                <a:spcPts val="100"/>
              </a:spcBef>
              <a:tabLst>
                <a:tab pos="1347470" algn="l"/>
                <a:tab pos="1632585" algn="l"/>
              </a:tabLst>
            </a:pPr>
            <a:r>
              <a:rPr dirty="0" sz="2400">
                <a:latin typeface="Times New Roman"/>
                <a:cs typeface="Times New Roman"/>
              </a:rPr>
              <a:t>Если	«фа</a:t>
            </a:r>
            <a:r>
              <a:rPr dirty="0" sz="2400" spc="-50">
                <a:latin typeface="Times New Roman"/>
                <a:cs typeface="Times New Roman"/>
              </a:rPr>
              <a:t>к</a:t>
            </a:r>
            <a:r>
              <a:rPr dirty="0" sz="2400" spc="-45">
                <a:latin typeface="Times New Roman"/>
                <a:cs typeface="Times New Roman"/>
              </a:rPr>
              <a:t>т</a:t>
            </a:r>
            <a:r>
              <a:rPr dirty="0" sz="2400">
                <a:latin typeface="Times New Roman"/>
                <a:cs typeface="Times New Roman"/>
              </a:rPr>
              <a:t>оры  </a:t>
            </a:r>
            <a:r>
              <a:rPr dirty="0" sz="2400" spc="-5">
                <a:latin typeface="Times New Roman"/>
                <a:cs typeface="Times New Roman"/>
              </a:rPr>
              <a:t>защиты»		</a:t>
            </a:r>
            <a:r>
              <a:rPr dirty="0" sz="2400">
                <a:latin typeface="Times New Roman"/>
                <a:cs typeface="Times New Roman"/>
              </a:rPr>
              <a:t>–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77259" y="4438904"/>
            <a:ext cx="19818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о</a:t>
            </a:r>
            <a:r>
              <a:rPr dirty="0" sz="2400" spc="-110">
                <a:latin typeface="Times New Roman"/>
                <a:cs typeface="Times New Roman"/>
              </a:rPr>
              <a:t>б</a:t>
            </a:r>
            <a:r>
              <a:rPr dirty="0" sz="2400" spc="5">
                <a:latin typeface="Times New Roman"/>
                <a:cs typeface="Times New Roman"/>
              </a:rPr>
              <a:t>у</a:t>
            </a:r>
            <a:r>
              <a:rPr dirty="0" sz="2400">
                <a:latin typeface="Times New Roman"/>
                <a:cs typeface="Times New Roman"/>
              </a:rPr>
              <a:t>чающем</a:t>
            </a:r>
            <a:r>
              <a:rPr dirty="0" sz="2400" spc="5">
                <a:latin typeface="Times New Roman"/>
                <a:cs typeface="Times New Roman"/>
              </a:rPr>
              <a:t>у</a:t>
            </a:r>
            <a:r>
              <a:rPr dirty="0" sz="2400">
                <a:latin typeface="Times New Roman"/>
                <a:cs typeface="Times New Roman"/>
              </a:rPr>
              <a:t>ся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08294" y="4438904"/>
            <a:ext cx="156845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30">
                <a:latin typeface="Times New Roman"/>
                <a:cs typeface="Times New Roman"/>
              </a:rPr>
              <a:t>необходимо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27975" y="4438904"/>
            <a:ext cx="9779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о</a:t>
            </a:r>
            <a:r>
              <a:rPr dirty="0" sz="2400" spc="-40">
                <a:latin typeface="Times New Roman"/>
                <a:cs typeface="Times New Roman"/>
              </a:rPr>
              <a:t>к</a:t>
            </a:r>
            <a:r>
              <a:rPr dirty="0" sz="2400">
                <a:latin typeface="Times New Roman"/>
                <a:cs typeface="Times New Roman"/>
              </a:rPr>
              <a:t>аз</a:t>
            </a:r>
            <a:r>
              <a:rPr dirty="0" sz="2400" spc="-55">
                <a:latin typeface="Times New Roman"/>
                <a:cs typeface="Times New Roman"/>
              </a:rPr>
              <a:t>а</a:t>
            </a:r>
            <a:r>
              <a:rPr dirty="0" sz="2400">
                <a:latin typeface="Times New Roman"/>
                <a:cs typeface="Times New Roman"/>
              </a:rPr>
              <a:t>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529955" y="4073144"/>
            <a:ext cx="227774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8255">
              <a:lnSpc>
                <a:spcPct val="100000"/>
              </a:lnSpc>
              <a:spcBef>
                <a:spcPts val="100"/>
              </a:spcBef>
              <a:tabLst>
                <a:tab pos="694690" algn="l"/>
              </a:tabLst>
            </a:pPr>
            <a:r>
              <a:rPr dirty="0" sz="2400" spc="-5">
                <a:latin typeface="Times New Roman"/>
                <a:cs typeface="Times New Roman"/>
              </a:rPr>
              <a:t>над	</a:t>
            </a:r>
            <a:r>
              <a:rPr dirty="0" sz="2400" spc="-10">
                <a:latin typeface="Times New Roman"/>
                <a:cs typeface="Times New Roman"/>
              </a:rPr>
              <a:t>«факторами</a:t>
            </a:r>
            <a:endParaRPr sz="2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</a:pPr>
            <a:r>
              <a:rPr dirty="0" sz="2400" spc="-25">
                <a:latin typeface="Times New Roman"/>
                <a:cs typeface="Times New Roman"/>
              </a:rPr>
              <a:t>психолого-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229360" y="4804664"/>
            <a:ext cx="335597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315210" algn="l"/>
              </a:tabLst>
            </a:pPr>
            <a:r>
              <a:rPr dirty="0" sz="2400" spc="-5">
                <a:latin typeface="Times New Roman"/>
                <a:cs typeface="Times New Roman"/>
              </a:rPr>
              <a:t>педагогическую	</a:t>
            </a:r>
            <a:r>
              <a:rPr dirty="0" sz="2400" spc="-15">
                <a:latin typeface="Times New Roman"/>
                <a:cs typeface="Times New Roman"/>
              </a:rPr>
              <a:t>помощь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762246" y="4804664"/>
            <a:ext cx="19812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7825" algn="l"/>
              </a:tabLst>
            </a:pPr>
            <a:r>
              <a:rPr dirty="0" sz="2400">
                <a:latin typeface="Times New Roman"/>
                <a:cs typeface="Times New Roman"/>
              </a:rPr>
              <a:t>и	социальную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920610" y="4804664"/>
            <a:ext cx="143510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п</a:t>
            </a:r>
            <a:r>
              <a:rPr dirty="0" sz="2400" spc="-75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дд</a:t>
            </a:r>
            <a:r>
              <a:rPr dirty="0" sz="2400" spc="5">
                <a:latin typeface="Times New Roman"/>
                <a:cs typeface="Times New Roman"/>
              </a:rPr>
              <a:t>е</a:t>
            </a:r>
            <a:r>
              <a:rPr dirty="0" sz="2400">
                <a:latin typeface="Times New Roman"/>
                <a:cs typeface="Times New Roman"/>
              </a:rPr>
              <a:t>рж</a:t>
            </a:r>
            <a:r>
              <a:rPr dirty="0" sz="2400" spc="-55">
                <a:latin typeface="Times New Roman"/>
                <a:cs typeface="Times New Roman"/>
              </a:rPr>
              <a:t>к</a:t>
            </a:r>
            <a:r>
              <a:rPr dirty="0" sz="2400">
                <a:latin typeface="Times New Roman"/>
                <a:cs typeface="Times New Roman"/>
              </a:rPr>
              <a:t>у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536051" y="4804664"/>
            <a:ext cx="226885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77825" algn="l"/>
              </a:tabLst>
            </a:pPr>
            <a:r>
              <a:rPr dirty="0" sz="2400">
                <a:latin typeface="Times New Roman"/>
                <a:cs typeface="Times New Roman"/>
              </a:rPr>
              <a:t>и	</a:t>
            </a:r>
            <a:r>
              <a:rPr dirty="0" sz="2400" spc="-15">
                <a:latin typeface="Times New Roman"/>
                <a:cs typeface="Times New Roman"/>
              </a:rPr>
              <a:t>предотвратить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229360" y="5170373"/>
            <a:ext cx="374332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8219" algn="l"/>
                <a:tab pos="2265045" algn="l"/>
              </a:tabLst>
            </a:pPr>
            <a:r>
              <a:rPr dirty="0" sz="2400">
                <a:latin typeface="Times New Roman"/>
                <a:cs typeface="Times New Roman"/>
              </a:rPr>
              <a:t>таким	</a:t>
            </a:r>
            <a:r>
              <a:rPr dirty="0" sz="2400" spc="-10">
                <a:latin typeface="Times New Roman"/>
                <a:cs typeface="Times New Roman"/>
              </a:rPr>
              <a:t>образом	</a:t>
            </a:r>
            <a:r>
              <a:rPr dirty="0" sz="2400" spc="-15">
                <a:latin typeface="Times New Roman"/>
                <a:cs typeface="Times New Roman"/>
              </a:rPr>
              <a:t>вовлечение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158485" y="5170373"/>
            <a:ext cx="5645785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5760" algn="l"/>
                <a:tab pos="2073275" algn="l"/>
                <a:tab pos="3856354" algn="l"/>
                <a:tab pos="4211320" algn="l"/>
                <a:tab pos="4891405" algn="l"/>
              </a:tabLst>
            </a:pPr>
            <a:r>
              <a:rPr dirty="0" sz="2400">
                <a:latin typeface="Times New Roman"/>
                <a:cs typeface="Times New Roman"/>
              </a:rPr>
              <a:t>в	</a:t>
            </a:r>
            <a:r>
              <a:rPr dirty="0" sz="2400" spc="-10">
                <a:latin typeface="Times New Roman"/>
                <a:cs typeface="Times New Roman"/>
              </a:rPr>
              <a:t>негативные	</a:t>
            </a:r>
            <a:r>
              <a:rPr dirty="0" sz="2400" spc="-15">
                <a:latin typeface="Times New Roman"/>
                <a:cs typeface="Times New Roman"/>
              </a:rPr>
              <a:t>проявления,	</a:t>
            </a:r>
            <a:r>
              <a:rPr dirty="0" sz="2400">
                <a:latin typeface="Times New Roman"/>
                <a:cs typeface="Times New Roman"/>
              </a:rPr>
              <a:t>в	</a:t>
            </a:r>
            <a:r>
              <a:rPr dirty="0" sz="2400" spc="-30">
                <a:latin typeface="Times New Roman"/>
                <a:cs typeface="Times New Roman"/>
              </a:rPr>
              <a:t>том	</a:t>
            </a:r>
            <a:r>
              <a:rPr dirty="0" sz="2400" spc="-5">
                <a:latin typeface="Times New Roman"/>
                <a:cs typeface="Times New Roman"/>
              </a:rPr>
              <a:t>числе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29360" y="5525820"/>
            <a:ext cx="247015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5">
                <a:latin typeface="Times New Roman"/>
                <a:cs typeface="Times New Roman"/>
              </a:rPr>
              <a:t>наркопотребление.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4630" y="1432661"/>
            <a:ext cx="9380220" cy="646430"/>
          </a:xfrm>
          <a:prstGeom prst="rect">
            <a:avLst/>
          </a:prstGeom>
          <a:solidFill>
            <a:srgbClr val="EBD18B"/>
          </a:solidFill>
        </p:spPr>
        <p:txBody>
          <a:bodyPr wrap="square" lIns="0" tIns="13970" rIns="0" bIns="0" rtlCol="0" vert="horz">
            <a:spAutoFit/>
          </a:bodyPr>
          <a:lstStyle/>
          <a:p>
            <a:pPr marL="1332230">
              <a:lnSpc>
                <a:spcPct val="100000"/>
              </a:lnSpc>
              <a:spcBef>
                <a:spcPts val="110"/>
              </a:spcBef>
            </a:pPr>
            <a:r>
              <a:rPr dirty="0" sz="3600" spc="-5" b="1">
                <a:latin typeface="Times New Roman"/>
                <a:cs typeface="Times New Roman"/>
              </a:rPr>
              <a:t>12. </a:t>
            </a:r>
            <a:r>
              <a:rPr dirty="0" sz="3600" spc="-20" b="1">
                <a:latin typeface="Times New Roman"/>
                <a:cs typeface="Times New Roman"/>
              </a:rPr>
              <a:t>Что</a:t>
            </a:r>
            <a:r>
              <a:rPr dirty="0" sz="360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такое</a:t>
            </a:r>
            <a:r>
              <a:rPr dirty="0" sz="3600" b="1">
                <a:latin typeface="Times New Roman"/>
                <a:cs typeface="Times New Roman"/>
              </a:rPr>
              <a:t> </a:t>
            </a:r>
            <a:r>
              <a:rPr dirty="0" sz="3600" spc="-10" b="1">
                <a:latin typeface="Times New Roman"/>
                <a:cs typeface="Times New Roman"/>
              </a:rPr>
              <a:t>«факторы</a:t>
            </a:r>
            <a:r>
              <a:rPr dirty="0" sz="3600" spc="-25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риска»?</a:t>
            </a:r>
            <a:endParaRPr sz="3600">
              <a:latin typeface="Times New Roman"/>
              <a:cs typeface="Times New Roman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321752" y="2446172"/>
          <a:ext cx="9706610" cy="796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99945"/>
                <a:gridCol w="1370965"/>
                <a:gridCol w="4685030"/>
                <a:gridCol w="1551940"/>
              </a:tblGrid>
              <a:tr h="432853">
                <a:tc>
                  <a:txBody>
                    <a:bodyPr/>
                    <a:lstStyle/>
                    <a:p>
                      <a:pPr algn="r" marR="25463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 spc="-10">
                          <a:latin typeface="Times New Roman"/>
                          <a:cs typeface="Times New Roman"/>
                        </a:rPr>
                        <a:t>«Факторы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476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 spc="-10">
                          <a:latin typeface="Times New Roman"/>
                          <a:cs typeface="Times New Roman"/>
                        </a:rPr>
                        <a:t>риска»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L="226695">
                        <a:lnSpc>
                          <a:spcPct val="100000"/>
                        </a:lnSpc>
                        <a:spcBef>
                          <a:spcPts val="280"/>
                        </a:spcBef>
                        <a:tabLst>
                          <a:tab pos="868680" algn="l"/>
                        </a:tabLst>
                      </a:pPr>
                      <a:r>
                        <a:rPr dirty="0" sz="2400" b="1">
                          <a:latin typeface="Times New Roman"/>
                          <a:cs typeface="Times New Roman"/>
                        </a:rPr>
                        <a:t>–	</a:t>
                      </a:r>
                      <a:r>
                        <a:rPr dirty="0" sz="2400" spc="-5">
                          <a:latin typeface="Times New Roman"/>
                          <a:cs typeface="Times New Roman"/>
                        </a:rPr>
                        <a:t>социально-психологические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2400" spc="-5">
                          <a:latin typeface="Times New Roman"/>
                          <a:cs typeface="Times New Roman"/>
                        </a:rPr>
                        <a:t>условия,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35560">
                    <a:solidFill>
                      <a:srgbClr val="D6E1ED"/>
                    </a:solidFill>
                  </a:tcPr>
                </a:tc>
              </a:tr>
              <a:tr h="363810">
                <a:tc>
                  <a:txBody>
                    <a:bodyPr/>
                    <a:lstStyle/>
                    <a:p>
                      <a:pPr algn="r" marR="219710">
                        <a:lnSpc>
                          <a:spcPts val="2765"/>
                        </a:lnSpc>
                      </a:pPr>
                      <a:r>
                        <a:rPr dirty="0" sz="2400" spc="-5">
                          <a:latin typeface="Times New Roman"/>
                          <a:cs typeface="Times New Roman"/>
                        </a:rPr>
                        <a:t>повышающие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4135">
                        <a:lnSpc>
                          <a:spcPts val="2765"/>
                        </a:lnSpc>
                      </a:pPr>
                      <a:r>
                        <a:rPr dirty="0" sz="2400" spc="-10">
                          <a:latin typeface="Times New Roman"/>
                          <a:cs typeface="Times New Roman"/>
                        </a:rPr>
                        <a:t>угрозу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marL="294005">
                        <a:lnSpc>
                          <a:spcPts val="2765"/>
                        </a:lnSpc>
                        <a:tabLst>
                          <a:tab pos="2284730" algn="l"/>
                          <a:tab pos="2948940" algn="l"/>
                        </a:tabLst>
                      </a:pPr>
                      <a:r>
                        <a:rPr dirty="0" sz="2400" spc="-15">
                          <a:latin typeface="Times New Roman"/>
                          <a:cs typeface="Times New Roman"/>
                        </a:rPr>
                        <a:t>вовлечения	</a:t>
                      </a:r>
                      <a:r>
                        <a:rPr dirty="0" sz="2400">
                          <a:latin typeface="Times New Roman"/>
                          <a:cs typeface="Times New Roman"/>
                        </a:rPr>
                        <a:t>в	зависимое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D6E1ED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9215">
                        <a:lnSpc>
                          <a:spcPts val="2765"/>
                        </a:lnSpc>
                      </a:pPr>
                      <a:r>
                        <a:rPr dirty="0" sz="2400" spc="-10">
                          <a:latin typeface="Times New Roman"/>
                          <a:cs typeface="Times New Roman"/>
                        </a:rPr>
                        <a:t>поведение</a:t>
                      </a:r>
                      <a:endParaRPr sz="24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D6E1ED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307719" y="2446172"/>
            <a:ext cx="9733915" cy="3401695"/>
          </a:xfrm>
          <a:custGeom>
            <a:avLst/>
            <a:gdLst/>
            <a:ahLst/>
            <a:cxnLst/>
            <a:rect l="l" t="t" r="r" b="b"/>
            <a:pathLst>
              <a:path w="9733915" h="3401695">
                <a:moveTo>
                  <a:pt x="9733915" y="0"/>
                </a:moveTo>
                <a:lnTo>
                  <a:pt x="0" y="0"/>
                </a:lnTo>
                <a:lnTo>
                  <a:pt x="0" y="3401567"/>
                </a:lnTo>
                <a:lnTo>
                  <a:pt x="9733915" y="34015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/>
          <p:nvPr/>
        </p:nvSpPr>
        <p:spPr>
          <a:xfrm>
            <a:off x="1386586" y="3203828"/>
            <a:ext cx="8206740" cy="253428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2400" spc="-15">
                <a:latin typeface="Times New Roman"/>
                <a:cs typeface="Times New Roman"/>
              </a:rPr>
              <a:t>(наркопотребление).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75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 sz="2400" spc="-10">
                <a:latin typeface="Times New Roman"/>
                <a:cs typeface="Times New Roman"/>
              </a:rPr>
              <a:t>Подверженность</a:t>
            </a:r>
            <a:r>
              <a:rPr dirty="0" sz="2400" spc="3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негативному</a:t>
            </a:r>
            <a:r>
              <a:rPr dirty="0" sz="2400" spc="3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влиянию</a:t>
            </a:r>
            <a:r>
              <a:rPr dirty="0" sz="2400" spc="1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группы;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 sz="2400" spc="-10">
                <a:latin typeface="Times New Roman"/>
                <a:cs typeface="Times New Roman"/>
              </a:rPr>
              <a:t>Подверженность</a:t>
            </a:r>
            <a:r>
              <a:rPr dirty="0" sz="2400" spc="3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влиянию</a:t>
            </a:r>
            <a:r>
              <a:rPr dirty="0" sz="2400" spc="1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асоциальных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установок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социума;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 sz="2400" spc="5">
                <a:latin typeface="Times New Roman"/>
                <a:cs typeface="Times New Roman"/>
              </a:rPr>
              <a:t>Склонность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к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рискованным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поступкам;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 sz="2400" spc="5">
                <a:latin typeface="Times New Roman"/>
                <a:cs typeface="Times New Roman"/>
              </a:rPr>
              <a:t>Склонность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к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совершению</a:t>
            </a:r>
            <a:r>
              <a:rPr dirty="0" sz="2400" spc="-10">
                <a:latin typeface="Times New Roman"/>
                <a:cs typeface="Times New Roman"/>
              </a:rPr>
              <a:t> необдуманных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поступков;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 sz="2400" spc="-25">
                <a:latin typeface="Times New Roman"/>
                <a:cs typeface="Times New Roman"/>
              </a:rPr>
              <a:t>Трудность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переживания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жизненных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45">
                <a:latin typeface="Times New Roman"/>
                <a:cs typeface="Times New Roman"/>
              </a:rPr>
              <a:t>неудач.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84630" y="1422501"/>
            <a:ext cx="9380220" cy="646430"/>
          </a:xfrm>
          <a:prstGeom prst="rect">
            <a:avLst/>
          </a:prstGeom>
          <a:solidFill>
            <a:srgbClr val="EBD18B"/>
          </a:solidFill>
        </p:spPr>
        <p:txBody>
          <a:bodyPr wrap="square" lIns="0" tIns="13970" rIns="0" bIns="0" rtlCol="0" vert="horz">
            <a:spAutoFit/>
          </a:bodyPr>
          <a:lstStyle/>
          <a:p>
            <a:pPr marL="1114425">
              <a:lnSpc>
                <a:spcPct val="100000"/>
              </a:lnSpc>
              <a:spcBef>
                <a:spcPts val="110"/>
              </a:spcBef>
            </a:pPr>
            <a:r>
              <a:rPr dirty="0" sz="3600" b="1">
                <a:latin typeface="Times New Roman"/>
                <a:cs typeface="Times New Roman"/>
              </a:rPr>
              <a:t>13.</a:t>
            </a:r>
            <a:r>
              <a:rPr dirty="0" sz="3600" spc="-15" b="1">
                <a:latin typeface="Times New Roman"/>
                <a:cs typeface="Times New Roman"/>
              </a:rPr>
              <a:t> </a:t>
            </a:r>
            <a:r>
              <a:rPr dirty="0" sz="3600" spc="-20" b="1">
                <a:latin typeface="Times New Roman"/>
                <a:cs typeface="Times New Roman"/>
              </a:rPr>
              <a:t>Что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такое</a:t>
            </a:r>
            <a:r>
              <a:rPr dirty="0" sz="3600" spc="-10" b="1">
                <a:latin typeface="Times New Roman"/>
                <a:cs typeface="Times New Roman"/>
              </a:rPr>
              <a:t> «факторы</a:t>
            </a:r>
            <a:r>
              <a:rPr dirty="0" sz="3600" spc="-2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защиты»?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07719" y="2406840"/>
            <a:ext cx="9733915" cy="3401695"/>
          </a:xfrm>
          <a:custGeom>
            <a:avLst/>
            <a:gdLst/>
            <a:ahLst/>
            <a:cxnLst/>
            <a:rect l="l" t="t" r="r" b="b"/>
            <a:pathLst>
              <a:path w="9733915" h="3401695">
                <a:moveTo>
                  <a:pt x="9733915" y="0"/>
                </a:moveTo>
                <a:lnTo>
                  <a:pt x="0" y="0"/>
                </a:lnTo>
                <a:lnTo>
                  <a:pt x="0" y="3401567"/>
                </a:lnTo>
                <a:lnTo>
                  <a:pt x="9733915" y="34015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86586" y="2404872"/>
            <a:ext cx="9577070" cy="32943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6350" indent="449580">
              <a:lnSpc>
                <a:spcPct val="106800"/>
              </a:lnSpc>
              <a:spcBef>
                <a:spcPts val="100"/>
              </a:spcBef>
              <a:tabLst>
                <a:tab pos="2012314" algn="l"/>
                <a:tab pos="3394710" algn="l"/>
                <a:tab pos="3787775" algn="l"/>
                <a:tab pos="6064885" algn="l"/>
                <a:tab pos="8099425" algn="l"/>
              </a:tabLst>
            </a:pPr>
            <a:r>
              <a:rPr dirty="0" sz="2400">
                <a:latin typeface="Times New Roman"/>
                <a:cs typeface="Times New Roman"/>
              </a:rPr>
              <a:t>«Фа</a:t>
            </a:r>
            <a:r>
              <a:rPr dirty="0" sz="2400" spc="-40">
                <a:latin typeface="Times New Roman"/>
                <a:cs typeface="Times New Roman"/>
              </a:rPr>
              <a:t>к</a:t>
            </a:r>
            <a:r>
              <a:rPr dirty="0" sz="2400" spc="-45">
                <a:latin typeface="Times New Roman"/>
                <a:cs typeface="Times New Roman"/>
              </a:rPr>
              <a:t>т</a:t>
            </a:r>
            <a:r>
              <a:rPr dirty="0" sz="2400">
                <a:latin typeface="Times New Roman"/>
                <a:cs typeface="Times New Roman"/>
              </a:rPr>
              <a:t>оры	защит</a:t>
            </a:r>
            <a:r>
              <a:rPr dirty="0" sz="2400" spc="-10">
                <a:latin typeface="Times New Roman"/>
                <a:cs typeface="Times New Roman"/>
              </a:rPr>
              <a:t>ы</a:t>
            </a:r>
            <a:r>
              <a:rPr dirty="0" sz="2400">
                <a:latin typeface="Times New Roman"/>
                <a:cs typeface="Times New Roman"/>
              </a:rPr>
              <a:t>»	–	обс</a:t>
            </a:r>
            <a:r>
              <a:rPr dirty="0" sz="2400" spc="-40">
                <a:latin typeface="Times New Roman"/>
                <a:cs typeface="Times New Roman"/>
              </a:rPr>
              <a:t>т</a:t>
            </a:r>
            <a:r>
              <a:rPr dirty="0" sz="2400" spc="-50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ятельст</a:t>
            </a:r>
            <a:r>
              <a:rPr dirty="0" sz="2400" spc="-35">
                <a:latin typeface="Times New Roman"/>
                <a:cs typeface="Times New Roman"/>
              </a:rPr>
              <a:t>в</a:t>
            </a:r>
            <a:r>
              <a:rPr dirty="0" sz="2400">
                <a:latin typeface="Times New Roman"/>
                <a:cs typeface="Times New Roman"/>
              </a:rPr>
              <a:t>а,	</a:t>
            </a:r>
            <a:r>
              <a:rPr dirty="0" sz="2400" spc="-5">
                <a:latin typeface="Times New Roman"/>
                <a:cs typeface="Times New Roman"/>
              </a:rPr>
              <a:t>по</a:t>
            </a:r>
            <a:r>
              <a:rPr dirty="0" sz="2400">
                <a:latin typeface="Times New Roman"/>
                <a:cs typeface="Times New Roman"/>
              </a:rPr>
              <a:t>вышающие	соци</a:t>
            </a:r>
            <a:r>
              <a:rPr dirty="0" sz="2400" spc="25">
                <a:latin typeface="Times New Roman"/>
                <a:cs typeface="Times New Roman"/>
              </a:rPr>
              <a:t>а</a:t>
            </a:r>
            <a:r>
              <a:rPr dirty="0" sz="2400" spc="-5">
                <a:latin typeface="Times New Roman"/>
                <a:cs typeface="Times New Roman"/>
              </a:rPr>
              <a:t>льн</a:t>
            </a:r>
            <a:r>
              <a:rPr dirty="0" sz="2400" spc="10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-  </a:t>
            </a:r>
            <a:r>
              <a:rPr dirty="0" sz="2400" spc="-10">
                <a:latin typeface="Times New Roman"/>
                <a:cs typeface="Times New Roman"/>
              </a:rPr>
              <a:t>психологическую </a:t>
            </a:r>
            <a:r>
              <a:rPr dirty="0" sz="2400">
                <a:latin typeface="Times New Roman"/>
                <a:cs typeface="Times New Roman"/>
              </a:rPr>
              <a:t>устойчивость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к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воздействию</a:t>
            </a:r>
            <a:r>
              <a:rPr dirty="0" sz="2400" spc="2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«факторов</a:t>
            </a:r>
            <a:r>
              <a:rPr dirty="0" sz="240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риска».</a:t>
            </a:r>
            <a:endParaRPr sz="2400">
              <a:latin typeface="Times New Roman"/>
              <a:cs typeface="Times New Roman"/>
            </a:endParaRPr>
          </a:p>
          <a:p>
            <a:pPr marL="462280">
              <a:lnSpc>
                <a:spcPct val="100000"/>
              </a:lnSpc>
              <a:spcBef>
                <a:spcPts val="200"/>
              </a:spcBef>
            </a:pPr>
            <a:r>
              <a:rPr dirty="0" sz="2400" spc="-25">
                <a:latin typeface="Times New Roman"/>
                <a:cs typeface="Times New Roman"/>
              </a:rPr>
              <a:t>Методика</a:t>
            </a:r>
            <a:r>
              <a:rPr dirty="0" sz="2400" spc="-5">
                <a:latin typeface="Times New Roman"/>
                <a:cs typeface="Times New Roman"/>
              </a:rPr>
              <a:t> оценивает </a:t>
            </a:r>
            <a:r>
              <a:rPr dirty="0" sz="2400">
                <a:latin typeface="Times New Roman"/>
                <a:cs typeface="Times New Roman"/>
              </a:rPr>
              <a:t>такие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параметры </a:t>
            </a:r>
            <a:r>
              <a:rPr dirty="0" sz="2400" spc="-10">
                <a:latin typeface="Times New Roman"/>
                <a:cs typeface="Times New Roman"/>
              </a:rPr>
              <a:t>как: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375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 sz="2400" spc="-15">
                <a:latin typeface="Times New Roman"/>
                <a:cs typeface="Times New Roman"/>
              </a:rPr>
              <a:t>Благополучие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взаимоотношений</a:t>
            </a:r>
            <a:r>
              <a:rPr dirty="0" sz="2400" spc="3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с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социальным </a:t>
            </a:r>
            <a:r>
              <a:rPr dirty="0" sz="2400" spc="-10">
                <a:latin typeface="Times New Roman"/>
                <a:cs typeface="Times New Roman"/>
              </a:rPr>
              <a:t>окружением.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0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 sz="2400" spc="-5">
                <a:latin typeface="Times New Roman"/>
                <a:cs typeface="Times New Roman"/>
              </a:rPr>
              <a:t>Активность</a:t>
            </a:r>
            <a:r>
              <a:rPr dirty="0" sz="2400" spc="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жизненной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позиции,</a:t>
            </a:r>
            <a:r>
              <a:rPr dirty="0" sz="2400" spc="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социальная </a:t>
            </a:r>
            <a:r>
              <a:rPr dirty="0" sz="2400" spc="-5">
                <a:latin typeface="Times New Roman"/>
                <a:cs typeface="Times New Roman"/>
              </a:rPr>
              <a:t>активность.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434"/>
              </a:spcBef>
              <a:buFont typeface="Wingdings"/>
              <a:buChar char=""/>
              <a:tabLst>
                <a:tab pos="355600" algn="l"/>
              </a:tabLst>
            </a:pPr>
            <a:r>
              <a:rPr dirty="0" sz="2400" spc="-40">
                <a:latin typeface="Times New Roman"/>
                <a:cs typeface="Times New Roman"/>
              </a:rPr>
              <a:t>Умение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говорить</a:t>
            </a:r>
            <a:r>
              <a:rPr dirty="0" sz="2400" spc="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НЕТ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сомнительным</a:t>
            </a:r>
            <a:r>
              <a:rPr dirty="0" sz="2400" spc="15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предложениям.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14999"/>
              </a:lnSpc>
              <a:buFont typeface="Wingdings"/>
              <a:buChar char=""/>
              <a:tabLst>
                <a:tab pos="355600" algn="l"/>
                <a:tab pos="2932430" algn="l"/>
                <a:tab pos="4914265" algn="l"/>
                <a:tab pos="5296535" algn="l"/>
                <a:tab pos="7128509" algn="l"/>
                <a:tab pos="7493000" algn="l"/>
                <a:tab pos="8459470" algn="l"/>
                <a:tab pos="9419590" algn="l"/>
              </a:tabLst>
            </a:pPr>
            <a:r>
              <a:rPr dirty="0" sz="2400" spc="-5">
                <a:latin typeface="Times New Roman"/>
                <a:cs typeface="Times New Roman"/>
              </a:rPr>
              <a:t>Пси</a:t>
            </a:r>
            <a:r>
              <a:rPr dirty="0" sz="2400" spc="-100">
                <a:latin typeface="Times New Roman"/>
                <a:cs typeface="Times New Roman"/>
              </a:rPr>
              <a:t>х</a:t>
            </a:r>
            <a:r>
              <a:rPr dirty="0" sz="2400" spc="-40">
                <a:latin typeface="Times New Roman"/>
                <a:cs typeface="Times New Roman"/>
              </a:rPr>
              <a:t>о</a:t>
            </a:r>
            <a:r>
              <a:rPr dirty="0" sz="2400" spc="-5">
                <a:latin typeface="Times New Roman"/>
                <a:cs typeface="Times New Roman"/>
              </a:rPr>
              <a:t>л</a:t>
            </a:r>
            <a:r>
              <a:rPr dirty="0" sz="2400" spc="10">
                <a:latin typeface="Times New Roman"/>
                <a:cs typeface="Times New Roman"/>
              </a:rPr>
              <a:t>о</a:t>
            </a:r>
            <a:r>
              <a:rPr dirty="0" sz="2400" spc="-5">
                <a:latin typeface="Times New Roman"/>
                <a:cs typeface="Times New Roman"/>
              </a:rPr>
              <a:t>ги</a:t>
            </a:r>
            <a:r>
              <a:rPr dirty="0" sz="2400" spc="10">
                <a:latin typeface="Times New Roman"/>
                <a:cs typeface="Times New Roman"/>
              </a:rPr>
              <a:t>ч</a:t>
            </a:r>
            <a:r>
              <a:rPr dirty="0" sz="2400" spc="60">
                <a:latin typeface="Times New Roman"/>
                <a:cs typeface="Times New Roman"/>
              </a:rPr>
              <a:t>е</a:t>
            </a:r>
            <a:r>
              <a:rPr dirty="0" sz="2400">
                <a:latin typeface="Times New Roman"/>
                <a:cs typeface="Times New Roman"/>
              </a:rPr>
              <a:t>с</a:t>
            </a:r>
            <a:r>
              <a:rPr dirty="0" sz="2400" spc="-50">
                <a:latin typeface="Times New Roman"/>
                <a:cs typeface="Times New Roman"/>
              </a:rPr>
              <a:t>к</a:t>
            </a:r>
            <a:r>
              <a:rPr dirty="0" sz="2400" spc="5">
                <a:latin typeface="Times New Roman"/>
                <a:cs typeface="Times New Roman"/>
              </a:rPr>
              <a:t>у</a:t>
            </a:r>
            <a:r>
              <a:rPr dirty="0" sz="2400">
                <a:latin typeface="Times New Roman"/>
                <a:cs typeface="Times New Roman"/>
              </a:rPr>
              <a:t>ю	</a:t>
            </a:r>
            <a:r>
              <a:rPr dirty="0" sz="2400" spc="5">
                <a:latin typeface="Times New Roman"/>
                <a:cs typeface="Times New Roman"/>
              </a:rPr>
              <a:t>у</a:t>
            </a:r>
            <a:r>
              <a:rPr dirty="0" sz="2400">
                <a:latin typeface="Times New Roman"/>
                <a:cs typeface="Times New Roman"/>
              </a:rPr>
              <a:t>с</a:t>
            </a:r>
            <a:r>
              <a:rPr dirty="0" sz="2400" spc="-50">
                <a:latin typeface="Times New Roman"/>
                <a:cs typeface="Times New Roman"/>
              </a:rPr>
              <a:t>т</a:t>
            </a:r>
            <a:r>
              <a:rPr dirty="0" sz="2400">
                <a:latin typeface="Times New Roman"/>
                <a:cs typeface="Times New Roman"/>
              </a:rPr>
              <a:t>ойчи</a:t>
            </a:r>
            <a:r>
              <a:rPr dirty="0" sz="2400" spc="-15">
                <a:latin typeface="Times New Roman"/>
                <a:cs typeface="Times New Roman"/>
              </a:rPr>
              <a:t>в</a:t>
            </a:r>
            <a:r>
              <a:rPr dirty="0" sz="2400" spc="55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с</a:t>
            </a:r>
            <a:r>
              <a:rPr dirty="0" sz="2400" spc="5">
                <a:latin typeface="Times New Roman"/>
                <a:cs typeface="Times New Roman"/>
              </a:rPr>
              <a:t>т</a:t>
            </a:r>
            <a:r>
              <a:rPr dirty="0" sz="2400">
                <a:latin typeface="Times New Roman"/>
                <a:cs typeface="Times New Roman"/>
              </a:rPr>
              <a:t>ь	и	</a:t>
            </a:r>
            <a:r>
              <a:rPr dirty="0" sz="2400" spc="20">
                <a:latin typeface="Times New Roman"/>
                <a:cs typeface="Times New Roman"/>
              </a:rPr>
              <a:t>у</a:t>
            </a:r>
            <a:r>
              <a:rPr dirty="0" sz="2400" spc="-20">
                <a:latin typeface="Times New Roman"/>
                <a:cs typeface="Times New Roman"/>
              </a:rPr>
              <a:t>в</a:t>
            </a:r>
            <a:r>
              <a:rPr dirty="0" sz="2400">
                <a:latin typeface="Times New Roman"/>
                <a:cs typeface="Times New Roman"/>
              </a:rPr>
              <a:t>е</a:t>
            </a:r>
            <a:r>
              <a:rPr dirty="0" sz="2400" spc="-10">
                <a:latin typeface="Times New Roman"/>
                <a:cs typeface="Times New Roman"/>
              </a:rPr>
              <a:t>р</a:t>
            </a:r>
            <a:r>
              <a:rPr dirty="0" sz="2400">
                <a:latin typeface="Times New Roman"/>
                <a:cs typeface="Times New Roman"/>
              </a:rPr>
              <a:t>е</a:t>
            </a:r>
            <a:r>
              <a:rPr dirty="0" sz="2400" spc="-10">
                <a:latin typeface="Times New Roman"/>
                <a:cs typeface="Times New Roman"/>
              </a:rPr>
              <a:t>н</a:t>
            </a:r>
            <a:r>
              <a:rPr dirty="0" sz="2400" spc="-5">
                <a:latin typeface="Times New Roman"/>
                <a:cs typeface="Times New Roman"/>
              </a:rPr>
              <a:t>н</a:t>
            </a:r>
            <a:r>
              <a:rPr dirty="0" sz="2400" spc="55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сть	в	с</a:t>
            </a:r>
            <a:r>
              <a:rPr dirty="0" sz="2400" spc="-15">
                <a:latin typeface="Times New Roman"/>
                <a:cs typeface="Times New Roman"/>
              </a:rPr>
              <a:t>в</a:t>
            </a:r>
            <a:r>
              <a:rPr dirty="0" sz="2400">
                <a:latin typeface="Times New Roman"/>
                <a:cs typeface="Times New Roman"/>
              </a:rPr>
              <a:t>оих	сил</a:t>
            </a:r>
            <a:r>
              <a:rPr dirty="0" sz="2400" spc="5">
                <a:latin typeface="Times New Roman"/>
                <a:cs typeface="Times New Roman"/>
              </a:rPr>
              <a:t>а</a:t>
            </a:r>
            <a:r>
              <a:rPr dirty="0" sz="2400">
                <a:latin typeface="Times New Roman"/>
                <a:cs typeface="Times New Roman"/>
              </a:rPr>
              <a:t>х	в  </a:t>
            </a:r>
            <a:r>
              <a:rPr dirty="0" sz="2400" spc="-25">
                <a:latin typeface="Times New Roman"/>
                <a:cs typeface="Times New Roman"/>
              </a:rPr>
              <a:t>трудных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жизненных</a:t>
            </a:r>
            <a:r>
              <a:rPr dirty="0" sz="2400" spc="1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ситуациях.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5123" y="1686661"/>
            <a:ext cx="9665335" cy="646430"/>
          </a:xfrm>
          <a:prstGeom prst="rect">
            <a:avLst/>
          </a:prstGeom>
          <a:solidFill>
            <a:srgbClr val="EBD18B"/>
          </a:solidFill>
        </p:spPr>
        <p:txBody>
          <a:bodyPr wrap="square" lIns="0" tIns="13970" rIns="0" bIns="0" rtlCol="0" vert="horz">
            <a:spAutoFit/>
          </a:bodyPr>
          <a:lstStyle/>
          <a:p>
            <a:pPr marL="203835">
              <a:lnSpc>
                <a:spcPct val="100000"/>
              </a:lnSpc>
              <a:spcBef>
                <a:spcPts val="110"/>
              </a:spcBef>
            </a:pPr>
            <a:r>
              <a:rPr dirty="0" sz="3600" b="1">
                <a:latin typeface="Times New Roman"/>
                <a:cs typeface="Times New Roman"/>
              </a:rPr>
              <a:t>14.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35" b="1">
                <a:latin typeface="Times New Roman"/>
                <a:cs typeface="Times New Roman"/>
              </a:rPr>
              <a:t>Какова</a:t>
            </a:r>
            <a:r>
              <a:rPr dirty="0" sz="3600" spc="-10" b="1">
                <a:latin typeface="Times New Roman"/>
                <a:cs typeface="Times New Roman"/>
              </a:rPr>
              <a:t> периодичность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20" b="1">
                <a:latin typeface="Times New Roman"/>
                <a:cs typeface="Times New Roman"/>
              </a:rPr>
              <a:t>проведения</a:t>
            </a:r>
            <a:r>
              <a:rPr dirty="0" sz="360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СПТ?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706" y="2721482"/>
            <a:ext cx="9733915" cy="2328545"/>
          </a:xfrm>
          <a:prstGeom prst="rect">
            <a:avLst/>
          </a:prstGeom>
          <a:solidFill>
            <a:srgbClr val="D6E1ED"/>
          </a:solidFill>
        </p:spPr>
        <p:txBody>
          <a:bodyPr wrap="square" lIns="0" tIns="20955" rIns="0" bIns="0" rtlCol="0" vert="horz">
            <a:spAutoFit/>
          </a:bodyPr>
          <a:lstStyle/>
          <a:p>
            <a:pPr algn="ctr" marL="701040" marR="697865">
              <a:lnSpc>
                <a:spcPts val="4100"/>
              </a:lnSpc>
              <a:spcBef>
                <a:spcPts val="165"/>
              </a:spcBef>
            </a:pPr>
            <a:r>
              <a:rPr dirty="0" sz="3200" spc="-5">
                <a:latin typeface="Times New Roman"/>
                <a:cs typeface="Times New Roman"/>
              </a:rPr>
              <a:t>Тестирование </a:t>
            </a:r>
            <a:r>
              <a:rPr dirty="0" sz="3200" spc="-10">
                <a:latin typeface="Times New Roman"/>
                <a:cs typeface="Times New Roman"/>
              </a:rPr>
              <a:t>проводится </a:t>
            </a:r>
            <a:r>
              <a:rPr dirty="0" sz="3200" spc="-5">
                <a:latin typeface="Times New Roman"/>
                <a:cs typeface="Times New Roman"/>
              </a:rPr>
              <a:t>на </a:t>
            </a:r>
            <a:r>
              <a:rPr dirty="0" sz="3200" spc="-15">
                <a:latin typeface="Times New Roman"/>
                <a:cs typeface="Times New Roman"/>
              </a:rPr>
              <a:t>регулярной </a:t>
            </a:r>
            <a:r>
              <a:rPr dirty="0" sz="3200" spc="10">
                <a:latin typeface="Times New Roman"/>
                <a:cs typeface="Times New Roman"/>
              </a:rPr>
              <a:t>основе </a:t>
            </a:r>
            <a:r>
              <a:rPr dirty="0" sz="3200" spc="-79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раз в </a:t>
            </a:r>
            <a:r>
              <a:rPr dirty="0" sz="3200" spc="-60">
                <a:latin typeface="Times New Roman"/>
                <a:cs typeface="Times New Roman"/>
              </a:rPr>
              <a:t>год</a:t>
            </a:r>
            <a:r>
              <a:rPr dirty="0" sz="3200" spc="-20">
                <a:latin typeface="Times New Roman"/>
                <a:cs typeface="Times New Roman"/>
              </a:rPr>
              <a:t> начиная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с 7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5">
                <a:latin typeface="Times New Roman"/>
                <a:cs typeface="Times New Roman"/>
              </a:rPr>
              <a:t>класса.</a:t>
            </a:r>
            <a:endParaRPr sz="3200">
              <a:latin typeface="Times New Roman"/>
              <a:cs typeface="Times New Roman"/>
            </a:endParaRPr>
          </a:p>
          <a:p>
            <a:pPr algn="ctr" marL="236220" marR="232410" indent="1905">
              <a:lnSpc>
                <a:spcPct val="106900"/>
              </a:lnSpc>
              <a:spcBef>
                <a:spcPts val="1040"/>
              </a:spcBef>
            </a:pPr>
            <a:r>
              <a:rPr dirty="0" sz="3200" spc="-25">
                <a:latin typeface="Times New Roman"/>
                <a:cs typeface="Times New Roman"/>
              </a:rPr>
              <a:t>Методика </a:t>
            </a:r>
            <a:r>
              <a:rPr dirty="0" sz="3200">
                <a:latin typeface="Times New Roman"/>
                <a:cs typeface="Times New Roman"/>
              </a:rPr>
              <a:t>СПТ применяется для </a:t>
            </a:r>
            <a:r>
              <a:rPr dirty="0" sz="3200" spc="5">
                <a:latin typeface="Times New Roman"/>
                <a:cs typeface="Times New Roman"/>
              </a:rPr>
              <a:t>тестирования </a:t>
            </a:r>
            <a:r>
              <a:rPr dirty="0" sz="3200" spc="-5">
                <a:latin typeface="Times New Roman"/>
                <a:cs typeface="Times New Roman"/>
              </a:rPr>
              <a:t>лиц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подросткового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и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юношеского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возраста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5">
                <a:latin typeface="Times New Roman"/>
                <a:cs typeface="Times New Roman"/>
              </a:rPr>
              <a:t>старше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13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65">
                <a:latin typeface="Times New Roman"/>
                <a:cs typeface="Times New Roman"/>
              </a:rPr>
              <a:t>лет.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8859" y="1366469"/>
            <a:ext cx="9733915" cy="120078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62230" rIns="0" bIns="0" rtlCol="0" vert="horz">
            <a:spAutoFit/>
          </a:bodyPr>
          <a:lstStyle/>
          <a:p>
            <a:pPr marL="175260" marR="166370" indent="120014">
              <a:lnSpc>
                <a:spcPts val="4190"/>
              </a:lnSpc>
              <a:spcBef>
                <a:spcPts val="490"/>
              </a:spcBef>
            </a:pPr>
            <a:r>
              <a:rPr dirty="0" sz="3600" b="1">
                <a:latin typeface="Times New Roman"/>
                <a:cs typeface="Times New Roman"/>
              </a:rPr>
              <a:t>15. </a:t>
            </a:r>
            <a:r>
              <a:rPr dirty="0" sz="3600" spc="-15" b="1">
                <a:latin typeface="Times New Roman"/>
                <a:cs typeface="Times New Roman"/>
              </a:rPr>
              <a:t>Как </a:t>
            </a:r>
            <a:r>
              <a:rPr dirty="0" sz="3600" b="1">
                <a:latin typeface="Times New Roman"/>
                <a:cs typeface="Times New Roman"/>
              </a:rPr>
              <a:t>быть, </a:t>
            </a:r>
            <a:r>
              <a:rPr dirty="0" sz="3600" spc="10" b="1">
                <a:latin typeface="Times New Roman"/>
                <a:cs typeface="Times New Roman"/>
              </a:rPr>
              <a:t>если </a:t>
            </a:r>
            <a:r>
              <a:rPr dirty="0" sz="3600" b="1">
                <a:latin typeface="Times New Roman"/>
                <a:cs typeface="Times New Roman"/>
              </a:rPr>
              <a:t>в 7 классе </a:t>
            </a:r>
            <a:r>
              <a:rPr dirty="0" sz="3600" spc="10" b="1">
                <a:latin typeface="Times New Roman"/>
                <a:cs typeface="Times New Roman"/>
              </a:rPr>
              <a:t>есть </a:t>
            </a:r>
            <a:r>
              <a:rPr dirty="0" sz="3600" spc="-5" b="1">
                <a:latin typeface="Times New Roman"/>
                <a:cs typeface="Times New Roman"/>
              </a:rPr>
              <a:t>12-летние </a:t>
            </a:r>
            <a:r>
              <a:rPr dirty="0" sz="3600" b="1">
                <a:latin typeface="Times New Roman"/>
                <a:cs typeface="Times New Roman"/>
              </a:rPr>
              <a:t> дети,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ведь</a:t>
            </a:r>
            <a:r>
              <a:rPr dirty="0" sz="3600" spc="10" b="1">
                <a:latin typeface="Times New Roman"/>
                <a:cs typeface="Times New Roman"/>
              </a:rPr>
              <a:t> </a:t>
            </a:r>
            <a:r>
              <a:rPr dirty="0" sz="3600" spc="-10" b="1">
                <a:latin typeface="Times New Roman"/>
                <a:cs typeface="Times New Roman"/>
              </a:rPr>
              <a:t>тестирование </a:t>
            </a:r>
            <a:r>
              <a:rPr dirty="0" sz="3600" spc="-15" b="1">
                <a:latin typeface="Times New Roman"/>
                <a:cs typeface="Times New Roman"/>
              </a:rPr>
              <a:t>начинается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с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13</a:t>
            </a:r>
            <a:r>
              <a:rPr dirty="0" sz="3600" spc="-5" b="1">
                <a:latin typeface="Times New Roman"/>
                <a:cs typeface="Times New Roman"/>
              </a:rPr>
              <a:t> лет?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38859" y="2741142"/>
            <a:ext cx="9733915" cy="3296920"/>
          </a:xfrm>
          <a:custGeom>
            <a:avLst/>
            <a:gdLst/>
            <a:ahLst/>
            <a:cxnLst/>
            <a:rect l="l" t="t" r="r" b="b"/>
            <a:pathLst>
              <a:path w="9733915" h="3296920">
                <a:moveTo>
                  <a:pt x="9733915" y="0"/>
                </a:moveTo>
                <a:lnTo>
                  <a:pt x="0" y="0"/>
                </a:lnTo>
                <a:lnTo>
                  <a:pt x="0" y="3296792"/>
                </a:lnTo>
                <a:lnTo>
                  <a:pt x="9733915" y="3296792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17752" y="2732684"/>
            <a:ext cx="9577705" cy="32207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7000"/>
              </a:lnSpc>
              <a:spcBef>
                <a:spcPts val="95"/>
              </a:spcBef>
            </a:pPr>
            <a:r>
              <a:rPr dirty="0" sz="2800" spc="-10">
                <a:latin typeface="Times New Roman"/>
                <a:cs typeface="Times New Roman"/>
              </a:rPr>
              <a:t>При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проведении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разъяснительной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работы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родители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информируются, </a:t>
            </a:r>
            <a:r>
              <a:rPr dirty="0" sz="2800" spc="-5">
                <a:latin typeface="Times New Roman"/>
                <a:cs typeface="Times New Roman"/>
              </a:rPr>
              <a:t>о </a:t>
            </a:r>
            <a:r>
              <a:rPr dirty="0" sz="2800" spc="-25">
                <a:latin typeface="Times New Roman"/>
                <a:cs typeface="Times New Roman"/>
              </a:rPr>
              <a:t>том, </a:t>
            </a:r>
            <a:r>
              <a:rPr dirty="0" sz="2800" spc="-20">
                <a:latin typeface="Times New Roman"/>
                <a:cs typeface="Times New Roman"/>
              </a:rPr>
              <a:t>что </a:t>
            </a:r>
            <a:r>
              <a:rPr dirty="0" sz="2800">
                <a:latin typeface="Times New Roman"/>
                <a:cs typeface="Times New Roman"/>
              </a:rPr>
              <a:t>тестирование </a:t>
            </a:r>
            <a:r>
              <a:rPr dirty="0" sz="2800" spc="-35">
                <a:latin typeface="Times New Roman"/>
                <a:cs typeface="Times New Roman"/>
              </a:rPr>
              <a:t>проходят </a:t>
            </a:r>
            <a:r>
              <a:rPr dirty="0" sz="2800" spc="-25">
                <a:latin typeface="Times New Roman"/>
                <a:cs typeface="Times New Roman"/>
              </a:rPr>
              <a:t>ежегодно, </a:t>
            </a:r>
            <a:r>
              <a:rPr dirty="0" sz="2800" spc="-20">
                <a:latin typeface="Times New Roman"/>
                <a:cs typeface="Times New Roman"/>
              </a:rPr>
              <a:t> начиная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с</a:t>
            </a:r>
            <a:r>
              <a:rPr dirty="0" sz="2800">
                <a:latin typeface="Times New Roman"/>
                <a:cs typeface="Times New Roman"/>
              </a:rPr>
              <a:t> 13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60">
                <a:latin typeface="Times New Roman"/>
                <a:cs typeface="Times New Roman"/>
              </a:rPr>
              <a:t>лет.</a:t>
            </a:r>
            <a:r>
              <a:rPr dirty="0" sz="2800" spc="-5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На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этом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основании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родитель</a:t>
            </a:r>
            <a:r>
              <a:rPr dirty="0" sz="2800" spc="67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может </a:t>
            </a:r>
            <a:r>
              <a:rPr dirty="0" sz="2800" spc="-20">
                <a:latin typeface="Times New Roman"/>
                <a:cs typeface="Times New Roman"/>
              </a:rPr>
              <a:t> отказаться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подписывать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добровольное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информированное 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согласие. </a:t>
            </a:r>
            <a:r>
              <a:rPr dirty="0" sz="2800" spc="-10">
                <a:latin typeface="Times New Roman"/>
                <a:cs typeface="Times New Roman"/>
              </a:rPr>
              <a:t>Если </a:t>
            </a:r>
            <a:r>
              <a:rPr dirty="0" sz="2800" spc="-20">
                <a:latin typeface="Times New Roman"/>
                <a:cs typeface="Times New Roman"/>
              </a:rPr>
              <a:t>же </a:t>
            </a:r>
            <a:r>
              <a:rPr dirty="0" sz="2800" spc="-10">
                <a:latin typeface="Times New Roman"/>
                <a:cs typeface="Times New Roman"/>
              </a:rPr>
              <a:t>родитель </a:t>
            </a:r>
            <a:r>
              <a:rPr dirty="0" sz="2800" spc="-15">
                <a:latin typeface="Times New Roman"/>
                <a:cs typeface="Times New Roman"/>
              </a:rPr>
              <a:t>изъявляет </a:t>
            </a:r>
            <a:r>
              <a:rPr dirty="0" sz="2800" spc="-10">
                <a:latin typeface="Times New Roman"/>
                <a:cs typeface="Times New Roman"/>
              </a:rPr>
              <a:t>желание протестировать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ребенка, </a:t>
            </a:r>
            <a:r>
              <a:rPr dirty="0" sz="2800" spc="-5">
                <a:latin typeface="Times New Roman"/>
                <a:cs typeface="Times New Roman"/>
              </a:rPr>
              <a:t>не достигшего </a:t>
            </a:r>
            <a:r>
              <a:rPr dirty="0" sz="2800">
                <a:latin typeface="Times New Roman"/>
                <a:cs typeface="Times New Roman"/>
              </a:rPr>
              <a:t>13 </a:t>
            </a:r>
            <a:r>
              <a:rPr dirty="0" sz="2800" spc="-60">
                <a:latin typeface="Times New Roman"/>
                <a:cs typeface="Times New Roman"/>
              </a:rPr>
              <a:t>лет, </a:t>
            </a:r>
            <a:r>
              <a:rPr dirty="0" sz="2800" spc="-20">
                <a:latin typeface="Times New Roman"/>
                <a:cs typeface="Times New Roman"/>
              </a:rPr>
              <a:t>то </a:t>
            </a:r>
            <a:r>
              <a:rPr dirty="0" sz="2800" spc="-5">
                <a:latin typeface="Times New Roman"/>
                <a:cs typeface="Times New Roman"/>
              </a:rPr>
              <a:t>ему предоставляется такая 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возможность.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65910" y="1463141"/>
            <a:ext cx="9380220" cy="646430"/>
          </a:xfrm>
          <a:prstGeom prst="rect">
            <a:avLst/>
          </a:prstGeom>
          <a:solidFill>
            <a:srgbClr val="EBD18B"/>
          </a:solidFill>
        </p:spPr>
        <p:txBody>
          <a:bodyPr wrap="square" lIns="0" tIns="13970" rIns="0" bIns="0" rtlCol="0" vert="horz">
            <a:spAutoFit/>
          </a:bodyPr>
          <a:lstStyle/>
          <a:p>
            <a:pPr marL="579120">
              <a:lnSpc>
                <a:spcPct val="100000"/>
              </a:lnSpc>
              <a:spcBef>
                <a:spcPts val="110"/>
              </a:spcBef>
            </a:pPr>
            <a:r>
              <a:rPr dirty="0" sz="3600" b="1">
                <a:latin typeface="Times New Roman"/>
                <a:cs typeface="Times New Roman"/>
              </a:rPr>
              <a:t>16.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30" b="1">
                <a:latin typeface="Times New Roman"/>
                <a:cs typeface="Times New Roman"/>
              </a:rPr>
              <a:t>Можно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ли</a:t>
            </a:r>
            <a:r>
              <a:rPr dirty="0" sz="3600" spc="-15" b="1">
                <a:latin typeface="Times New Roman"/>
                <a:cs typeface="Times New Roman"/>
              </a:rPr>
              <a:t> обмануть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30" b="1">
                <a:latin typeface="Times New Roman"/>
                <a:cs typeface="Times New Roman"/>
              </a:rPr>
              <a:t>методику</a:t>
            </a:r>
            <a:r>
              <a:rPr dirty="0" sz="3600" spc="-5" b="1">
                <a:latin typeface="Times New Roman"/>
                <a:cs typeface="Times New Roman"/>
              </a:rPr>
              <a:t> СПТ?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87399" y="2856915"/>
            <a:ext cx="9733915" cy="2839085"/>
          </a:xfrm>
          <a:custGeom>
            <a:avLst/>
            <a:gdLst/>
            <a:ahLst/>
            <a:cxnLst/>
            <a:rect l="l" t="t" r="r" b="b"/>
            <a:pathLst>
              <a:path w="9733915" h="2839085">
                <a:moveTo>
                  <a:pt x="9733915" y="0"/>
                </a:moveTo>
                <a:lnTo>
                  <a:pt x="0" y="0"/>
                </a:lnTo>
                <a:lnTo>
                  <a:pt x="0" y="2839085"/>
                </a:lnTo>
                <a:lnTo>
                  <a:pt x="9733915" y="2839085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66266" y="2855468"/>
            <a:ext cx="9577070" cy="11982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 indent="449580">
              <a:lnSpc>
                <a:spcPct val="106900"/>
              </a:lnSpc>
              <a:spcBef>
                <a:spcPts val="90"/>
              </a:spcBef>
            </a:pPr>
            <a:r>
              <a:rPr dirty="0" sz="2400">
                <a:latin typeface="Times New Roman"/>
                <a:cs typeface="Times New Roman"/>
              </a:rPr>
              <a:t>В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20">
                <a:latin typeface="Times New Roman"/>
                <a:cs typeface="Times New Roman"/>
              </a:rPr>
              <a:t>методике</a:t>
            </a:r>
            <a:r>
              <a:rPr dirty="0" sz="2400" spc="-1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используется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четырехступенчатый</a:t>
            </a:r>
            <a:r>
              <a:rPr dirty="0" sz="2400" spc="-10">
                <a:latin typeface="Times New Roman"/>
                <a:cs typeface="Times New Roman"/>
              </a:rPr>
              <a:t> алгоритм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селекции 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недостоверных</a:t>
            </a:r>
            <a:r>
              <a:rPr dirty="0" sz="240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ответов,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что</a:t>
            </a:r>
            <a:r>
              <a:rPr dirty="0" sz="2400" spc="-10">
                <a:latin typeface="Times New Roman"/>
                <a:cs typeface="Times New Roman"/>
              </a:rPr>
              <a:t> позволяет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исключить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результаты 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обучающихся,</a:t>
            </a:r>
            <a:r>
              <a:rPr dirty="0" sz="2400" spc="8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отвечающих</a:t>
            </a:r>
            <a:r>
              <a:rPr dirty="0" sz="2400" spc="7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на</a:t>
            </a:r>
            <a:r>
              <a:rPr dirty="0" sz="2400" spc="80">
                <a:latin typeface="Times New Roman"/>
                <a:cs typeface="Times New Roman"/>
              </a:rPr>
              <a:t> </a:t>
            </a:r>
            <a:r>
              <a:rPr dirty="0" sz="2400" spc="5">
                <a:latin typeface="Times New Roman"/>
                <a:cs typeface="Times New Roman"/>
              </a:rPr>
              <a:t>вопросы</a:t>
            </a:r>
            <a:r>
              <a:rPr dirty="0" sz="2400" spc="8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не</a:t>
            </a:r>
            <a:r>
              <a:rPr dirty="0" sz="2400" spc="8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откровенно</a:t>
            </a:r>
            <a:r>
              <a:rPr dirty="0" sz="2400" spc="7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или</a:t>
            </a:r>
            <a:r>
              <a:rPr dirty="0" sz="2400" spc="8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формально.</a:t>
            </a:r>
            <a:r>
              <a:rPr dirty="0" sz="2400" spc="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В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66266" y="4027677"/>
            <a:ext cx="9575800" cy="808990"/>
          </a:xfrm>
          <a:prstGeom prst="rect">
            <a:avLst/>
          </a:prstGeom>
        </p:spPr>
        <p:txBody>
          <a:bodyPr wrap="square" lIns="0" tIns="3873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305"/>
              </a:spcBef>
              <a:tabLst>
                <a:tab pos="1281430" algn="l"/>
                <a:tab pos="2215515" algn="l"/>
                <a:tab pos="3455035" algn="l"/>
                <a:tab pos="5684520" algn="l"/>
                <a:tab pos="7291070" algn="l"/>
              </a:tabLst>
            </a:pPr>
            <a:r>
              <a:rPr dirty="0" sz="2400">
                <a:latin typeface="Times New Roman"/>
                <a:cs typeface="Times New Roman"/>
              </a:rPr>
              <a:t>случае,	</a:t>
            </a:r>
            <a:r>
              <a:rPr dirty="0" sz="2400" spc="10">
                <a:latin typeface="Times New Roman"/>
                <a:cs typeface="Times New Roman"/>
              </a:rPr>
              <a:t>если	</a:t>
            </a:r>
            <a:r>
              <a:rPr dirty="0" sz="2400" spc="-10">
                <a:latin typeface="Times New Roman"/>
                <a:cs typeface="Times New Roman"/>
              </a:rPr>
              <a:t>ответы	обучающегося	</a:t>
            </a:r>
            <a:r>
              <a:rPr dirty="0" sz="2400" spc="-5">
                <a:latin typeface="Times New Roman"/>
                <a:cs typeface="Times New Roman"/>
              </a:rPr>
              <a:t>признаны	недостоверными,</a:t>
            </a:r>
            <a:endParaRPr sz="2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200"/>
              </a:spcBef>
            </a:pPr>
            <a:r>
              <a:rPr dirty="0" sz="2400">
                <a:latin typeface="Times New Roman"/>
                <a:cs typeface="Times New Roman"/>
              </a:rPr>
              <a:t>недостоверности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66266" y="4419346"/>
            <a:ext cx="5861685" cy="808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100"/>
              </a:spcBef>
              <a:tabLst>
                <a:tab pos="1251585" algn="l"/>
                <a:tab pos="1856739" algn="l"/>
                <a:tab pos="2486025" algn="l"/>
                <a:tab pos="2842895" algn="l"/>
                <a:tab pos="3833495" algn="l"/>
                <a:tab pos="4340860" algn="l"/>
              </a:tabLst>
            </a:pPr>
            <a:r>
              <a:rPr dirty="0" sz="2400" spc="-35">
                <a:latin typeface="Times New Roman"/>
                <a:cs typeface="Times New Roman"/>
              </a:rPr>
              <a:t>результатом	</a:t>
            </a:r>
            <a:r>
              <a:rPr dirty="0" sz="2400" spc="-50">
                <a:latin typeface="Times New Roman"/>
                <a:cs typeface="Times New Roman"/>
              </a:rPr>
              <a:t>будет	</a:t>
            </a:r>
            <a:r>
              <a:rPr dirty="0" sz="2400" spc="-5">
                <a:latin typeface="Times New Roman"/>
                <a:cs typeface="Times New Roman"/>
              </a:rPr>
              <a:t>описание	</a:t>
            </a:r>
            <a:r>
              <a:rPr dirty="0" sz="2400" spc="-15">
                <a:latin typeface="Times New Roman"/>
                <a:cs typeface="Times New Roman"/>
              </a:rPr>
              <a:t>возможных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 spc="-40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т</a:t>
            </a:r>
            <a:r>
              <a:rPr dirty="0" sz="2400" spc="-25">
                <a:latin typeface="Times New Roman"/>
                <a:cs typeface="Times New Roman"/>
              </a:rPr>
              <a:t>в</a:t>
            </a:r>
            <a:r>
              <a:rPr dirty="0" sz="2400" spc="10">
                <a:latin typeface="Times New Roman"/>
                <a:cs typeface="Times New Roman"/>
              </a:rPr>
              <a:t>е</a:t>
            </a:r>
            <a:r>
              <a:rPr dirty="0" sz="2400" spc="-45">
                <a:latin typeface="Times New Roman"/>
                <a:cs typeface="Times New Roman"/>
              </a:rPr>
              <a:t>т</a:t>
            </a:r>
            <a:r>
              <a:rPr dirty="0" sz="2400" spc="5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в	Ваше</a:t>
            </a:r>
            <a:r>
              <a:rPr dirty="0" sz="2400" spc="-55">
                <a:latin typeface="Times New Roman"/>
                <a:cs typeface="Times New Roman"/>
              </a:rPr>
              <a:t>г</a:t>
            </a:r>
            <a:r>
              <a:rPr dirty="0" sz="2400">
                <a:latin typeface="Times New Roman"/>
                <a:cs typeface="Times New Roman"/>
              </a:rPr>
              <a:t>о	ре</a:t>
            </a:r>
            <a:r>
              <a:rPr dirty="0" sz="2400" spc="-35">
                <a:latin typeface="Times New Roman"/>
                <a:cs typeface="Times New Roman"/>
              </a:rPr>
              <a:t>б</a:t>
            </a:r>
            <a:r>
              <a:rPr dirty="0" sz="2400">
                <a:latin typeface="Times New Roman"/>
                <a:cs typeface="Times New Roman"/>
              </a:rPr>
              <a:t>ен</a:t>
            </a:r>
            <a:r>
              <a:rPr dirty="0" sz="2400" spc="-40">
                <a:latin typeface="Times New Roman"/>
                <a:cs typeface="Times New Roman"/>
              </a:rPr>
              <a:t>к</a:t>
            </a:r>
            <a:r>
              <a:rPr dirty="0" sz="2400">
                <a:latin typeface="Times New Roman"/>
                <a:cs typeface="Times New Roman"/>
              </a:rPr>
              <a:t>а.	</a:t>
            </a:r>
            <a:r>
              <a:rPr dirty="0" sz="2400" spc="-5">
                <a:latin typeface="Times New Roman"/>
                <a:cs typeface="Times New Roman"/>
              </a:rPr>
              <a:t>Н</a:t>
            </a:r>
            <a:r>
              <a:rPr dirty="0" sz="2400" spc="-40">
                <a:latin typeface="Times New Roman"/>
                <a:cs typeface="Times New Roman"/>
              </a:rPr>
              <a:t>е</a:t>
            </a:r>
            <a:r>
              <a:rPr dirty="0" sz="2400">
                <a:latin typeface="Times New Roman"/>
                <a:cs typeface="Times New Roman"/>
              </a:rPr>
              <a:t>д</a:t>
            </a:r>
            <a:r>
              <a:rPr dirty="0" sz="2400" spc="60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с</a:t>
            </a:r>
            <a:r>
              <a:rPr dirty="0" sz="2400" spc="-40">
                <a:latin typeface="Times New Roman"/>
                <a:cs typeface="Times New Roman"/>
              </a:rPr>
              <a:t>т</a:t>
            </a:r>
            <a:r>
              <a:rPr dirty="0" sz="2400">
                <a:latin typeface="Times New Roman"/>
                <a:cs typeface="Times New Roman"/>
              </a:rPr>
              <a:t>о</a:t>
            </a:r>
            <a:r>
              <a:rPr dirty="0" sz="2400" spc="-20">
                <a:latin typeface="Times New Roman"/>
                <a:cs typeface="Times New Roman"/>
              </a:rPr>
              <a:t>в</a:t>
            </a:r>
            <a:r>
              <a:rPr dirty="0" sz="2400">
                <a:latin typeface="Times New Roman"/>
                <a:cs typeface="Times New Roman"/>
              </a:rPr>
              <a:t>ерные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458202" y="4419346"/>
            <a:ext cx="3484879" cy="80899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300"/>
              </a:spcBef>
            </a:pPr>
            <a:r>
              <a:rPr dirty="0" sz="2400" spc="-5">
                <a:latin typeface="Times New Roman"/>
                <a:cs typeface="Times New Roman"/>
              </a:rPr>
              <a:t>причин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  <a:tabLst>
                <a:tab pos="1166495" algn="l"/>
                <a:tab pos="1718310" algn="l"/>
                <a:tab pos="3327400" algn="l"/>
              </a:tabLst>
            </a:pPr>
            <a:r>
              <a:rPr dirty="0" sz="2400" spc="-40">
                <a:latin typeface="Times New Roman"/>
                <a:cs typeface="Times New Roman"/>
              </a:rPr>
              <a:t>о</a:t>
            </a:r>
            <a:r>
              <a:rPr dirty="0" sz="2400">
                <a:latin typeface="Times New Roman"/>
                <a:cs typeface="Times New Roman"/>
              </a:rPr>
              <a:t>т</a:t>
            </a:r>
            <a:r>
              <a:rPr dirty="0" sz="2400" spc="-20">
                <a:latin typeface="Times New Roman"/>
                <a:cs typeface="Times New Roman"/>
              </a:rPr>
              <a:t>в</a:t>
            </a:r>
            <a:r>
              <a:rPr dirty="0" sz="2400">
                <a:latin typeface="Times New Roman"/>
                <a:cs typeface="Times New Roman"/>
              </a:rPr>
              <a:t>еты	</a:t>
            </a:r>
            <a:r>
              <a:rPr dirty="0" sz="2400" spc="-5">
                <a:latin typeface="Times New Roman"/>
                <a:cs typeface="Times New Roman"/>
              </a:rPr>
              <a:t>н</a:t>
            </a:r>
            <a:r>
              <a:rPr dirty="0" sz="2400">
                <a:latin typeface="Times New Roman"/>
                <a:cs typeface="Times New Roman"/>
              </a:rPr>
              <a:t>е	</a:t>
            </a:r>
            <a:r>
              <a:rPr dirty="0" sz="2400" spc="20">
                <a:latin typeface="Times New Roman"/>
                <a:cs typeface="Times New Roman"/>
              </a:rPr>
              <a:t>у</a:t>
            </a:r>
            <a:r>
              <a:rPr dirty="0" sz="2400">
                <a:latin typeface="Times New Roman"/>
                <a:cs typeface="Times New Roman"/>
              </a:rPr>
              <a:t>час</a:t>
            </a:r>
            <a:r>
              <a:rPr dirty="0" sz="2400" spc="-10">
                <a:latin typeface="Times New Roman"/>
                <a:cs typeface="Times New Roman"/>
              </a:rPr>
              <a:t>т</a:t>
            </a:r>
            <a:r>
              <a:rPr dirty="0" sz="2400" spc="-90">
                <a:latin typeface="Times New Roman"/>
                <a:cs typeface="Times New Roman"/>
              </a:rPr>
              <a:t>в</a:t>
            </a:r>
            <a:r>
              <a:rPr dirty="0" sz="2400" spc="5">
                <a:latin typeface="Times New Roman"/>
                <a:cs typeface="Times New Roman"/>
              </a:rPr>
              <a:t>у</a:t>
            </a:r>
            <a:r>
              <a:rPr dirty="0" sz="2400" spc="-45">
                <a:latin typeface="Times New Roman"/>
                <a:cs typeface="Times New Roman"/>
              </a:rPr>
              <a:t>ю</a:t>
            </a:r>
            <a:r>
              <a:rPr dirty="0" sz="2400">
                <a:latin typeface="Times New Roman"/>
                <a:cs typeface="Times New Roman"/>
              </a:rPr>
              <a:t>т	в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6266" y="5227142"/>
            <a:ext cx="894080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дальнейшей</a:t>
            </a:r>
            <a:r>
              <a:rPr dirty="0" sz="240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обработке,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50">
                <a:latin typeface="Times New Roman"/>
                <a:cs typeface="Times New Roman"/>
              </a:rPr>
              <a:t>т.к.</a:t>
            </a:r>
            <a:r>
              <a:rPr dirty="0" sz="2400" spc="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получаемые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30">
                <a:latin typeface="Times New Roman"/>
                <a:cs typeface="Times New Roman"/>
              </a:rPr>
              <a:t>результаты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45">
                <a:latin typeface="Times New Roman"/>
                <a:cs typeface="Times New Roman"/>
              </a:rPr>
              <a:t>будут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искажены.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38859" y="1260855"/>
            <a:ext cx="9733915" cy="1569720"/>
          </a:xfrm>
          <a:prstGeom prst="rect">
            <a:avLst/>
          </a:prstGeom>
          <a:solidFill>
            <a:srgbClr val="EBD18B"/>
          </a:solidFill>
        </p:spPr>
        <p:txBody>
          <a:bodyPr wrap="square" lIns="0" tIns="32384" rIns="0" bIns="0" rtlCol="0" vert="horz">
            <a:spAutoFit/>
          </a:bodyPr>
          <a:lstStyle/>
          <a:p>
            <a:pPr marL="440690" marR="436880" indent="359410">
              <a:lnSpc>
                <a:spcPct val="100000"/>
              </a:lnSpc>
              <a:spcBef>
                <a:spcPts val="254"/>
              </a:spcBef>
            </a:pPr>
            <a:r>
              <a:rPr dirty="0" sz="3200" b="1">
                <a:latin typeface="Times New Roman"/>
                <a:cs typeface="Times New Roman"/>
              </a:rPr>
              <a:t>17.</a:t>
            </a:r>
            <a:r>
              <a:rPr dirty="0" sz="3200" spc="-20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Допускается</a:t>
            </a:r>
            <a:r>
              <a:rPr dirty="0" sz="3200" spc="-20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ли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30" b="1">
                <a:latin typeface="Times New Roman"/>
                <a:cs typeface="Times New Roman"/>
              </a:rPr>
              <a:t>прохождение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30" b="1">
                <a:latin typeface="Times New Roman"/>
                <a:cs typeface="Times New Roman"/>
              </a:rPr>
              <a:t>повторного </a:t>
            </a:r>
            <a:r>
              <a:rPr dirty="0" sz="3200" spc="-2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тестирования при получении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неожиданных</a:t>
            </a:r>
            <a:r>
              <a:rPr dirty="0" sz="3200" spc="-5" b="1">
                <a:latin typeface="Times New Roman"/>
                <a:cs typeface="Times New Roman"/>
              </a:rPr>
              <a:t> или</a:t>
            </a:r>
            <a:endParaRPr sz="3200">
              <a:latin typeface="Times New Roman"/>
              <a:cs typeface="Times New Roman"/>
            </a:endParaRPr>
          </a:p>
          <a:p>
            <a:pPr marL="2234565">
              <a:lnSpc>
                <a:spcPts val="3725"/>
              </a:lnSpc>
            </a:pPr>
            <a:r>
              <a:rPr dirty="0" sz="3200" spc="-15" b="1">
                <a:latin typeface="Times New Roman"/>
                <a:cs typeface="Times New Roman"/>
              </a:rPr>
              <a:t>недостоверных</a:t>
            </a:r>
            <a:r>
              <a:rPr dirty="0" sz="3200" spc="-50" b="1">
                <a:latin typeface="Times New Roman"/>
                <a:cs typeface="Times New Roman"/>
              </a:rPr>
              <a:t> </a:t>
            </a:r>
            <a:r>
              <a:rPr dirty="0" sz="3200" spc="-40" b="1">
                <a:latin typeface="Times New Roman"/>
                <a:cs typeface="Times New Roman"/>
              </a:rPr>
              <a:t>результатов?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38859" y="3070618"/>
            <a:ext cx="9733915" cy="3012440"/>
          </a:xfrm>
          <a:custGeom>
            <a:avLst/>
            <a:gdLst/>
            <a:ahLst/>
            <a:cxnLst/>
            <a:rect l="l" t="t" r="r" b="b"/>
            <a:pathLst>
              <a:path w="9733915" h="3012440">
                <a:moveTo>
                  <a:pt x="9733915" y="0"/>
                </a:moveTo>
                <a:lnTo>
                  <a:pt x="0" y="0"/>
                </a:lnTo>
                <a:lnTo>
                  <a:pt x="0" y="3012313"/>
                </a:lnTo>
                <a:lnTo>
                  <a:pt x="9733915" y="3012313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17752" y="3062325"/>
            <a:ext cx="9577070" cy="291719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 indent="449580">
              <a:lnSpc>
                <a:spcPct val="106900"/>
              </a:lnSpc>
              <a:spcBef>
                <a:spcPts val="95"/>
              </a:spcBef>
            </a:pPr>
            <a:r>
              <a:rPr dirty="0" sz="2800" spc="-10">
                <a:latin typeface="Times New Roman"/>
                <a:cs typeface="Times New Roman"/>
              </a:rPr>
              <a:t>Ответы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обучающегося</a:t>
            </a:r>
            <a:r>
              <a:rPr dirty="0" sz="2800" spc="-10">
                <a:latin typeface="Times New Roman"/>
                <a:cs typeface="Times New Roman"/>
              </a:rPr>
              <a:t> выражают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30">
                <a:latin typeface="Times New Roman"/>
                <a:cs typeface="Times New Roman"/>
              </a:rPr>
              <a:t>его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позицию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по 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отношению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к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тому</a:t>
            </a:r>
            <a:r>
              <a:rPr dirty="0" sz="2800" spc="-5">
                <a:latin typeface="Times New Roman"/>
                <a:cs typeface="Times New Roman"/>
              </a:rPr>
              <a:t> или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иному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событию,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65">
                <a:latin typeface="Times New Roman"/>
                <a:cs typeface="Times New Roman"/>
              </a:rPr>
              <a:t>факту,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проявлению.</a:t>
            </a:r>
            <a:endParaRPr sz="28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ct val="107000"/>
              </a:lnSpc>
              <a:spcBef>
                <a:spcPts val="1205"/>
              </a:spcBef>
            </a:pPr>
            <a:r>
              <a:rPr dirty="0" sz="2800" spc="-15">
                <a:latin typeface="Times New Roman"/>
                <a:cs typeface="Times New Roman"/>
              </a:rPr>
              <a:t>Повторное</a:t>
            </a:r>
            <a:r>
              <a:rPr dirty="0" sz="2800" spc="-10">
                <a:latin typeface="Times New Roman"/>
                <a:cs typeface="Times New Roman"/>
              </a:rPr>
              <a:t> проведение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15">
                <a:latin typeface="Times New Roman"/>
                <a:cs typeface="Times New Roman"/>
              </a:rPr>
              <a:t>теста</a:t>
            </a:r>
            <a:r>
              <a:rPr dirty="0" sz="2800" spc="2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расценивается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как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попытка 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повлиять</a:t>
            </a:r>
            <a:r>
              <a:rPr dirty="0" sz="2800" spc="-5">
                <a:latin typeface="Times New Roman"/>
                <a:cs typeface="Times New Roman"/>
              </a:rPr>
              <a:t> на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обучающегося,</a:t>
            </a:r>
            <a:r>
              <a:rPr dirty="0" sz="2800" spc="-10">
                <a:latin typeface="Times New Roman"/>
                <a:cs typeface="Times New Roman"/>
              </a:rPr>
              <a:t> заставляя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давать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«правильные» 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ответы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на</a:t>
            </a:r>
            <a:r>
              <a:rPr dirty="0" sz="2800" spc="5">
                <a:latin typeface="Times New Roman"/>
                <a:cs typeface="Times New Roman"/>
              </a:rPr>
              <a:t> вопросы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с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целью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улучшения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35">
                <a:latin typeface="Times New Roman"/>
                <a:cs typeface="Times New Roman"/>
              </a:rPr>
              <a:t>результатов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по 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образовательной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организации.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53731" y="1121028"/>
            <a:ext cx="10314305" cy="175450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30480" rIns="0" bIns="0" rtlCol="0" vert="horz">
            <a:spAutoFit/>
          </a:bodyPr>
          <a:lstStyle/>
          <a:p>
            <a:pPr marL="1527810" marR="441325" indent="-1081405">
              <a:lnSpc>
                <a:spcPct val="100000"/>
              </a:lnSpc>
              <a:spcBef>
                <a:spcPts val="240"/>
              </a:spcBef>
            </a:pPr>
            <a:r>
              <a:rPr dirty="0" sz="3600" b="1">
                <a:latin typeface="Times New Roman"/>
                <a:cs typeface="Times New Roman"/>
              </a:rPr>
              <a:t>18.</a:t>
            </a:r>
            <a:r>
              <a:rPr dirty="0" sz="3600" spc="-10" b="1">
                <a:latin typeface="Times New Roman"/>
                <a:cs typeface="Times New Roman"/>
              </a:rPr>
              <a:t> Какие </a:t>
            </a:r>
            <a:r>
              <a:rPr dirty="0" sz="3600" spc="-40" b="1">
                <a:latin typeface="Times New Roman"/>
                <a:cs typeface="Times New Roman"/>
              </a:rPr>
              <a:t>результаты</a:t>
            </a:r>
            <a:r>
              <a:rPr dirty="0" sz="3600" spc="-30" b="1">
                <a:latin typeface="Times New Roman"/>
                <a:cs typeface="Times New Roman"/>
              </a:rPr>
              <a:t> </a:t>
            </a:r>
            <a:r>
              <a:rPr dirty="0" sz="3600" spc="-75" b="1">
                <a:latin typeface="Times New Roman"/>
                <a:cs typeface="Times New Roman"/>
              </a:rPr>
              <a:t>будут</a:t>
            </a:r>
            <a:r>
              <a:rPr dirty="0" sz="3600" spc="-25" b="1">
                <a:latin typeface="Times New Roman"/>
                <a:cs typeface="Times New Roman"/>
              </a:rPr>
              <a:t> </a:t>
            </a:r>
            <a:r>
              <a:rPr dirty="0" sz="3600" spc="-10" b="1">
                <a:latin typeface="Times New Roman"/>
                <a:cs typeface="Times New Roman"/>
              </a:rPr>
              <a:t>получены</a:t>
            </a:r>
            <a:r>
              <a:rPr dirty="0" sz="3600" spc="-1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Вами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и </a:t>
            </a:r>
            <a:r>
              <a:rPr dirty="0" sz="3600" spc="-885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вашим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25" b="1">
                <a:latin typeface="Times New Roman"/>
                <a:cs typeface="Times New Roman"/>
              </a:rPr>
              <a:t>ребенком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после</a:t>
            </a:r>
            <a:r>
              <a:rPr dirty="0" sz="3600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проведения</a:t>
            </a:r>
            <a:endParaRPr sz="3600">
              <a:latin typeface="Times New Roman"/>
              <a:cs typeface="Times New Roman"/>
            </a:endParaRPr>
          </a:p>
          <a:p>
            <a:pPr marL="3620135">
              <a:lnSpc>
                <a:spcPts val="4190"/>
              </a:lnSpc>
            </a:pPr>
            <a:r>
              <a:rPr dirty="0" sz="3600" spc="-10" b="1">
                <a:latin typeface="Times New Roman"/>
                <a:cs typeface="Times New Roman"/>
              </a:rPr>
              <a:t>тестирования?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53731" y="3085325"/>
            <a:ext cx="10314305" cy="2771140"/>
          </a:xfrm>
          <a:custGeom>
            <a:avLst/>
            <a:gdLst/>
            <a:ahLst/>
            <a:cxnLst/>
            <a:rect l="l" t="t" r="r" b="b"/>
            <a:pathLst>
              <a:path w="10314305" h="2771140">
                <a:moveTo>
                  <a:pt x="10314051" y="0"/>
                </a:moveTo>
                <a:lnTo>
                  <a:pt x="0" y="0"/>
                </a:lnTo>
                <a:lnTo>
                  <a:pt x="0" y="2771140"/>
                </a:lnTo>
                <a:lnTo>
                  <a:pt x="10314051" y="2771140"/>
                </a:lnTo>
                <a:lnTo>
                  <a:pt x="10314051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144320" y="3083800"/>
            <a:ext cx="9933305" cy="2677795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95"/>
              </a:spcBef>
            </a:pPr>
            <a:r>
              <a:rPr dirty="0" sz="2400" spc="-5">
                <a:latin typeface="Times New Roman"/>
                <a:cs typeface="Times New Roman"/>
              </a:rPr>
              <a:t>Основной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принцип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при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сообщении </a:t>
            </a:r>
            <a:r>
              <a:rPr dirty="0" sz="2400" spc="-25">
                <a:latin typeface="Times New Roman"/>
                <a:cs typeface="Times New Roman"/>
              </a:rPr>
              <a:t>результатов: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«</a:t>
            </a:r>
            <a:r>
              <a:rPr dirty="0" sz="2400" b="1">
                <a:latin typeface="Times New Roman"/>
                <a:cs typeface="Times New Roman"/>
              </a:rPr>
              <a:t>не</a:t>
            </a:r>
            <a:r>
              <a:rPr dirty="0" sz="2400" spc="-15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навреди</a:t>
            </a:r>
            <a:r>
              <a:rPr dirty="0" sz="2400" spc="-10">
                <a:latin typeface="Times New Roman"/>
                <a:cs typeface="Times New Roman"/>
              </a:rPr>
              <a:t>!»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90"/>
              </a:spcBef>
            </a:pPr>
            <a:r>
              <a:rPr dirty="0" sz="2400" spc="5">
                <a:latin typeface="Times New Roman"/>
                <a:cs typeface="Times New Roman"/>
              </a:rPr>
              <a:t>После </a:t>
            </a:r>
            <a:r>
              <a:rPr dirty="0" sz="2400" spc="10">
                <a:latin typeface="Times New Roman"/>
                <a:cs typeface="Times New Roman"/>
              </a:rPr>
              <a:t>теста,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ребенок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получает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обратную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связь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в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виде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35">
                <a:latin typeface="Times New Roman"/>
                <a:cs typeface="Times New Roman"/>
              </a:rPr>
              <a:t>краткого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описания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204"/>
              </a:spcBef>
            </a:pPr>
            <a:r>
              <a:rPr dirty="0" sz="2400" spc="-15" b="1">
                <a:latin typeface="Times New Roman"/>
                <a:cs typeface="Times New Roman"/>
              </a:rPr>
              <a:t>психологической</a:t>
            </a:r>
            <a:r>
              <a:rPr dirty="0" sz="2400" spc="35" b="1">
                <a:latin typeface="Times New Roman"/>
                <a:cs typeface="Times New Roman"/>
              </a:rPr>
              <a:t> </a:t>
            </a:r>
            <a:r>
              <a:rPr dirty="0" sz="2400" spc="-15" b="1">
                <a:latin typeface="Times New Roman"/>
                <a:cs typeface="Times New Roman"/>
              </a:rPr>
              <a:t>устойчивости</a:t>
            </a:r>
            <a:r>
              <a:rPr dirty="0" sz="2400" spc="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в</a:t>
            </a:r>
            <a:r>
              <a:rPr dirty="0" sz="2400" spc="15" b="1">
                <a:latin typeface="Times New Roman"/>
                <a:cs typeface="Times New Roman"/>
              </a:rPr>
              <a:t> </a:t>
            </a:r>
            <a:r>
              <a:rPr dirty="0" sz="2400" spc="-30" b="1">
                <a:latin typeface="Times New Roman"/>
                <a:cs typeface="Times New Roman"/>
              </a:rPr>
              <a:t>трудных</a:t>
            </a:r>
            <a:r>
              <a:rPr dirty="0" sz="2400" spc="3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жизненных</a:t>
            </a:r>
            <a:r>
              <a:rPr dirty="0" sz="2400" spc="40" b="1">
                <a:latin typeface="Times New Roman"/>
                <a:cs typeface="Times New Roman"/>
              </a:rPr>
              <a:t> </a:t>
            </a:r>
            <a:r>
              <a:rPr dirty="0" sz="2400" spc="-10" b="1">
                <a:latin typeface="Times New Roman"/>
                <a:cs typeface="Times New Roman"/>
              </a:rPr>
              <a:t>ситуациях</a:t>
            </a:r>
            <a:r>
              <a:rPr dirty="0" sz="2400" spc="-10"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405"/>
              </a:spcBef>
            </a:pPr>
            <a:r>
              <a:rPr dirty="0" sz="2400" spc="-10" b="1">
                <a:solidFill>
                  <a:srgbClr val="FF0000"/>
                </a:solidFill>
                <a:latin typeface="Times New Roman"/>
                <a:cs typeface="Times New Roman"/>
              </a:rPr>
              <a:t>Заключений</a:t>
            </a:r>
            <a:r>
              <a:rPr dirty="0" sz="2400" spc="2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400" b="1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dirty="0" sz="2400" spc="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400" spc="-15" b="1">
                <a:solidFill>
                  <a:srgbClr val="FF0000"/>
                </a:solidFill>
                <a:latin typeface="Times New Roman"/>
                <a:cs typeface="Times New Roman"/>
              </a:rPr>
              <a:t>наркопотреблении</a:t>
            </a:r>
            <a:r>
              <a:rPr dirty="0" sz="2400" spc="6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400" spc="-5" b="1">
                <a:solidFill>
                  <a:srgbClr val="FF0000"/>
                </a:solidFill>
                <a:latin typeface="Times New Roman"/>
                <a:cs typeface="Times New Roman"/>
              </a:rPr>
              <a:t>или</a:t>
            </a:r>
            <a:r>
              <a:rPr dirty="0" sz="2400" spc="1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400" spc="-10" b="1">
                <a:solidFill>
                  <a:srgbClr val="FF0000"/>
                </a:solidFill>
                <a:latin typeface="Times New Roman"/>
                <a:cs typeface="Times New Roman"/>
              </a:rPr>
              <a:t>наркозависимости</a:t>
            </a:r>
            <a:r>
              <a:rPr dirty="0" sz="2400" spc="4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400" spc="-5" b="1">
                <a:solidFill>
                  <a:srgbClr val="FF0000"/>
                </a:solidFill>
                <a:latin typeface="Times New Roman"/>
                <a:cs typeface="Times New Roman"/>
              </a:rPr>
              <a:t>не</a:t>
            </a:r>
            <a:r>
              <a:rPr dirty="0" sz="2400" b="1">
                <a:solidFill>
                  <a:srgbClr val="FF0000"/>
                </a:solidFill>
                <a:latin typeface="Times New Roman"/>
                <a:cs typeface="Times New Roman"/>
              </a:rPr>
              <a:t> делается.</a:t>
            </a:r>
            <a:endParaRPr sz="2400">
              <a:latin typeface="Times New Roman"/>
              <a:cs typeface="Times New Roman"/>
            </a:endParaRPr>
          </a:p>
          <a:p>
            <a:pPr algn="ctr" marL="12700" marR="5080">
              <a:lnSpc>
                <a:spcPct val="107100"/>
              </a:lnSpc>
              <a:spcBef>
                <a:spcPts val="1200"/>
              </a:spcBef>
            </a:pPr>
            <a:r>
              <a:rPr dirty="0" sz="2400" spc="-5">
                <a:latin typeface="Times New Roman"/>
                <a:cs typeface="Times New Roman"/>
              </a:rPr>
              <a:t>При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желании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можно</a:t>
            </a:r>
            <a:r>
              <a:rPr dirty="0" sz="2400" spc="1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обратиться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к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педагогу-психологу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за </a:t>
            </a:r>
            <a:r>
              <a:rPr dirty="0" sz="2400" spc="-10">
                <a:latin typeface="Times New Roman"/>
                <a:cs typeface="Times New Roman"/>
              </a:rPr>
              <a:t>более</a:t>
            </a:r>
            <a:r>
              <a:rPr dirty="0" sz="240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подробными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 spc="-25">
                <a:latin typeface="Times New Roman"/>
                <a:cs typeface="Times New Roman"/>
              </a:rPr>
              <a:t>результатами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и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разъяснениями.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6016" y="1198321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30480" rIns="0" bIns="0" rtlCol="0" vert="horz">
            <a:spAutoFit/>
          </a:bodyPr>
          <a:lstStyle/>
          <a:p>
            <a:pPr marL="1632585">
              <a:lnSpc>
                <a:spcPts val="4255"/>
              </a:lnSpc>
              <a:spcBef>
                <a:spcPts val="240"/>
              </a:spcBef>
            </a:pPr>
            <a:r>
              <a:rPr dirty="0" sz="3600" b="1">
                <a:latin typeface="Times New Roman"/>
                <a:cs typeface="Times New Roman"/>
              </a:rPr>
              <a:t>1.</a:t>
            </a:r>
            <a:r>
              <a:rPr dirty="0" sz="3600" spc="-20" b="1">
                <a:latin typeface="Times New Roman"/>
                <a:cs typeface="Times New Roman"/>
              </a:rPr>
              <a:t> </a:t>
            </a:r>
            <a:r>
              <a:rPr dirty="0" sz="3600" spc="-30" b="1">
                <a:latin typeface="Times New Roman"/>
                <a:cs typeface="Times New Roman"/>
              </a:rPr>
              <a:t>Зачем</a:t>
            </a:r>
            <a:r>
              <a:rPr dirty="0" sz="3600" spc="-20" b="1">
                <a:latin typeface="Times New Roman"/>
                <a:cs typeface="Times New Roman"/>
              </a:rPr>
              <a:t> проводится массовое</a:t>
            </a:r>
            <a:endParaRPr sz="3600">
              <a:latin typeface="Times New Roman"/>
              <a:cs typeface="Times New Roman"/>
            </a:endParaRPr>
          </a:p>
          <a:p>
            <a:pPr marL="210185">
              <a:lnSpc>
                <a:spcPts val="4255"/>
              </a:lnSpc>
            </a:pPr>
            <a:r>
              <a:rPr dirty="0" sz="3600" spc="-10" b="1">
                <a:latin typeface="Times New Roman"/>
                <a:cs typeface="Times New Roman"/>
              </a:rPr>
              <a:t>социально-психологическое тестирование?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63561" y="3498341"/>
            <a:ext cx="10088245" cy="2062480"/>
          </a:xfrm>
          <a:prstGeom prst="rect">
            <a:avLst/>
          </a:prstGeom>
          <a:solidFill>
            <a:srgbClr val="D6E1ED"/>
          </a:solidFill>
        </p:spPr>
        <p:txBody>
          <a:bodyPr wrap="square" lIns="0" tIns="33020" rIns="0" bIns="0" rtlCol="0" vert="horz">
            <a:spAutoFit/>
          </a:bodyPr>
          <a:lstStyle/>
          <a:p>
            <a:pPr algn="ctr" marL="248285" marR="243840">
              <a:lnSpc>
                <a:spcPct val="100000"/>
              </a:lnSpc>
              <a:spcBef>
                <a:spcPts val="260"/>
              </a:spcBef>
            </a:pPr>
            <a:r>
              <a:rPr dirty="0" sz="3200" spc="-5">
                <a:latin typeface="Times New Roman"/>
                <a:cs typeface="Times New Roman"/>
              </a:rPr>
              <a:t>Для </a:t>
            </a:r>
            <a:r>
              <a:rPr dirty="0" sz="3200" spc="15">
                <a:latin typeface="Times New Roman"/>
                <a:cs typeface="Times New Roman"/>
              </a:rPr>
              <a:t>построения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научно</a:t>
            </a:r>
            <a:r>
              <a:rPr dirty="0" sz="3200" spc="5">
                <a:latin typeface="Times New Roman"/>
                <a:cs typeface="Times New Roman"/>
              </a:rPr>
              <a:t> обоснованной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работы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с детьми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и </a:t>
            </a:r>
            <a:r>
              <a:rPr dirty="0" sz="3200" spc="-10">
                <a:latin typeface="Times New Roman"/>
                <a:cs typeface="Times New Roman"/>
              </a:rPr>
              <a:t>родителями</a:t>
            </a:r>
            <a:r>
              <a:rPr dirty="0" sz="3200" spc="-3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по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снижению</a:t>
            </a:r>
            <a:r>
              <a:rPr dirty="0" sz="3200" spc="5" b="1">
                <a:latin typeface="Times New Roman"/>
                <a:cs typeface="Times New Roman"/>
              </a:rPr>
              <a:t> </a:t>
            </a:r>
            <a:r>
              <a:rPr dirty="0" sz="3200" spc="-15" b="1">
                <a:latin typeface="Times New Roman"/>
                <a:cs typeface="Times New Roman"/>
              </a:rPr>
              <a:t>негативных</a:t>
            </a:r>
            <a:r>
              <a:rPr dirty="0" sz="3200" spc="-5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явлений</a:t>
            </a:r>
            <a:endParaRPr sz="3200">
              <a:latin typeface="Times New Roman"/>
              <a:cs typeface="Times New Roman"/>
            </a:endParaRPr>
          </a:p>
          <a:p>
            <a:pPr algn="ctr" marL="286385" marR="285115" indent="6985">
              <a:lnSpc>
                <a:spcPts val="3720"/>
              </a:lnSpc>
              <a:spcBef>
                <a:spcPts val="225"/>
              </a:spcBef>
            </a:pPr>
            <a:r>
              <a:rPr dirty="0" sz="3200">
                <a:latin typeface="Times New Roman"/>
                <a:cs typeface="Times New Roman"/>
              </a:rPr>
              <a:t>в </a:t>
            </a:r>
            <a:r>
              <a:rPr dirty="0" sz="3200" spc="-15">
                <a:latin typeface="Times New Roman"/>
                <a:cs typeface="Times New Roman"/>
              </a:rPr>
              <a:t>подростково-молодежной </a:t>
            </a:r>
            <a:r>
              <a:rPr dirty="0" sz="3200" spc="-5">
                <a:latin typeface="Times New Roman"/>
                <a:cs typeface="Times New Roman"/>
              </a:rPr>
              <a:t>среде, </a:t>
            </a:r>
            <a:r>
              <a:rPr dirty="0" sz="3200">
                <a:latin typeface="Times New Roman"/>
                <a:cs typeface="Times New Roman"/>
              </a:rPr>
              <a:t>приобщения к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наркотическим</a:t>
            </a:r>
            <a:r>
              <a:rPr dirty="0" sz="3200" spc="-5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средствам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и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психотропным</a:t>
            </a:r>
            <a:r>
              <a:rPr dirty="0" sz="3200" spc="-5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веществам.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65123" y="1190828"/>
            <a:ext cx="9733915" cy="120078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62230" rIns="0" bIns="0" rtlCol="0" vert="horz">
            <a:spAutoFit/>
          </a:bodyPr>
          <a:lstStyle/>
          <a:p>
            <a:pPr marL="414655" marR="408305" indent="4445">
              <a:lnSpc>
                <a:spcPts val="4190"/>
              </a:lnSpc>
              <a:spcBef>
                <a:spcPts val="490"/>
              </a:spcBef>
            </a:pPr>
            <a:r>
              <a:rPr dirty="0" sz="3600" b="1">
                <a:latin typeface="Times New Roman"/>
                <a:cs typeface="Times New Roman"/>
              </a:rPr>
              <a:t>19.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10" b="1">
                <a:latin typeface="Times New Roman"/>
                <a:cs typeface="Times New Roman"/>
              </a:rPr>
              <a:t>Какие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40" b="1">
                <a:latin typeface="Times New Roman"/>
                <a:cs typeface="Times New Roman"/>
              </a:rPr>
              <a:t>результаты</a:t>
            </a:r>
            <a:r>
              <a:rPr dirty="0" sz="3600" spc="-25" b="1">
                <a:latin typeface="Times New Roman"/>
                <a:cs typeface="Times New Roman"/>
              </a:rPr>
              <a:t> </a:t>
            </a:r>
            <a:r>
              <a:rPr dirty="0" sz="3600" spc="-10" b="1">
                <a:latin typeface="Times New Roman"/>
                <a:cs typeface="Times New Roman"/>
              </a:rPr>
              <a:t>тестирования </a:t>
            </a:r>
            <a:r>
              <a:rPr dirty="0" sz="3600" spc="5" b="1">
                <a:latin typeface="Times New Roman"/>
                <a:cs typeface="Times New Roman"/>
              </a:rPr>
              <a:t>станут </a:t>
            </a:r>
            <a:r>
              <a:rPr dirty="0" sz="3600" spc="-88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известны</a:t>
            </a:r>
            <a:r>
              <a:rPr dirty="0" sz="3600" spc="10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в</a:t>
            </a:r>
            <a:r>
              <a:rPr dirty="0" sz="3600" spc="10" b="1">
                <a:latin typeface="Times New Roman"/>
                <a:cs typeface="Times New Roman"/>
              </a:rPr>
              <a:t> </a:t>
            </a:r>
            <a:r>
              <a:rPr dirty="0" sz="3600" spc="-20" b="1">
                <a:latin typeface="Times New Roman"/>
                <a:cs typeface="Times New Roman"/>
              </a:rPr>
              <a:t>образовательной</a:t>
            </a:r>
            <a:r>
              <a:rPr dirty="0" sz="3600" spc="1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организации?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65123" y="2484564"/>
            <a:ext cx="9733915" cy="3715385"/>
          </a:xfrm>
          <a:custGeom>
            <a:avLst/>
            <a:gdLst/>
            <a:ahLst/>
            <a:cxnLst/>
            <a:rect l="l" t="t" r="r" b="b"/>
            <a:pathLst>
              <a:path w="9733915" h="3715385">
                <a:moveTo>
                  <a:pt x="9733915" y="0"/>
                </a:moveTo>
                <a:lnTo>
                  <a:pt x="0" y="0"/>
                </a:lnTo>
                <a:lnTo>
                  <a:pt x="0" y="3715130"/>
                </a:lnTo>
                <a:lnTo>
                  <a:pt x="9733915" y="3715130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243990" y="2485415"/>
            <a:ext cx="9577070" cy="3612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469265" marR="5080" indent="-457200">
              <a:lnSpc>
                <a:spcPct val="107000"/>
              </a:lnSpc>
              <a:spcBef>
                <a:spcPts val="95"/>
              </a:spcBef>
              <a:buAutoNum type="arabicPeriod"/>
              <a:tabLst>
                <a:tab pos="469900" algn="l"/>
              </a:tabLst>
            </a:pPr>
            <a:r>
              <a:rPr dirty="0" sz="2200" spc="-25">
                <a:latin typeface="Times New Roman"/>
                <a:cs typeface="Times New Roman"/>
              </a:rPr>
              <a:t>Так</a:t>
            </a:r>
            <a:r>
              <a:rPr dirty="0" sz="2200" spc="-20">
                <a:latin typeface="Times New Roman"/>
                <a:cs typeface="Times New Roman"/>
              </a:rPr>
              <a:t> </a:t>
            </a:r>
            <a:r>
              <a:rPr dirty="0" sz="2200" spc="-15">
                <a:latin typeface="Times New Roman"/>
                <a:cs typeface="Times New Roman"/>
              </a:rPr>
              <a:t>как</a:t>
            </a:r>
            <a:r>
              <a:rPr dirty="0" sz="2200" spc="-1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все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30" b="1">
                <a:latin typeface="Times New Roman"/>
                <a:cs typeface="Times New Roman"/>
              </a:rPr>
              <a:t>результаты</a:t>
            </a:r>
            <a:r>
              <a:rPr dirty="0" sz="2200" spc="495" b="1">
                <a:latin typeface="Times New Roman"/>
                <a:cs typeface="Times New Roman"/>
              </a:rPr>
              <a:t> </a:t>
            </a:r>
            <a:r>
              <a:rPr dirty="0" sz="2200" spc="-10" b="1">
                <a:latin typeface="Times New Roman"/>
                <a:cs typeface="Times New Roman"/>
              </a:rPr>
              <a:t>деперсонифицированы</a:t>
            </a:r>
            <a:r>
              <a:rPr dirty="0" sz="2200" spc="-10">
                <a:latin typeface="Times New Roman"/>
                <a:cs typeface="Times New Roman"/>
              </a:rPr>
              <a:t>,</a:t>
            </a:r>
            <a:r>
              <a:rPr dirty="0" sz="2200" spc="53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получить </a:t>
            </a:r>
            <a:r>
              <a:rPr dirty="0" sz="2200" spc="-5">
                <a:latin typeface="Times New Roman"/>
                <a:cs typeface="Times New Roman"/>
              </a:rPr>
              <a:t> индивидуальные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30">
                <a:latin typeface="Times New Roman"/>
                <a:cs typeface="Times New Roman"/>
              </a:rPr>
              <a:t>результаты</a:t>
            </a:r>
            <a:r>
              <a:rPr dirty="0" sz="2200" spc="-2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обучающегося</a:t>
            </a:r>
            <a:r>
              <a:rPr dirty="0" sz="2200" spc="-5">
                <a:latin typeface="Times New Roman"/>
                <a:cs typeface="Times New Roman"/>
              </a:rPr>
              <a:t> из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15">
                <a:latin typeface="Times New Roman"/>
                <a:cs typeface="Times New Roman"/>
              </a:rPr>
              <a:t>работников</a:t>
            </a:r>
            <a:r>
              <a:rPr dirty="0" sz="2200" spc="-1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и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25">
                <a:latin typeface="Times New Roman"/>
                <a:cs typeface="Times New Roman"/>
              </a:rPr>
              <a:t>руководства </a:t>
            </a:r>
            <a:r>
              <a:rPr dirty="0" sz="2200" spc="-53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образовательной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организации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 spc="-15">
                <a:latin typeface="Times New Roman"/>
                <a:cs typeface="Times New Roman"/>
              </a:rPr>
              <a:t>никто</a:t>
            </a:r>
            <a:r>
              <a:rPr dirty="0" sz="2200" spc="-1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не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сможет</a:t>
            </a:r>
            <a:r>
              <a:rPr dirty="0" sz="2200" spc="-1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без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нарушения </a:t>
            </a:r>
            <a:r>
              <a:rPr dirty="0" sz="2200" spc="-535">
                <a:latin typeface="Times New Roman"/>
                <a:cs typeface="Times New Roman"/>
              </a:rPr>
              <a:t> </a:t>
            </a:r>
            <a:r>
              <a:rPr dirty="0" sz="2200" spc="-20">
                <a:latin typeface="Times New Roman"/>
                <a:cs typeface="Times New Roman"/>
              </a:rPr>
              <a:t>законодательства</a:t>
            </a:r>
            <a:r>
              <a:rPr dirty="0" sz="2200" spc="45">
                <a:latin typeface="Times New Roman"/>
                <a:cs typeface="Times New Roman"/>
              </a:rPr>
              <a:t> </a:t>
            </a:r>
            <a:r>
              <a:rPr dirty="0" sz="2200" spc="-15">
                <a:latin typeface="Times New Roman"/>
                <a:cs typeface="Times New Roman"/>
              </a:rPr>
              <a:t>Российской</a:t>
            </a:r>
            <a:r>
              <a:rPr dirty="0" sz="2200" spc="1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Федерации.</a:t>
            </a:r>
            <a:endParaRPr sz="2200">
              <a:latin typeface="Times New Roman"/>
              <a:cs typeface="Times New Roman"/>
            </a:endParaRPr>
          </a:p>
          <a:p>
            <a:pPr algn="just" marL="469265" indent="-457200">
              <a:lnSpc>
                <a:spcPct val="100000"/>
              </a:lnSpc>
              <a:spcBef>
                <a:spcPts val="180"/>
              </a:spcBef>
              <a:buAutoNum type="arabicPeriod"/>
              <a:tabLst>
                <a:tab pos="469900" algn="l"/>
              </a:tabLst>
            </a:pPr>
            <a:r>
              <a:rPr dirty="0" sz="2200" spc="-5">
                <a:latin typeface="Times New Roman"/>
                <a:cs typeface="Times New Roman"/>
              </a:rPr>
              <a:t>С</a:t>
            </a:r>
            <a:r>
              <a:rPr dirty="0" sz="2200" spc="13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конфиденциальной</a:t>
            </a:r>
            <a:r>
              <a:rPr dirty="0" sz="2200" spc="14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информацией</a:t>
            </a:r>
            <a:r>
              <a:rPr dirty="0" sz="2200" spc="12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о</a:t>
            </a:r>
            <a:r>
              <a:rPr dirty="0" sz="2200" spc="12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Вашем</a:t>
            </a:r>
            <a:r>
              <a:rPr dirty="0" sz="2200" spc="135">
                <a:latin typeface="Times New Roman"/>
                <a:cs typeface="Times New Roman"/>
              </a:rPr>
              <a:t> </a:t>
            </a:r>
            <a:r>
              <a:rPr dirty="0" sz="2200" spc="-15">
                <a:latin typeface="Times New Roman"/>
                <a:cs typeface="Times New Roman"/>
              </a:rPr>
              <a:t>ребенке</a:t>
            </a:r>
            <a:r>
              <a:rPr dirty="0" sz="2200" spc="13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имеет</a:t>
            </a:r>
            <a:r>
              <a:rPr dirty="0" sz="2200" spc="13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право</a:t>
            </a:r>
            <a:r>
              <a:rPr dirty="0" sz="2200" spc="14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работать</a:t>
            </a:r>
            <a:endParaRPr sz="2200">
              <a:latin typeface="Times New Roman"/>
              <a:cs typeface="Times New Roman"/>
            </a:endParaRPr>
          </a:p>
          <a:p>
            <a:pPr algn="just" marL="469265" marR="5080">
              <a:lnSpc>
                <a:spcPct val="106900"/>
              </a:lnSpc>
              <a:spcBef>
                <a:spcPts val="10"/>
              </a:spcBef>
            </a:pPr>
            <a:r>
              <a:rPr dirty="0" sz="2200" spc="-20" b="1">
                <a:latin typeface="Times New Roman"/>
                <a:cs typeface="Times New Roman"/>
              </a:rPr>
              <a:t>только</a:t>
            </a:r>
            <a:r>
              <a:rPr dirty="0" sz="2200" spc="-15" b="1">
                <a:latin typeface="Times New Roman"/>
                <a:cs typeface="Times New Roman"/>
              </a:rPr>
              <a:t> </a:t>
            </a:r>
            <a:r>
              <a:rPr dirty="0" sz="2200" spc="-20" b="1">
                <a:latin typeface="Times New Roman"/>
                <a:cs typeface="Times New Roman"/>
              </a:rPr>
              <a:t>педагог-психолог</a:t>
            </a:r>
            <a:r>
              <a:rPr dirty="0" sz="2200" spc="-15" b="1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образовательной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организации,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 spc="-25">
                <a:latin typeface="Times New Roman"/>
                <a:cs typeface="Times New Roman"/>
              </a:rPr>
              <a:t>который</a:t>
            </a:r>
            <a:r>
              <a:rPr dirty="0" sz="2200" spc="-2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имеет </a:t>
            </a:r>
            <a:r>
              <a:rPr dirty="0" sz="2200" spc="-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соответствующее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образование.</a:t>
            </a:r>
            <a:endParaRPr sz="2200">
              <a:latin typeface="Times New Roman"/>
              <a:cs typeface="Times New Roman"/>
            </a:endParaRPr>
          </a:p>
          <a:p>
            <a:pPr algn="just" marL="469265" marR="5080" indent="-457200">
              <a:lnSpc>
                <a:spcPct val="106800"/>
              </a:lnSpc>
              <a:spcBef>
                <a:spcPts val="10"/>
              </a:spcBef>
              <a:buAutoNum type="arabicPeriod" startAt="3"/>
              <a:tabLst>
                <a:tab pos="469900" algn="l"/>
              </a:tabLst>
            </a:pPr>
            <a:r>
              <a:rPr dirty="0" sz="2200" spc="-15">
                <a:latin typeface="Times New Roman"/>
                <a:cs typeface="Times New Roman"/>
              </a:rPr>
              <a:t>Обнародоваться</a:t>
            </a:r>
            <a:r>
              <a:rPr dirty="0" sz="2200" spc="-1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и</a:t>
            </a:r>
            <a:r>
              <a:rPr dirty="0" sz="2200" spc="545">
                <a:latin typeface="Times New Roman"/>
                <a:cs typeface="Times New Roman"/>
              </a:rPr>
              <a:t> </a:t>
            </a:r>
            <a:r>
              <a:rPr dirty="0" sz="2200" spc="-15">
                <a:latin typeface="Times New Roman"/>
                <a:cs typeface="Times New Roman"/>
              </a:rPr>
              <a:t>обсуждаться</a:t>
            </a:r>
            <a:r>
              <a:rPr dirty="0" sz="2200" spc="-10">
                <a:latin typeface="Times New Roman"/>
                <a:cs typeface="Times New Roman"/>
              </a:rPr>
              <a:t> </a:t>
            </a:r>
            <a:r>
              <a:rPr dirty="0" sz="2200" spc="-45">
                <a:latin typeface="Times New Roman"/>
                <a:cs typeface="Times New Roman"/>
              </a:rPr>
              <a:t>будут</a:t>
            </a:r>
            <a:r>
              <a:rPr dirty="0" sz="2200" spc="-40">
                <a:latin typeface="Times New Roman"/>
                <a:cs typeface="Times New Roman"/>
              </a:rPr>
              <a:t> </a:t>
            </a:r>
            <a:r>
              <a:rPr dirty="0" sz="2200" spc="-35">
                <a:latin typeface="Times New Roman"/>
                <a:cs typeface="Times New Roman"/>
              </a:rPr>
              <a:t>только</a:t>
            </a:r>
            <a:r>
              <a:rPr dirty="0" sz="2200" spc="-30">
                <a:latin typeface="Times New Roman"/>
                <a:cs typeface="Times New Roman"/>
              </a:rPr>
              <a:t> </a:t>
            </a:r>
            <a:r>
              <a:rPr dirty="0" sz="2200" spc="-15" b="1">
                <a:latin typeface="Times New Roman"/>
                <a:cs typeface="Times New Roman"/>
              </a:rPr>
              <a:t>усредненные </a:t>
            </a:r>
            <a:r>
              <a:rPr dirty="0" sz="2200" spc="-10" b="1">
                <a:latin typeface="Times New Roman"/>
                <a:cs typeface="Times New Roman"/>
              </a:rPr>
              <a:t> (статистические)</a:t>
            </a:r>
            <a:r>
              <a:rPr dirty="0" sz="2200" spc="-5" b="1">
                <a:latin typeface="Times New Roman"/>
                <a:cs typeface="Times New Roman"/>
              </a:rPr>
              <a:t> </a:t>
            </a:r>
            <a:r>
              <a:rPr dirty="0" sz="2200" spc="-30" b="1">
                <a:latin typeface="Times New Roman"/>
                <a:cs typeface="Times New Roman"/>
              </a:rPr>
              <a:t>результаты</a:t>
            </a:r>
            <a:r>
              <a:rPr dirty="0" sz="2200" spc="-25" b="1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и</a:t>
            </a:r>
            <a:r>
              <a:rPr dirty="0" sz="2200">
                <a:latin typeface="Times New Roman"/>
                <a:cs typeface="Times New Roman"/>
              </a:rPr>
              <a:t> иметь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вид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15">
                <a:latin typeface="Times New Roman"/>
                <a:cs typeface="Times New Roman"/>
              </a:rPr>
              <a:t>статистического</a:t>
            </a:r>
            <a:r>
              <a:rPr dirty="0" sz="2200" spc="-1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отчета</a:t>
            </a:r>
            <a:r>
              <a:rPr dirty="0" sz="2200" spc="540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по 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классу</a:t>
            </a:r>
            <a:r>
              <a:rPr dirty="0" sz="2200" spc="15">
                <a:latin typeface="Times New Roman"/>
                <a:cs typeface="Times New Roman"/>
              </a:rPr>
              <a:t> </a:t>
            </a:r>
            <a:r>
              <a:rPr dirty="0" sz="2200" spc="-10">
                <a:latin typeface="Times New Roman"/>
                <a:cs typeface="Times New Roman"/>
              </a:rPr>
              <a:t>или</a:t>
            </a:r>
            <a:r>
              <a:rPr dirty="0" sz="2200">
                <a:latin typeface="Times New Roman"/>
                <a:cs typeface="Times New Roman"/>
              </a:rPr>
              <a:t> </a:t>
            </a:r>
            <a:r>
              <a:rPr dirty="0" sz="2200" spc="-30">
                <a:latin typeface="Times New Roman"/>
                <a:cs typeface="Times New Roman"/>
              </a:rPr>
              <a:t>школе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 spc="-5">
                <a:latin typeface="Times New Roman"/>
                <a:cs typeface="Times New Roman"/>
              </a:rPr>
              <a:t>в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 spc="-15">
                <a:latin typeface="Times New Roman"/>
                <a:cs typeface="Times New Roman"/>
              </a:rPr>
              <a:t>целом.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706" y="1202944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wrap="square" lIns="0" tIns="32384" rIns="0" bIns="0" rtlCol="0" vert="horz">
            <a:spAutoFit/>
          </a:bodyPr>
          <a:lstStyle/>
          <a:p>
            <a:pPr marL="2678430">
              <a:lnSpc>
                <a:spcPct val="100000"/>
              </a:lnSpc>
              <a:spcBef>
                <a:spcPts val="254"/>
              </a:spcBef>
            </a:pPr>
            <a:r>
              <a:rPr dirty="0" sz="3200" b="1">
                <a:latin typeface="Times New Roman"/>
                <a:cs typeface="Times New Roman"/>
              </a:rPr>
              <a:t>20.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Могут</a:t>
            </a:r>
            <a:r>
              <a:rPr dirty="0" sz="3200" spc="-30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ли</a:t>
            </a:r>
            <a:r>
              <a:rPr dirty="0" sz="3200" spc="-10" b="1">
                <a:latin typeface="Times New Roman"/>
                <a:cs typeface="Times New Roman"/>
              </a:rPr>
              <a:t> </a:t>
            </a:r>
            <a:r>
              <a:rPr dirty="0" sz="3200" spc="-35" b="1">
                <a:latin typeface="Times New Roman"/>
                <a:cs typeface="Times New Roman"/>
              </a:rPr>
              <a:t>результаты</a:t>
            </a:r>
            <a:endParaRPr sz="3200">
              <a:latin typeface="Times New Roman"/>
              <a:cs typeface="Times New Roman"/>
            </a:endParaRPr>
          </a:p>
          <a:p>
            <a:pPr algn="ctr" marL="635635" marR="632460" indent="3175">
              <a:lnSpc>
                <a:spcPct val="98500"/>
              </a:lnSpc>
              <a:spcBef>
                <a:spcPts val="60"/>
              </a:spcBef>
            </a:pPr>
            <a:r>
              <a:rPr dirty="0" sz="3200" spc="-10" b="1">
                <a:latin typeface="Times New Roman"/>
                <a:cs typeface="Times New Roman"/>
              </a:rPr>
              <a:t>социально-психологического </a:t>
            </a:r>
            <a:r>
              <a:rPr dirty="0" sz="3200" spc="-5" b="1">
                <a:latin typeface="Times New Roman"/>
                <a:cs typeface="Times New Roman"/>
              </a:rPr>
              <a:t>тестирования 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отрицательно</a:t>
            </a:r>
            <a:r>
              <a:rPr dirty="0" sz="3200" spc="-15" b="1">
                <a:latin typeface="Times New Roman"/>
                <a:cs typeface="Times New Roman"/>
              </a:rPr>
              <a:t> </a:t>
            </a:r>
            <a:r>
              <a:rPr dirty="0" sz="3200" spc="-20" b="1">
                <a:latin typeface="Times New Roman"/>
                <a:cs typeface="Times New Roman"/>
              </a:rPr>
              <a:t>повлиять</a:t>
            </a:r>
            <a:r>
              <a:rPr dirty="0" sz="3200" spc="-1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на</a:t>
            </a:r>
            <a:r>
              <a:rPr dirty="0" sz="3200" spc="5" b="1">
                <a:latin typeface="Times New Roman"/>
                <a:cs typeface="Times New Roman"/>
              </a:rPr>
              <a:t> репутацию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5" b="1">
                <a:latin typeface="Times New Roman"/>
                <a:cs typeface="Times New Roman"/>
              </a:rPr>
              <a:t>ребенка </a:t>
            </a:r>
            <a:r>
              <a:rPr dirty="0" sz="3200" spc="-78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или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осложнить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spc="-25" b="1">
                <a:latin typeface="Times New Roman"/>
                <a:cs typeface="Times New Roman"/>
              </a:rPr>
              <a:t>его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жизнь </a:t>
            </a:r>
            <a:r>
              <a:rPr dirty="0" sz="3200" b="1">
                <a:latin typeface="Times New Roman"/>
                <a:cs typeface="Times New Roman"/>
              </a:rPr>
              <a:t>в дальнейшем?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706" y="3453028"/>
            <a:ext cx="9901555" cy="2164715"/>
          </a:xfrm>
          <a:prstGeom prst="rect">
            <a:avLst/>
          </a:prstGeom>
          <a:solidFill>
            <a:srgbClr val="D6E1ED"/>
          </a:solidFill>
        </p:spPr>
        <p:txBody>
          <a:bodyPr wrap="square" lIns="0" tIns="20320" rIns="0" bIns="0" rtlCol="0" vert="horz">
            <a:spAutoFit/>
          </a:bodyPr>
          <a:lstStyle/>
          <a:p>
            <a:pPr marL="91440" marR="83820">
              <a:lnSpc>
                <a:spcPts val="4110"/>
              </a:lnSpc>
              <a:spcBef>
                <a:spcPts val="160"/>
              </a:spcBef>
              <a:tabLst>
                <a:tab pos="655320" algn="l"/>
                <a:tab pos="2610485" algn="l"/>
                <a:tab pos="3683635" algn="l"/>
                <a:tab pos="4356100" algn="l"/>
                <a:tab pos="6416675" algn="l"/>
              </a:tabLst>
            </a:pPr>
            <a:r>
              <a:rPr dirty="0" sz="3200" spc="5">
                <a:latin typeface="Times New Roman"/>
                <a:cs typeface="Times New Roman"/>
              </a:rPr>
              <a:t>1</a:t>
            </a:r>
            <a:r>
              <a:rPr dirty="0" sz="3200">
                <a:latin typeface="Times New Roman"/>
                <a:cs typeface="Times New Roman"/>
              </a:rPr>
              <a:t>.</a:t>
            </a:r>
            <a:r>
              <a:rPr dirty="0" sz="3200">
                <a:latin typeface="Times New Roman"/>
                <a:cs typeface="Times New Roman"/>
              </a:rPr>
              <a:t>	</a:t>
            </a:r>
            <a:r>
              <a:rPr dirty="0" sz="3200" spc="-45">
                <a:latin typeface="Times New Roman"/>
                <a:cs typeface="Times New Roman"/>
              </a:rPr>
              <a:t>М</a:t>
            </a:r>
            <a:r>
              <a:rPr dirty="0" sz="3200">
                <a:latin typeface="Times New Roman"/>
                <a:cs typeface="Times New Roman"/>
              </a:rPr>
              <a:t>е</a:t>
            </a:r>
            <a:r>
              <a:rPr dirty="0" sz="3200" spc="-40">
                <a:latin typeface="Times New Roman"/>
                <a:cs typeface="Times New Roman"/>
              </a:rPr>
              <a:t>т</a:t>
            </a:r>
            <a:r>
              <a:rPr dirty="0" sz="3200" spc="-105">
                <a:latin typeface="Times New Roman"/>
                <a:cs typeface="Times New Roman"/>
              </a:rPr>
              <a:t>о</a:t>
            </a:r>
            <a:r>
              <a:rPr dirty="0" sz="3200">
                <a:latin typeface="Times New Roman"/>
                <a:cs typeface="Times New Roman"/>
              </a:rPr>
              <a:t>ди</a:t>
            </a:r>
            <a:r>
              <a:rPr dirty="0" sz="3200" spc="-55">
                <a:latin typeface="Times New Roman"/>
                <a:cs typeface="Times New Roman"/>
              </a:rPr>
              <a:t>к</a:t>
            </a:r>
            <a:r>
              <a:rPr dirty="0" sz="3200">
                <a:latin typeface="Times New Roman"/>
                <a:cs typeface="Times New Roman"/>
              </a:rPr>
              <a:t>а</a:t>
            </a:r>
            <a:r>
              <a:rPr dirty="0" sz="3200">
                <a:latin typeface="Times New Roman"/>
                <a:cs typeface="Times New Roman"/>
              </a:rPr>
              <a:t>	</a:t>
            </a:r>
            <a:r>
              <a:rPr dirty="0" sz="3200">
                <a:latin typeface="Times New Roman"/>
                <a:cs typeface="Times New Roman"/>
              </a:rPr>
              <a:t>СПТ</a:t>
            </a:r>
            <a:r>
              <a:rPr dirty="0" sz="3200">
                <a:latin typeface="Times New Roman"/>
                <a:cs typeface="Times New Roman"/>
              </a:rPr>
              <a:t>	</a:t>
            </a:r>
            <a:r>
              <a:rPr dirty="0" sz="3200" b="1">
                <a:latin typeface="Times New Roman"/>
                <a:cs typeface="Times New Roman"/>
              </a:rPr>
              <a:t>не</a:t>
            </a:r>
            <a:r>
              <a:rPr dirty="0" sz="3200" b="1">
                <a:latin typeface="Times New Roman"/>
                <a:cs typeface="Times New Roman"/>
              </a:rPr>
              <a:t>	</a:t>
            </a:r>
            <a:r>
              <a:rPr dirty="0" sz="3200" spc="-5" b="1">
                <a:latin typeface="Times New Roman"/>
                <a:cs typeface="Times New Roman"/>
              </a:rPr>
              <a:t>вы</a:t>
            </a:r>
            <a:r>
              <a:rPr dirty="0" sz="3200" spc="-15" b="1">
                <a:latin typeface="Times New Roman"/>
                <a:cs typeface="Times New Roman"/>
              </a:rPr>
              <a:t>я</a:t>
            </a:r>
            <a:r>
              <a:rPr dirty="0" sz="3200" spc="-40" b="1">
                <a:latin typeface="Times New Roman"/>
                <a:cs typeface="Times New Roman"/>
              </a:rPr>
              <a:t>в</a:t>
            </a:r>
            <a:r>
              <a:rPr dirty="0" sz="3200" spc="-5" b="1">
                <a:latin typeface="Times New Roman"/>
                <a:cs typeface="Times New Roman"/>
              </a:rPr>
              <a:t>ля</a:t>
            </a:r>
            <a:r>
              <a:rPr dirty="0" sz="3200" spc="10" b="1">
                <a:latin typeface="Times New Roman"/>
                <a:cs typeface="Times New Roman"/>
              </a:rPr>
              <a:t>е</a:t>
            </a:r>
            <a:r>
              <a:rPr dirty="0" sz="3200" b="1">
                <a:latin typeface="Times New Roman"/>
                <a:cs typeface="Times New Roman"/>
              </a:rPr>
              <a:t>т</a:t>
            </a:r>
            <a:r>
              <a:rPr dirty="0" sz="3200" b="1">
                <a:latin typeface="Times New Roman"/>
                <a:cs typeface="Times New Roman"/>
              </a:rPr>
              <a:t>	</a:t>
            </a:r>
            <a:r>
              <a:rPr dirty="0" sz="3200" spc="-5" b="1">
                <a:latin typeface="Times New Roman"/>
                <a:cs typeface="Times New Roman"/>
              </a:rPr>
              <a:t>нар</a:t>
            </a:r>
            <a:r>
              <a:rPr dirty="0" sz="3200" spc="-45" b="1">
                <a:latin typeface="Times New Roman"/>
                <a:cs typeface="Times New Roman"/>
              </a:rPr>
              <a:t>к</a:t>
            </a:r>
            <a:r>
              <a:rPr dirty="0" sz="3200" b="1">
                <a:latin typeface="Times New Roman"/>
                <a:cs typeface="Times New Roman"/>
              </a:rPr>
              <a:t>оп</a:t>
            </a:r>
            <a:r>
              <a:rPr dirty="0" sz="3200" spc="-35" b="1">
                <a:latin typeface="Times New Roman"/>
                <a:cs typeface="Times New Roman"/>
              </a:rPr>
              <a:t>о</a:t>
            </a:r>
            <a:r>
              <a:rPr dirty="0" sz="3200" spc="30" b="1">
                <a:latin typeface="Times New Roman"/>
                <a:cs typeface="Times New Roman"/>
              </a:rPr>
              <a:t>т</a:t>
            </a:r>
            <a:r>
              <a:rPr dirty="0" sz="3200" spc="-5" b="1">
                <a:latin typeface="Times New Roman"/>
                <a:cs typeface="Times New Roman"/>
              </a:rPr>
              <a:t>ре</a:t>
            </a:r>
            <a:r>
              <a:rPr dirty="0" sz="3200" spc="-95" b="1">
                <a:latin typeface="Times New Roman"/>
                <a:cs typeface="Times New Roman"/>
              </a:rPr>
              <a:t>б</a:t>
            </a:r>
            <a:r>
              <a:rPr dirty="0" sz="3200" spc="-5" b="1">
                <a:latin typeface="Times New Roman"/>
                <a:cs typeface="Times New Roman"/>
              </a:rPr>
              <a:t>ле</a:t>
            </a:r>
            <a:r>
              <a:rPr dirty="0" sz="3200" spc="5" b="1">
                <a:latin typeface="Times New Roman"/>
                <a:cs typeface="Times New Roman"/>
              </a:rPr>
              <a:t>н</a:t>
            </a:r>
            <a:r>
              <a:rPr dirty="0" sz="3200" spc="-5" b="1">
                <a:latin typeface="Times New Roman"/>
                <a:cs typeface="Times New Roman"/>
              </a:rPr>
              <a:t>ие  </a:t>
            </a:r>
            <a:r>
              <a:rPr dirty="0" sz="3200" b="1">
                <a:latin typeface="Times New Roman"/>
                <a:cs typeface="Times New Roman"/>
              </a:rPr>
              <a:t>или</a:t>
            </a:r>
            <a:r>
              <a:rPr dirty="0" sz="3200" spc="370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наркозависимость</a:t>
            </a:r>
            <a:r>
              <a:rPr dirty="0" sz="3200" spc="-5">
                <a:latin typeface="Times New Roman"/>
                <a:cs typeface="Times New Roman"/>
              </a:rPr>
              <a:t>.</a:t>
            </a:r>
            <a:r>
              <a:rPr dirty="0" sz="3200" spc="35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В</a:t>
            </a:r>
            <a:r>
              <a:rPr dirty="0" sz="3200" spc="37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ней</a:t>
            </a:r>
            <a:r>
              <a:rPr dirty="0" sz="3200" spc="3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нет</a:t>
            </a:r>
            <a:r>
              <a:rPr dirty="0" sz="3200" spc="37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ни</a:t>
            </a:r>
            <a:r>
              <a:rPr dirty="0" sz="3200" spc="360">
                <a:latin typeface="Times New Roman"/>
                <a:cs typeface="Times New Roman"/>
              </a:rPr>
              <a:t> </a:t>
            </a:r>
            <a:r>
              <a:rPr dirty="0" sz="3200" spc="-35">
                <a:latin typeface="Times New Roman"/>
                <a:cs typeface="Times New Roman"/>
              </a:rPr>
              <a:t>одного</a:t>
            </a:r>
            <a:r>
              <a:rPr dirty="0" sz="3200" spc="380">
                <a:latin typeface="Times New Roman"/>
                <a:cs typeface="Times New Roman"/>
              </a:rPr>
              <a:t> </a:t>
            </a:r>
            <a:r>
              <a:rPr dirty="0" sz="3200" spc="10">
                <a:latin typeface="Times New Roman"/>
                <a:cs typeface="Times New Roman"/>
              </a:rPr>
              <a:t>вопроса</a:t>
            </a:r>
            <a:endParaRPr sz="3200">
              <a:latin typeface="Times New Roman"/>
              <a:cs typeface="Times New Roman"/>
            </a:endParaRPr>
          </a:p>
          <a:p>
            <a:pPr marL="91440" marR="81915">
              <a:lnSpc>
                <a:spcPts val="4100"/>
              </a:lnSpc>
              <a:spcBef>
                <a:spcPts val="10"/>
              </a:spcBef>
              <a:tabLst>
                <a:tab pos="1199515" algn="l"/>
                <a:tab pos="4314825" algn="l"/>
                <a:tab pos="7579359" algn="l"/>
                <a:tab pos="9592945" algn="l"/>
              </a:tabLst>
            </a:pPr>
            <a:r>
              <a:rPr dirty="0" sz="3200" spc="5">
                <a:latin typeface="Times New Roman"/>
                <a:cs typeface="Times New Roman"/>
              </a:rPr>
              <a:t>о</a:t>
            </a:r>
            <a:r>
              <a:rPr dirty="0" sz="3200">
                <a:latin typeface="Times New Roman"/>
                <a:cs typeface="Times New Roman"/>
              </a:rPr>
              <a:t>б</a:t>
            </a:r>
            <a:r>
              <a:rPr dirty="0" sz="3200">
                <a:latin typeface="Times New Roman"/>
                <a:cs typeface="Times New Roman"/>
              </a:rPr>
              <a:t>	</a:t>
            </a:r>
            <a:r>
              <a:rPr dirty="0" sz="3200">
                <a:latin typeface="Times New Roman"/>
                <a:cs typeface="Times New Roman"/>
              </a:rPr>
              <a:t>у</a:t>
            </a:r>
            <a:r>
              <a:rPr dirty="0" sz="3200" spc="-20">
                <a:latin typeface="Times New Roman"/>
                <a:cs typeface="Times New Roman"/>
              </a:rPr>
              <a:t>п</a:t>
            </a:r>
            <a:r>
              <a:rPr dirty="0" sz="3200" spc="-30">
                <a:latin typeface="Times New Roman"/>
                <a:cs typeface="Times New Roman"/>
              </a:rPr>
              <a:t>о</a:t>
            </a:r>
            <a:r>
              <a:rPr dirty="0" sz="3200" spc="25">
                <a:latin typeface="Times New Roman"/>
                <a:cs typeface="Times New Roman"/>
              </a:rPr>
              <a:t>т</a:t>
            </a:r>
            <a:r>
              <a:rPr dirty="0" sz="3200">
                <a:latin typeface="Times New Roman"/>
                <a:cs typeface="Times New Roman"/>
              </a:rPr>
              <a:t>р</a:t>
            </a:r>
            <a:r>
              <a:rPr dirty="0" sz="3200" spc="5">
                <a:latin typeface="Times New Roman"/>
                <a:cs typeface="Times New Roman"/>
              </a:rPr>
              <a:t>е</a:t>
            </a:r>
            <a:r>
              <a:rPr dirty="0" sz="3200" spc="-85">
                <a:latin typeface="Times New Roman"/>
                <a:cs typeface="Times New Roman"/>
              </a:rPr>
              <a:t>б</a:t>
            </a:r>
            <a:r>
              <a:rPr dirty="0" sz="3200" spc="-5">
                <a:latin typeface="Times New Roman"/>
                <a:cs typeface="Times New Roman"/>
              </a:rPr>
              <a:t>лени</a:t>
            </a:r>
            <a:r>
              <a:rPr dirty="0" sz="3200">
                <a:latin typeface="Times New Roman"/>
                <a:cs typeface="Times New Roman"/>
              </a:rPr>
              <a:t>и</a:t>
            </a:r>
            <a:r>
              <a:rPr dirty="0" sz="3200">
                <a:latin typeface="Times New Roman"/>
                <a:cs typeface="Times New Roman"/>
              </a:rPr>
              <a:t>	</a:t>
            </a:r>
            <a:r>
              <a:rPr dirty="0" sz="3200" spc="-5">
                <a:latin typeface="Times New Roman"/>
                <a:cs typeface="Times New Roman"/>
              </a:rPr>
              <a:t>нар</a:t>
            </a:r>
            <a:r>
              <a:rPr dirty="0" sz="3200" spc="-180">
                <a:latin typeface="Times New Roman"/>
                <a:cs typeface="Times New Roman"/>
              </a:rPr>
              <a:t>к</a:t>
            </a:r>
            <a:r>
              <a:rPr dirty="0" sz="3200" spc="-30">
                <a:latin typeface="Times New Roman"/>
                <a:cs typeface="Times New Roman"/>
              </a:rPr>
              <a:t>о</a:t>
            </a:r>
            <a:r>
              <a:rPr dirty="0" sz="3200">
                <a:latin typeface="Times New Roman"/>
                <a:cs typeface="Times New Roman"/>
              </a:rPr>
              <a:t>ти</a:t>
            </a:r>
            <a:r>
              <a:rPr dirty="0" sz="3200" spc="-10">
                <a:latin typeface="Times New Roman"/>
                <a:cs typeface="Times New Roman"/>
              </a:rPr>
              <a:t>ч</a:t>
            </a:r>
            <a:r>
              <a:rPr dirty="0" sz="3200" spc="85">
                <a:latin typeface="Times New Roman"/>
                <a:cs typeface="Times New Roman"/>
              </a:rPr>
              <a:t>е</a:t>
            </a:r>
            <a:r>
              <a:rPr dirty="0" sz="3200">
                <a:latin typeface="Times New Roman"/>
                <a:cs typeface="Times New Roman"/>
              </a:rPr>
              <a:t>ских</a:t>
            </a:r>
            <a:r>
              <a:rPr dirty="0" sz="3200">
                <a:latin typeface="Times New Roman"/>
                <a:cs typeface="Times New Roman"/>
              </a:rPr>
              <a:t>	</a:t>
            </a:r>
            <a:r>
              <a:rPr dirty="0" sz="3200">
                <a:latin typeface="Times New Roman"/>
                <a:cs typeface="Times New Roman"/>
              </a:rPr>
              <a:t>ср</a:t>
            </a:r>
            <a:r>
              <a:rPr dirty="0" sz="3200" spc="-45">
                <a:latin typeface="Times New Roman"/>
                <a:cs typeface="Times New Roman"/>
              </a:rPr>
              <a:t>е</a:t>
            </a:r>
            <a:r>
              <a:rPr dirty="0" sz="3200" spc="-10">
                <a:latin typeface="Times New Roman"/>
                <a:cs typeface="Times New Roman"/>
              </a:rPr>
              <a:t>д</a:t>
            </a:r>
            <a:r>
              <a:rPr dirty="0" sz="3200">
                <a:latin typeface="Times New Roman"/>
                <a:cs typeface="Times New Roman"/>
              </a:rPr>
              <a:t>ств</a:t>
            </a:r>
            <a:r>
              <a:rPr dirty="0" sz="3200">
                <a:latin typeface="Times New Roman"/>
                <a:cs typeface="Times New Roman"/>
              </a:rPr>
              <a:t>	</a:t>
            </a:r>
            <a:r>
              <a:rPr dirty="0" sz="3200">
                <a:latin typeface="Times New Roman"/>
                <a:cs typeface="Times New Roman"/>
              </a:rPr>
              <a:t>и  </a:t>
            </a:r>
            <a:r>
              <a:rPr dirty="0" sz="3200" spc="-10">
                <a:latin typeface="Times New Roman"/>
                <a:cs typeface="Times New Roman"/>
              </a:rPr>
              <a:t>психотропных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10">
                <a:latin typeface="Times New Roman"/>
                <a:cs typeface="Times New Roman"/>
              </a:rPr>
              <a:t>веществ.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706" y="3432708"/>
            <a:ext cx="9901555" cy="2164715"/>
          </a:xfrm>
          <a:prstGeom prst="rect">
            <a:avLst/>
          </a:prstGeom>
          <a:solidFill>
            <a:srgbClr val="D6E1ED"/>
          </a:solidFill>
        </p:spPr>
        <p:txBody>
          <a:bodyPr wrap="square" lIns="0" tIns="21590" rIns="0" bIns="0" rtlCol="0" vert="horz">
            <a:spAutoFit/>
          </a:bodyPr>
          <a:lstStyle/>
          <a:p>
            <a:pPr marL="91440" marR="82550">
              <a:lnSpc>
                <a:spcPts val="4100"/>
              </a:lnSpc>
              <a:spcBef>
                <a:spcPts val="170"/>
              </a:spcBef>
            </a:pPr>
            <a:r>
              <a:rPr dirty="0" sz="3200">
                <a:latin typeface="Times New Roman"/>
                <a:cs typeface="Times New Roman"/>
              </a:rPr>
              <a:t>2.</a:t>
            </a:r>
            <a:r>
              <a:rPr dirty="0" sz="3200" spc="50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Методика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является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опросом</a:t>
            </a:r>
            <a:r>
              <a:rPr dirty="0" sz="3200" spc="3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мнений</a:t>
            </a:r>
            <a:r>
              <a:rPr dirty="0" sz="3200" spc="55" b="1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и</a:t>
            </a:r>
            <a:r>
              <a:rPr dirty="0" sz="3200" spc="65" b="1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не</a:t>
            </a:r>
            <a:r>
              <a:rPr dirty="0" sz="3200" spc="50" b="1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оценивает </a:t>
            </a:r>
            <a:r>
              <a:rPr dirty="0" sz="3200" spc="-785" b="1">
                <a:latin typeface="Times New Roman"/>
                <a:cs typeface="Times New Roman"/>
              </a:rPr>
              <a:t> </a:t>
            </a:r>
            <a:r>
              <a:rPr dirty="0" sz="3200" spc="5" b="1">
                <a:latin typeface="Times New Roman"/>
                <a:cs typeface="Times New Roman"/>
              </a:rPr>
              <a:t>самих</a:t>
            </a:r>
            <a:r>
              <a:rPr dirty="0" sz="3200" spc="240" b="1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детей</a:t>
            </a:r>
            <a:r>
              <a:rPr dirty="0" sz="3200">
                <a:latin typeface="Times New Roman"/>
                <a:cs typeface="Times New Roman"/>
              </a:rPr>
              <a:t>!</a:t>
            </a:r>
            <a:r>
              <a:rPr dirty="0" sz="3200" spc="229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Таким</a:t>
            </a:r>
            <a:r>
              <a:rPr dirty="0" sz="3200" spc="21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образом,</a:t>
            </a:r>
            <a:r>
              <a:rPr dirty="0" sz="3200" spc="225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оцениваются</a:t>
            </a:r>
            <a:r>
              <a:rPr dirty="0" sz="3200" spc="240" b="1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не</a:t>
            </a:r>
            <a:r>
              <a:rPr dirty="0" sz="3200" spc="235" b="1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дети,</a:t>
            </a:r>
            <a:r>
              <a:rPr dirty="0" sz="3200" spc="229" b="1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а</a:t>
            </a:r>
            <a:endParaRPr sz="3200">
              <a:latin typeface="Times New Roman"/>
              <a:cs typeface="Times New Roman"/>
            </a:endParaRPr>
          </a:p>
          <a:p>
            <a:pPr marL="91440" marR="81915">
              <a:lnSpc>
                <a:spcPts val="4110"/>
              </a:lnSpc>
              <a:spcBef>
                <a:spcPts val="10"/>
              </a:spcBef>
              <a:tabLst>
                <a:tab pos="5471795" algn="l"/>
                <a:tab pos="7210425" algn="l"/>
                <a:tab pos="7571740" algn="l"/>
                <a:tab pos="9171940" algn="l"/>
              </a:tabLst>
            </a:pPr>
            <a:r>
              <a:rPr dirty="0" sz="3200" b="1">
                <a:latin typeface="Times New Roman"/>
                <a:cs typeface="Times New Roman"/>
              </a:rPr>
              <a:t>с</a:t>
            </a:r>
            <a:r>
              <a:rPr dirty="0" sz="3200" spc="10" b="1">
                <a:latin typeface="Times New Roman"/>
                <a:cs typeface="Times New Roman"/>
              </a:rPr>
              <a:t>о</a:t>
            </a:r>
            <a:r>
              <a:rPr dirty="0" sz="3200" spc="-5" b="1">
                <a:latin typeface="Times New Roman"/>
                <a:cs typeface="Times New Roman"/>
              </a:rPr>
              <a:t>ци</a:t>
            </a:r>
            <a:r>
              <a:rPr dirty="0" sz="3200" spc="30" b="1">
                <a:latin typeface="Times New Roman"/>
                <a:cs typeface="Times New Roman"/>
              </a:rPr>
              <a:t>а</a:t>
            </a:r>
            <a:r>
              <a:rPr dirty="0" sz="3200" spc="-5" b="1">
                <a:latin typeface="Times New Roman"/>
                <a:cs typeface="Times New Roman"/>
              </a:rPr>
              <a:t>л</a:t>
            </a:r>
            <a:r>
              <a:rPr dirty="0" sz="3200" spc="-15" b="1">
                <a:latin typeface="Times New Roman"/>
                <a:cs typeface="Times New Roman"/>
              </a:rPr>
              <a:t>ь</a:t>
            </a:r>
            <a:r>
              <a:rPr dirty="0" sz="3200" spc="-5" b="1">
                <a:latin typeface="Times New Roman"/>
                <a:cs typeface="Times New Roman"/>
              </a:rPr>
              <a:t>н</a:t>
            </a:r>
            <a:r>
              <a:rPr dirty="0" sz="3200" spc="15" b="1">
                <a:latin typeface="Times New Roman"/>
                <a:cs typeface="Times New Roman"/>
              </a:rPr>
              <a:t>о</a:t>
            </a:r>
            <a:r>
              <a:rPr dirty="0" sz="3200" b="1">
                <a:latin typeface="Times New Roman"/>
                <a:cs typeface="Times New Roman"/>
              </a:rPr>
              <a:t>-</a:t>
            </a:r>
            <a:r>
              <a:rPr dirty="0" sz="3200" spc="-5" b="1">
                <a:latin typeface="Times New Roman"/>
                <a:cs typeface="Times New Roman"/>
              </a:rPr>
              <a:t>пси</a:t>
            </a:r>
            <a:r>
              <a:rPr dirty="0" sz="3200" spc="-130" b="1">
                <a:latin typeface="Times New Roman"/>
                <a:cs typeface="Times New Roman"/>
              </a:rPr>
              <a:t>х</a:t>
            </a:r>
            <a:r>
              <a:rPr dirty="0" sz="3200" spc="-30" b="1">
                <a:latin typeface="Times New Roman"/>
                <a:cs typeface="Times New Roman"/>
              </a:rPr>
              <a:t>о</a:t>
            </a:r>
            <a:r>
              <a:rPr dirty="0" sz="3200" spc="-5" b="1">
                <a:latin typeface="Times New Roman"/>
                <a:cs typeface="Times New Roman"/>
              </a:rPr>
              <a:t>лог</a:t>
            </a:r>
            <a:r>
              <a:rPr dirty="0" sz="3200" spc="-20" b="1">
                <a:latin typeface="Times New Roman"/>
                <a:cs typeface="Times New Roman"/>
              </a:rPr>
              <a:t>и</a:t>
            </a:r>
            <a:r>
              <a:rPr dirty="0" sz="3200" b="1">
                <a:latin typeface="Times New Roman"/>
                <a:cs typeface="Times New Roman"/>
              </a:rPr>
              <a:t>ч</a:t>
            </a:r>
            <a:r>
              <a:rPr dirty="0" sz="3200" spc="30" b="1">
                <a:latin typeface="Times New Roman"/>
                <a:cs typeface="Times New Roman"/>
              </a:rPr>
              <a:t>е</a:t>
            </a:r>
            <a:r>
              <a:rPr dirty="0" sz="3200" b="1">
                <a:latin typeface="Times New Roman"/>
                <a:cs typeface="Times New Roman"/>
              </a:rPr>
              <a:t>ск</a:t>
            </a:r>
            <a:r>
              <a:rPr dirty="0" sz="3200" spc="5" b="1">
                <a:latin typeface="Times New Roman"/>
                <a:cs typeface="Times New Roman"/>
              </a:rPr>
              <a:t>и</a:t>
            </a:r>
            <a:r>
              <a:rPr dirty="0" sz="3200" b="1">
                <a:latin typeface="Times New Roman"/>
                <a:cs typeface="Times New Roman"/>
              </a:rPr>
              <a:t>е</a:t>
            </a:r>
            <a:r>
              <a:rPr dirty="0" sz="3200" b="1">
                <a:latin typeface="Times New Roman"/>
                <a:cs typeface="Times New Roman"/>
              </a:rPr>
              <a:t>	</a:t>
            </a:r>
            <a:r>
              <a:rPr dirty="0" sz="3200" spc="-90" b="1">
                <a:latin typeface="Times New Roman"/>
                <a:cs typeface="Times New Roman"/>
              </a:rPr>
              <a:t>у</a:t>
            </a:r>
            <a:r>
              <a:rPr dirty="0" sz="3200" b="1">
                <a:latin typeface="Times New Roman"/>
                <a:cs typeface="Times New Roman"/>
              </a:rPr>
              <a:t>сл</a:t>
            </a:r>
            <a:r>
              <a:rPr dirty="0" sz="3200" spc="-85" b="1">
                <a:latin typeface="Times New Roman"/>
                <a:cs typeface="Times New Roman"/>
              </a:rPr>
              <a:t>о</a:t>
            </a:r>
            <a:r>
              <a:rPr dirty="0" sz="3200" spc="-5" b="1">
                <a:latin typeface="Times New Roman"/>
                <a:cs typeface="Times New Roman"/>
              </a:rPr>
              <a:t>вия</a:t>
            </a:r>
            <a:r>
              <a:rPr dirty="0" sz="3200">
                <a:latin typeface="Times New Roman"/>
                <a:cs typeface="Times New Roman"/>
              </a:rPr>
              <a:t>,</a:t>
            </a:r>
            <a:r>
              <a:rPr dirty="0" sz="3200">
                <a:latin typeface="Times New Roman"/>
                <a:cs typeface="Times New Roman"/>
              </a:rPr>
              <a:t>	</a:t>
            </a:r>
            <a:r>
              <a:rPr dirty="0" sz="3200">
                <a:latin typeface="Times New Roman"/>
                <a:cs typeface="Times New Roman"/>
              </a:rPr>
              <a:t>в</a:t>
            </a:r>
            <a:r>
              <a:rPr dirty="0" sz="3200">
                <a:latin typeface="Times New Roman"/>
                <a:cs typeface="Times New Roman"/>
              </a:rPr>
              <a:t>	</a:t>
            </a:r>
            <a:r>
              <a:rPr dirty="0" sz="3200" spc="-170">
                <a:latin typeface="Times New Roman"/>
                <a:cs typeface="Times New Roman"/>
              </a:rPr>
              <a:t>к</a:t>
            </a:r>
            <a:r>
              <a:rPr dirty="0" sz="3200" spc="-45">
                <a:latin typeface="Times New Roman"/>
                <a:cs typeface="Times New Roman"/>
              </a:rPr>
              <a:t>от</a:t>
            </a:r>
            <a:r>
              <a:rPr dirty="0" sz="3200">
                <a:latin typeface="Times New Roman"/>
                <a:cs typeface="Times New Roman"/>
              </a:rPr>
              <a:t>орых</a:t>
            </a:r>
            <a:r>
              <a:rPr dirty="0" sz="3200">
                <a:latin typeface="Times New Roman"/>
                <a:cs typeface="Times New Roman"/>
              </a:rPr>
              <a:t>	</a:t>
            </a:r>
            <a:r>
              <a:rPr dirty="0" sz="3200">
                <a:latin typeface="Times New Roman"/>
                <a:cs typeface="Times New Roman"/>
              </a:rPr>
              <a:t>они  </a:t>
            </a:r>
            <a:r>
              <a:rPr dirty="0" sz="3200" spc="-15">
                <a:latin typeface="Times New Roman"/>
                <a:cs typeface="Times New Roman"/>
              </a:rPr>
              <a:t>находятся.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30706" y="1162303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wrap="square" lIns="0" tIns="32384" rIns="0" bIns="0" rtlCol="0" vert="horz">
            <a:spAutoFit/>
          </a:bodyPr>
          <a:lstStyle/>
          <a:p>
            <a:pPr marL="2678430">
              <a:lnSpc>
                <a:spcPct val="100000"/>
              </a:lnSpc>
              <a:spcBef>
                <a:spcPts val="254"/>
              </a:spcBef>
            </a:pPr>
            <a:r>
              <a:rPr dirty="0" sz="3200" b="1">
                <a:latin typeface="Times New Roman"/>
                <a:cs typeface="Times New Roman"/>
              </a:rPr>
              <a:t>20.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Могут</a:t>
            </a:r>
            <a:r>
              <a:rPr dirty="0" sz="3200" spc="-30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ли</a:t>
            </a:r>
            <a:r>
              <a:rPr dirty="0" sz="3200" spc="-10" b="1">
                <a:latin typeface="Times New Roman"/>
                <a:cs typeface="Times New Roman"/>
              </a:rPr>
              <a:t> </a:t>
            </a:r>
            <a:r>
              <a:rPr dirty="0" sz="3200" spc="-35" b="1">
                <a:latin typeface="Times New Roman"/>
                <a:cs typeface="Times New Roman"/>
              </a:rPr>
              <a:t>результаты</a:t>
            </a:r>
            <a:endParaRPr sz="3200">
              <a:latin typeface="Times New Roman"/>
              <a:cs typeface="Times New Roman"/>
            </a:endParaRPr>
          </a:p>
          <a:p>
            <a:pPr algn="ctr" marL="635635" marR="632460" indent="3175">
              <a:lnSpc>
                <a:spcPct val="98400"/>
              </a:lnSpc>
              <a:spcBef>
                <a:spcPts val="65"/>
              </a:spcBef>
            </a:pPr>
            <a:r>
              <a:rPr dirty="0" sz="3200" spc="-10" b="1">
                <a:latin typeface="Times New Roman"/>
                <a:cs typeface="Times New Roman"/>
              </a:rPr>
              <a:t>социально-психологического </a:t>
            </a:r>
            <a:r>
              <a:rPr dirty="0" sz="3200" spc="-5" b="1">
                <a:latin typeface="Times New Roman"/>
                <a:cs typeface="Times New Roman"/>
              </a:rPr>
              <a:t>тестирования 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отрицательно</a:t>
            </a:r>
            <a:r>
              <a:rPr dirty="0" sz="3200" spc="-15" b="1">
                <a:latin typeface="Times New Roman"/>
                <a:cs typeface="Times New Roman"/>
              </a:rPr>
              <a:t> </a:t>
            </a:r>
            <a:r>
              <a:rPr dirty="0" sz="3200" spc="-20" b="1">
                <a:latin typeface="Times New Roman"/>
                <a:cs typeface="Times New Roman"/>
              </a:rPr>
              <a:t>повлиять</a:t>
            </a:r>
            <a:r>
              <a:rPr dirty="0" sz="3200" spc="-1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на</a:t>
            </a:r>
            <a:r>
              <a:rPr dirty="0" sz="3200" spc="5" b="1">
                <a:latin typeface="Times New Roman"/>
                <a:cs typeface="Times New Roman"/>
              </a:rPr>
              <a:t> репутацию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5" b="1">
                <a:latin typeface="Times New Roman"/>
                <a:cs typeface="Times New Roman"/>
              </a:rPr>
              <a:t>ребенка </a:t>
            </a:r>
            <a:r>
              <a:rPr dirty="0" sz="3200" spc="-78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или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осложнить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spc="-25" b="1">
                <a:latin typeface="Times New Roman"/>
                <a:cs typeface="Times New Roman"/>
              </a:rPr>
              <a:t>его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жизнь </a:t>
            </a:r>
            <a:r>
              <a:rPr dirty="0" sz="3200" b="1">
                <a:latin typeface="Times New Roman"/>
                <a:cs typeface="Times New Roman"/>
              </a:rPr>
              <a:t>в дальнейшем?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0706" y="3442830"/>
            <a:ext cx="9901555" cy="2200275"/>
          </a:xfrm>
          <a:custGeom>
            <a:avLst/>
            <a:gdLst/>
            <a:ahLst/>
            <a:cxnLst/>
            <a:rect l="l" t="t" r="r" b="b"/>
            <a:pathLst>
              <a:path w="9901555" h="2200275">
                <a:moveTo>
                  <a:pt x="9901047" y="0"/>
                </a:moveTo>
                <a:lnTo>
                  <a:pt x="0" y="0"/>
                </a:lnTo>
                <a:lnTo>
                  <a:pt x="0" y="2200148"/>
                </a:lnTo>
                <a:lnTo>
                  <a:pt x="9901047" y="2200148"/>
                </a:lnTo>
                <a:lnTo>
                  <a:pt x="9901047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22247" y="3428466"/>
            <a:ext cx="6257290" cy="106807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360"/>
              </a:spcBef>
              <a:tabLst>
                <a:tab pos="708025" algn="l"/>
                <a:tab pos="1583055" algn="l"/>
                <a:tab pos="3891279" algn="l"/>
              </a:tabLst>
            </a:pPr>
            <a:r>
              <a:rPr dirty="0" sz="3200">
                <a:latin typeface="Times New Roman"/>
                <a:cs typeface="Times New Roman"/>
              </a:rPr>
              <a:t>3.	</a:t>
            </a:r>
            <a:r>
              <a:rPr dirty="0" sz="3200" spc="-5">
                <a:latin typeface="Times New Roman"/>
                <a:cs typeface="Times New Roman"/>
              </a:rPr>
              <a:t>На	</a:t>
            </a:r>
            <a:r>
              <a:rPr dirty="0" sz="3200" spc="-35">
                <a:latin typeface="Times New Roman"/>
                <a:cs typeface="Times New Roman"/>
              </a:rPr>
              <a:t>результаты	</a:t>
            </a:r>
            <a:r>
              <a:rPr dirty="0" sz="3200">
                <a:latin typeface="Times New Roman"/>
                <a:cs typeface="Times New Roman"/>
              </a:rPr>
              <a:t>тестирования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65"/>
              </a:spcBef>
              <a:tabLst>
                <a:tab pos="2162175" algn="l"/>
              </a:tabLst>
            </a:pPr>
            <a:r>
              <a:rPr dirty="0" sz="3200" spc="-5" b="1">
                <a:latin typeface="Times New Roman"/>
                <a:cs typeface="Times New Roman"/>
              </a:rPr>
              <a:t>режим	</a:t>
            </a:r>
            <a:r>
              <a:rPr dirty="0" sz="3200" b="1">
                <a:latin typeface="Times New Roman"/>
                <a:cs typeface="Times New Roman"/>
              </a:rPr>
              <a:t>конфиденциальности</a:t>
            </a:r>
            <a:r>
              <a:rPr dirty="0" sz="320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57108" y="3428466"/>
            <a:ext cx="3095625" cy="10680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558800" marR="5080" indent="-559435">
              <a:lnSpc>
                <a:spcPct val="106900"/>
              </a:lnSpc>
              <a:spcBef>
                <a:spcPts val="95"/>
              </a:spcBef>
            </a:pPr>
            <a:r>
              <a:rPr dirty="0" sz="3200">
                <a:latin typeface="Times New Roman"/>
                <a:cs typeface="Times New Roman"/>
              </a:rPr>
              <a:t>р</a:t>
            </a:r>
            <a:r>
              <a:rPr dirty="0" sz="3200" spc="-15">
                <a:latin typeface="Times New Roman"/>
                <a:cs typeface="Times New Roman"/>
              </a:rPr>
              <a:t>а</a:t>
            </a:r>
            <a:r>
              <a:rPr dirty="0" sz="3200">
                <a:latin typeface="Times New Roman"/>
                <a:cs typeface="Times New Roman"/>
              </a:rPr>
              <a:t>спр</a:t>
            </a:r>
            <a:r>
              <a:rPr dirty="0" sz="3200" spc="75">
                <a:latin typeface="Times New Roman"/>
                <a:cs typeface="Times New Roman"/>
              </a:rPr>
              <a:t>о</a:t>
            </a:r>
            <a:r>
              <a:rPr dirty="0" sz="3200">
                <a:latin typeface="Times New Roman"/>
                <a:cs typeface="Times New Roman"/>
              </a:rPr>
              <a:t>с</a:t>
            </a:r>
            <a:r>
              <a:rPr dirty="0" sz="3200" spc="40">
                <a:latin typeface="Times New Roman"/>
                <a:cs typeface="Times New Roman"/>
              </a:rPr>
              <a:t>т</a:t>
            </a:r>
            <a:r>
              <a:rPr dirty="0" sz="3200">
                <a:latin typeface="Times New Roman"/>
                <a:cs typeface="Times New Roman"/>
              </a:rPr>
              <a:t>раняе</a:t>
            </a:r>
            <a:r>
              <a:rPr dirty="0" sz="3200" spc="40">
                <a:latin typeface="Times New Roman"/>
                <a:cs typeface="Times New Roman"/>
              </a:rPr>
              <a:t>т</a:t>
            </a:r>
            <a:r>
              <a:rPr dirty="0" sz="3200">
                <a:latin typeface="Times New Roman"/>
                <a:cs typeface="Times New Roman"/>
              </a:rPr>
              <a:t>ся  </a:t>
            </a:r>
            <a:r>
              <a:rPr dirty="0" sz="3200" spc="-5">
                <a:latin typeface="Times New Roman"/>
                <a:cs typeface="Times New Roman"/>
              </a:rPr>
              <a:t>Персон</a:t>
            </a:r>
            <a:r>
              <a:rPr dirty="0" sz="3200" spc="25">
                <a:latin typeface="Times New Roman"/>
                <a:cs typeface="Times New Roman"/>
              </a:rPr>
              <a:t>а</a:t>
            </a:r>
            <a:r>
              <a:rPr dirty="0" sz="3200" spc="-5">
                <a:latin typeface="Times New Roman"/>
                <a:cs typeface="Times New Roman"/>
              </a:rPr>
              <a:t>л</a:t>
            </a:r>
            <a:r>
              <a:rPr dirty="0" sz="3200" spc="-15">
                <a:latin typeface="Times New Roman"/>
                <a:cs typeface="Times New Roman"/>
              </a:rPr>
              <a:t>ь</a:t>
            </a:r>
            <a:r>
              <a:rPr dirty="0" sz="3200" spc="-5">
                <a:latin typeface="Times New Roman"/>
                <a:cs typeface="Times New Roman"/>
              </a:rPr>
              <a:t>ные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22247" y="4472787"/>
            <a:ext cx="9731375" cy="106807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R="5080">
              <a:lnSpc>
                <a:spcPct val="106900"/>
              </a:lnSpc>
              <a:spcBef>
                <a:spcPts val="95"/>
              </a:spcBef>
            </a:pPr>
            <a:r>
              <a:rPr dirty="0" sz="3200" spc="-35">
                <a:latin typeface="Times New Roman"/>
                <a:cs typeface="Times New Roman"/>
              </a:rPr>
              <a:t>результаты</a:t>
            </a:r>
            <a:r>
              <a:rPr dirty="0" sz="3200" spc="15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могут</a:t>
            </a:r>
            <a:r>
              <a:rPr dirty="0" sz="3200" spc="15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быть</a:t>
            </a:r>
            <a:r>
              <a:rPr dirty="0" sz="3200" spc="160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доступны</a:t>
            </a:r>
            <a:r>
              <a:rPr dirty="0" sz="3200" spc="145" b="1">
                <a:latin typeface="Times New Roman"/>
                <a:cs typeface="Times New Roman"/>
              </a:rPr>
              <a:t> </a:t>
            </a:r>
            <a:r>
              <a:rPr dirty="0" sz="3200" spc="-25" b="1">
                <a:latin typeface="Times New Roman"/>
                <a:cs typeface="Times New Roman"/>
              </a:rPr>
              <a:t>только</a:t>
            </a:r>
            <a:r>
              <a:rPr dirty="0" sz="3200" spc="155" b="1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трем</a:t>
            </a:r>
            <a:r>
              <a:rPr dirty="0" sz="3200" spc="15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лицам: </a:t>
            </a:r>
            <a:r>
              <a:rPr dirty="0" sz="3200" spc="-785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родителю,</a:t>
            </a:r>
            <a:r>
              <a:rPr dirty="0" sz="3200" spc="5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ребенку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и</a:t>
            </a:r>
            <a:r>
              <a:rPr dirty="0" sz="3200" spc="5" b="1">
                <a:latin typeface="Times New Roman"/>
                <a:cs typeface="Times New Roman"/>
              </a:rPr>
              <a:t> </a:t>
            </a:r>
            <a:r>
              <a:rPr dirty="0" sz="3200" spc="-15" b="1">
                <a:latin typeface="Times New Roman"/>
                <a:cs typeface="Times New Roman"/>
              </a:rPr>
              <a:t>педагогу-психологу</a:t>
            </a:r>
            <a:r>
              <a:rPr dirty="0" sz="3200" spc="-15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0706" y="1223263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wrap="square" lIns="0" tIns="33020" rIns="0" bIns="0" rtlCol="0" vert="horz">
            <a:spAutoFit/>
          </a:bodyPr>
          <a:lstStyle/>
          <a:p>
            <a:pPr marL="2678430">
              <a:lnSpc>
                <a:spcPct val="100000"/>
              </a:lnSpc>
              <a:spcBef>
                <a:spcPts val="260"/>
              </a:spcBef>
            </a:pPr>
            <a:r>
              <a:rPr dirty="0" sz="3200" b="1">
                <a:latin typeface="Times New Roman"/>
                <a:cs typeface="Times New Roman"/>
              </a:rPr>
              <a:t>20.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Могут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ли</a:t>
            </a:r>
            <a:r>
              <a:rPr dirty="0" sz="3200" spc="-15" b="1">
                <a:latin typeface="Times New Roman"/>
                <a:cs typeface="Times New Roman"/>
              </a:rPr>
              <a:t> </a:t>
            </a:r>
            <a:r>
              <a:rPr dirty="0" sz="3200" spc="-35" b="1">
                <a:latin typeface="Times New Roman"/>
                <a:cs typeface="Times New Roman"/>
              </a:rPr>
              <a:t>результаты</a:t>
            </a:r>
            <a:endParaRPr sz="3200">
              <a:latin typeface="Times New Roman"/>
              <a:cs typeface="Times New Roman"/>
            </a:endParaRPr>
          </a:p>
          <a:p>
            <a:pPr algn="ctr" marL="635635" marR="632460" indent="3175">
              <a:lnSpc>
                <a:spcPct val="98400"/>
              </a:lnSpc>
              <a:spcBef>
                <a:spcPts val="60"/>
              </a:spcBef>
            </a:pPr>
            <a:r>
              <a:rPr dirty="0" sz="3200" spc="-10" b="1">
                <a:latin typeface="Times New Roman"/>
                <a:cs typeface="Times New Roman"/>
              </a:rPr>
              <a:t>социально-психологического </a:t>
            </a:r>
            <a:r>
              <a:rPr dirty="0" sz="3200" spc="-5" b="1">
                <a:latin typeface="Times New Roman"/>
                <a:cs typeface="Times New Roman"/>
              </a:rPr>
              <a:t>тестирования 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отрицательно</a:t>
            </a:r>
            <a:r>
              <a:rPr dirty="0" sz="3200" spc="-15" b="1">
                <a:latin typeface="Times New Roman"/>
                <a:cs typeface="Times New Roman"/>
              </a:rPr>
              <a:t> </a:t>
            </a:r>
            <a:r>
              <a:rPr dirty="0" sz="3200" spc="-20" b="1">
                <a:latin typeface="Times New Roman"/>
                <a:cs typeface="Times New Roman"/>
              </a:rPr>
              <a:t>повлиять</a:t>
            </a:r>
            <a:r>
              <a:rPr dirty="0" sz="3200" spc="-1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на</a:t>
            </a:r>
            <a:r>
              <a:rPr dirty="0" sz="3200" spc="5" b="1">
                <a:latin typeface="Times New Roman"/>
                <a:cs typeface="Times New Roman"/>
              </a:rPr>
              <a:t> репутацию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5" b="1">
                <a:latin typeface="Times New Roman"/>
                <a:cs typeface="Times New Roman"/>
              </a:rPr>
              <a:t>ребенка </a:t>
            </a:r>
            <a:r>
              <a:rPr dirty="0" sz="3200" spc="-78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или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осложнить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spc="-25" b="1">
                <a:latin typeface="Times New Roman"/>
                <a:cs typeface="Times New Roman"/>
              </a:rPr>
              <a:t>его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жизнь </a:t>
            </a:r>
            <a:r>
              <a:rPr dirty="0" sz="3200" b="1">
                <a:latin typeface="Times New Roman"/>
                <a:cs typeface="Times New Roman"/>
              </a:rPr>
              <a:t>в дальнейшем?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30706" y="3280308"/>
            <a:ext cx="9901555" cy="2827655"/>
          </a:xfrm>
          <a:custGeom>
            <a:avLst/>
            <a:gdLst/>
            <a:ahLst/>
            <a:cxnLst/>
            <a:rect l="l" t="t" r="r" b="b"/>
            <a:pathLst>
              <a:path w="9901555" h="2827654">
                <a:moveTo>
                  <a:pt x="9901047" y="0"/>
                </a:moveTo>
                <a:lnTo>
                  <a:pt x="0" y="0"/>
                </a:lnTo>
                <a:lnTo>
                  <a:pt x="0" y="2827400"/>
                </a:lnTo>
                <a:lnTo>
                  <a:pt x="9901047" y="2827400"/>
                </a:lnTo>
                <a:lnTo>
                  <a:pt x="9901047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209547" y="3301695"/>
            <a:ext cx="9744710" cy="4521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17830" algn="l"/>
                <a:tab pos="2037714" algn="l"/>
                <a:tab pos="2889885" algn="l"/>
                <a:tab pos="4759960" algn="l"/>
                <a:tab pos="6398260" algn="l"/>
                <a:tab pos="7750809" algn="l"/>
                <a:tab pos="8046084" algn="l"/>
                <a:tab pos="8362950" algn="l"/>
                <a:tab pos="9573895" algn="l"/>
              </a:tabLst>
            </a:pPr>
            <a:r>
              <a:rPr dirty="0" sz="2800" spc="-5">
                <a:latin typeface="Times New Roman"/>
                <a:cs typeface="Times New Roman"/>
              </a:rPr>
              <a:t>4.</a:t>
            </a:r>
            <a:r>
              <a:rPr dirty="0" sz="2800" spc="-5">
                <a:latin typeface="Times New Roman"/>
                <a:cs typeface="Times New Roman"/>
              </a:rPr>
              <a:t>	</a:t>
            </a:r>
            <a:r>
              <a:rPr dirty="0" sz="2800" spc="-45">
                <a:latin typeface="Times New Roman"/>
                <a:cs typeface="Times New Roman"/>
              </a:rPr>
              <a:t>М</a:t>
            </a:r>
            <a:r>
              <a:rPr dirty="0" sz="2800" spc="-5">
                <a:latin typeface="Times New Roman"/>
                <a:cs typeface="Times New Roman"/>
              </a:rPr>
              <a:t>е</a:t>
            </a:r>
            <a:r>
              <a:rPr dirty="0" sz="2800" spc="-50">
                <a:latin typeface="Times New Roman"/>
                <a:cs typeface="Times New Roman"/>
              </a:rPr>
              <a:t>т</a:t>
            </a:r>
            <a:r>
              <a:rPr dirty="0" sz="2800" spc="-85">
                <a:latin typeface="Times New Roman"/>
                <a:cs typeface="Times New Roman"/>
              </a:rPr>
              <a:t>о</a:t>
            </a:r>
            <a:r>
              <a:rPr dirty="0" sz="2800" spc="-5">
                <a:latin typeface="Times New Roman"/>
                <a:cs typeface="Times New Roman"/>
              </a:rPr>
              <a:t>ди</a:t>
            </a:r>
            <a:r>
              <a:rPr dirty="0" sz="2800" spc="-50">
                <a:latin typeface="Times New Roman"/>
                <a:cs typeface="Times New Roman"/>
              </a:rPr>
              <a:t>к</a:t>
            </a:r>
            <a:r>
              <a:rPr dirty="0" sz="2800" spc="-5">
                <a:latin typeface="Times New Roman"/>
                <a:cs typeface="Times New Roman"/>
              </a:rPr>
              <a:t>а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">
                <a:latin typeface="Times New Roman"/>
                <a:cs typeface="Times New Roman"/>
              </a:rPr>
              <a:t>С</a:t>
            </a:r>
            <a:r>
              <a:rPr dirty="0" sz="2800" spc="5">
                <a:latin typeface="Times New Roman"/>
                <a:cs typeface="Times New Roman"/>
              </a:rPr>
              <a:t>П</a:t>
            </a:r>
            <a:r>
              <a:rPr dirty="0" sz="2800" spc="-5">
                <a:latin typeface="Times New Roman"/>
                <a:cs typeface="Times New Roman"/>
              </a:rPr>
              <a:t>Т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>
                <a:latin typeface="Times New Roman"/>
                <a:cs typeface="Times New Roman"/>
              </a:rPr>
              <a:t>пр</a:t>
            </a:r>
            <a:r>
              <a:rPr dirty="0" sz="2800">
                <a:latin typeface="Times New Roman"/>
                <a:cs typeface="Times New Roman"/>
              </a:rPr>
              <a:t>о</a:t>
            </a:r>
            <a:r>
              <a:rPr dirty="0" sz="2800" spc="-35">
                <a:latin typeface="Times New Roman"/>
                <a:cs typeface="Times New Roman"/>
              </a:rPr>
              <a:t>в</a:t>
            </a:r>
            <a:r>
              <a:rPr dirty="0" sz="2800" spc="-85">
                <a:latin typeface="Times New Roman"/>
                <a:cs typeface="Times New Roman"/>
              </a:rPr>
              <a:t>о</a:t>
            </a:r>
            <a:r>
              <a:rPr dirty="0" sz="2800" spc="-5">
                <a:latin typeface="Times New Roman"/>
                <a:cs typeface="Times New Roman"/>
              </a:rPr>
              <a:t>ди</a:t>
            </a:r>
            <a:r>
              <a:rPr dirty="0" sz="2800" spc="35">
                <a:latin typeface="Times New Roman"/>
                <a:cs typeface="Times New Roman"/>
              </a:rPr>
              <a:t>т</a:t>
            </a:r>
            <a:r>
              <a:rPr dirty="0" sz="2800" spc="-5">
                <a:latin typeface="Times New Roman"/>
                <a:cs typeface="Times New Roman"/>
              </a:rPr>
              <a:t>ся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">
                <a:latin typeface="Times New Roman"/>
                <a:cs typeface="Times New Roman"/>
              </a:rPr>
              <a:t>е</a:t>
            </a:r>
            <a:r>
              <a:rPr dirty="0" sz="2800" spc="-50">
                <a:latin typeface="Times New Roman"/>
                <a:cs typeface="Times New Roman"/>
              </a:rPr>
              <a:t>ж</a:t>
            </a:r>
            <a:r>
              <a:rPr dirty="0" sz="2800" spc="-5">
                <a:latin typeface="Times New Roman"/>
                <a:cs typeface="Times New Roman"/>
              </a:rPr>
              <a:t>е</a:t>
            </a:r>
            <a:r>
              <a:rPr dirty="0" sz="2800" spc="-80">
                <a:latin typeface="Times New Roman"/>
                <a:cs typeface="Times New Roman"/>
              </a:rPr>
              <a:t>г</a:t>
            </a:r>
            <a:r>
              <a:rPr dirty="0" sz="2800" spc="-85">
                <a:latin typeface="Times New Roman"/>
                <a:cs typeface="Times New Roman"/>
              </a:rPr>
              <a:t>о</a:t>
            </a:r>
            <a:r>
              <a:rPr dirty="0" sz="2800" spc="5">
                <a:latin typeface="Times New Roman"/>
                <a:cs typeface="Times New Roman"/>
              </a:rPr>
              <a:t>д</a:t>
            </a:r>
            <a:r>
              <a:rPr dirty="0" sz="2800" spc="-10">
                <a:latin typeface="Times New Roman"/>
                <a:cs typeface="Times New Roman"/>
              </a:rPr>
              <a:t>но</a:t>
            </a:r>
            <a:r>
              <a:rPr dirty="0" sz="2800" spc="-5">
                <a:latin typeface="Times New Roman"/>
                <a:cs typeface="Times New Roman"/>
              </a:rPr>
              <a:t>,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>
                <a:latin typeface="Times New Roman"/>
                <a:cs typeface="Times New Roman"/>
              </a:rPr>
              <a:t>н</a:t>
            </a:r>
            <a:r>
              <a:rPr dirty="0" sz="2800" spc="-120">
                <a:latin typeface="Times New Roman"/>
                <a:cs typeface="Times New Roman"/>
              </a:rPr>
              <a:t>а</a:t>
            </a:r>
            <a:r>
              <a:rPr dirty="0" sz="2800" spc="-5">
                <a:latin typeface="Times New Roman"/>
                <a:cs typeface="Times New Roman"/>
              </a:rPr>
              <a:t>чиная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">
                <a:latin typeface="Times New Roman"/>
                <a:cs typeface="Times New Roman"/>
              </a:rPr>
              <a:t>с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">
                <a:latin typeface="Times New Roman"/>
                <a:cs typeface="Times New Roman"/>
              </a:rPr>
              <a:t>7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">
                <a:latin typeface="Times New Roman"/>
                <a:cs typeface="Times New Roman"/>
              </a:rPr>
              <a:t>кла</a:t>
            </a:r>
            <a:r>
              <a:rPr dirty="0" sz="2800" spc="-15">
                <a:latin typeface="Times New Roman"/>
                <a:cs typeface="Times New Roman"/>
              </a:rPr>
              <a:t>с</a:t>
            </a:r>
            <a:r>
              <a:rPr dirty="0" sz="2800" spc="20">
                <a:latin typeface="Times New Roman"/>
                <a:cs typeface="Times New Roman"/>
              </a:rPr>
              <a:t>с</a:t>
            </a:r>
            <a:r>
              <a:rPr dirty="0" sz="2800" spc="-5">
                <a:latin typeface="Times New Roman"/>
                <a:cs typeface="Times New Roman"/>
              </a:rPr>
              <a:t>а,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">
                <a:latin typeface="Times New Roman"/>
                <a:cs typeface="Times New Roman"/>
              </a:rPr>
              <a:t>с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9547" y="3726586"/>
            <a:ext cx="7552690" cy="939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7100"/>
              </a:lnSpc>
              <a:spcBef>
                <a:spcPts val="100"/>
              </a:spcBef>
              <a:tabLst>
                <a:tab pos="1781810" algn="l"/>
                <a:tab pos="3423285" algn="l"/>
                <a:tab pos="4720590" algn="l"/>
                <a:tab pos="5462905" algn="l"/>
                <a:tab pos="6289040" algn="l"/>
              </a:tabLst>
            </a:pPr>
            <a:r>
              <a:rPr dirty="0" sz="2800" spc="-10">
                <a:latin typeface="Times New Roman"/>
                <a:cs typeface="Times New Roman"/>
              </a:rPr>
              <a:t>целью	</a:t>
            </a:r>
            <a:r>
              <a:rPr dirty="0" sz="2800" spc="-10" b="1">
                <a:latin typeface="Times New Roman"/>
                <a:cs typeface="Times New Roman"/>
              </a:rPr>
              <a:t>мониторинга	рискогенности </a:t>
            </a:r>
            <a:r>
              <a:rPr dirty="0" sz="2800" spc="-5" b="1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пс</a:t>
            </a:r>
            <a:r>
              <a:rPr dirty="0" sz="2800" spc="-20" b="1">
                <a:latin typeface="Times New Roman"/>
                <a:cs typeface="Times New Roman"/>
              </a:rPr>
              <a:t>и</a:t>
            </a:r>
            <a:r>
              <a:rPr dirty="0" sz="2800" spc="-110" b="1">
                <a:latin typeface="Times New Roman"/>
                <a:cs typeface="Times New Roman"/>
              </a:rPr>
              <a:t>х</a:t>
            </a:r>
            <a:r>
              <a:rPr dirty="0" sz="2800" spc="-40" b="1">
                <a:latin typeface="Times New Roman"/>
                <a:cs typeface="Times New Roman"/>
              </a:rPr>
              <a:t>о</a:t>
            </a:r>
            <a:r>
              <a:rPr dirty="0" sz="2800" spc="-10" b="1">
                <a:latin typeface="Times New Roman"/>
                <a:cs typeface="Times New Roman"/>
              </a:rPr>
              <a:t>л</a:t>
            </a:r>
            <a:r>
              <a:rPr dirty="0" sz="2800" b="1">
                <a:latin typeface="Times New Roman"/>
                <a:cs typeface="Times New Roman"/>
              </a:rPr>
              <a:t>о</a:t>
            </a:r>
            <a:r>
              <a:rPr dirty="0" sz="2800" spc="-10" b="1">
                <a:latin typeface="Times New Roman"/>
                <a:cs typeface="Times New Roman"/>
              </a:rPr>
              <a:t>гич</a:t>
            </a:r>
            <a:r>
              <a:rPr dirty="0" sz="2800" spc="15" b="1">
                <a:latin typeface="Times New Roman"/>
                <a:cs typeface="Times New Roman"/>
              </a:rPr>
              <a:t>е</a:t>
            </a:r>
            <a:r>
              <a:rPr dirty="0" sz="2800" spc="-5" b="1">
                <a:latin typeface="Times New Roman"/>
                <a:cs typeface="Times New Roman"/>
              </a:rPr>
              <a:t>ск</a:t>
            </a:r>
            <a:r>
              <a:rPr dirty="0" sz="2800" spc="-20" b="1">
                <a:latin typeface="Times New Roman"/>
                <a:cs typeface="Times New Roman"/>
              </a:rPr>
              <a:t>и</a:t>
            </a:r>
            <a:r>
              <a:rPr dirty="0" sz="2800" spc="-5" b="1">
                <a:latin typeface="Times New Roman"/>
                <a:cs typeface="Times New Roman"/>
              </a:rPr>
              <a:t>х</a:t>
            </a:r>
            <a:r>
              <a:rPr dirty="0" sz="2800" b="1">
                <a:latin typeface="Times New Roman"/>
                <a:cs typeface="Times New Roman"/>
              </a:rPr>
              <a:t>	</a:t>
            </a:r>
            <a:r>
              <a:rPr dirty="0" sz="2800" spc="-85" b="1">
                <a:latin typeface="Times New Roman"/>
                <a:cs typeface="Times New Roman"/>
              </a:rPr>
              <a:t>у</a:t>
            </a:r>
            <a:r>
              <a:rPr dirty="0" sz="2800" spc="-5" b="1">
                <a:latin typeface="Times New Roman"/>
                <a:cs typeface="Times New Roman"/>
              </a:rPr>
              <a:t>сл</a:t>
            </a:r>
            <a:r>
              <a:rPr dirty="0" sz="2800" spc="-75" b="1">
                <a:latin typeface="Times New Roman"/>
                <a:cs typeface="Times New Roman"/>
              </a:rPr>
              <a:t>о</a:t>
            </a:r>
            <a:r>
              <a:rPr dirty="0" sz="2800" spc="-10" b="1">
                <a:latin typeface="Times New Roman"/>
                <a:cs typeface="Times New Roman"/>
              </a:rPr>
              <a:t>вий</a:t>
            </a:r>
            <a:r>
              <a:rPr dirty="0" sz="2800" spc="-5">
                <a:latin typeface="Times New Roman"/>
                <a:cs typeface="Times New Roman"/>
              </a:rPr>
              <a:t>,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">
                <a:latin typeface="Times New Roman"/>
                <a:cs typeface="Times New Roman"/>
              </a:rPr>
              <a:t>в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55">
                <a:latin typeface="Times New Roman"/>
                <a:cs typeface="Times New Roman"/>
              </a:rPr>
              <a:t>к</a:t>
            </a:r>
            <a:r>
              <a:rPr dirty="0" sz="2800" spc="-40">
                <a:latin typeface="Times New Roman"/>
                <a:cs typeface="Times New Roman"/>
              </a:rPr>
              <a:t>от</a:t>
            </a:r>
            <a:r>
              <a:rPr dirty="0" sz="2800" spc="-5">
                <a:latin typeface="Times New Roman"/>
                <a:cs typeface="Times New Roman"/>
              </a:rPr>
              <a:t>о</a:t>
            </a:r>
            <a:r>
              <a:rPr dirty="0" sz="2800">
                <a:latin typeface="Times New Roman"/>
                <a:cs typeface="Times New Roman"/>
              </a:rPr>
              <a:t>р</a:t>
            </a:r>
            <a:r>
              <a:rPr dirty="0" sz="2800" spc="-5">
                <a:latin typeface="Times New Roman"/>
                <a:cs typeface="Times New Roman"/>
              </a:rPr>
              <a:t>ых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12377" y="3726586"/>
            <a:ext cx="1840864" cy="93980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340"/>
              </a:spcBef>
            </a:pPr>
            <a:r>
              <a:rPr dirty="0" sz="2800" spc="-5" b="1">
                <a:latin typeface="Times New Roman"/>
                <a:cs typeface="Times New Roman"/>
              </a:rPr>
              <a:t>социально-</a:t>
            </a:r>
            <a:endParaRPr sz="28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spcBef>
                <a:spcPts val="240"/>
              </a:spcBef>
            </a:pPr>
            <a:r>
              <a:rPr dirty="0" sz="2800" spc="-20">
                <a:latin typeface="Times New Roman"/>
                <a:cs typeface="Times New Roman"/>
              </a:rPr>
              <a:t>находится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09547" y="4639208"/>
            <a:ext cx="9744075" cy="13976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07200"/>
              </a:lnSpc>
              <a:spcBef>
                <a:spcPts val="100"/>
              </a:spcBef>
            </a:pPr>
            <a:r>
              <a:rPr dirty="0" sz="2800" spc="-15">
                <a:latin typeface="Times New Roman"/>
                <a:cs typeface="Times New Roman"/>
              </a:rPr>
              <a:t>обучающийся,</a:t>
            </a:r>
            <a:r>
              <a:rPr dirty="0" sz="2800" spc="675">
                <a:latin typeface="Times New Roman"/>
                <a:cs typeface="Times New Roman"/>
              </a:rPr>
              <a:t> </a:t>
            </a:r>
            <a:r>
              <a:rPr dirty="0" sz="2800" spc="-35">
                <a:latin typeface="Times New Roman"/>
                <a:cs typeface="Times New Roman"/>
              </a:rPr>
              <a:t>которая</a:t>
            </a:r>
            <a:r>
              <a:rPr dirty="0" sz="2800" spc="-30">
                <a:latin typeface="Times New Roman"/>
                <a:cs typeface="Times New Roman"/>
              </a:rPr>
              <a:t> может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привести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к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вовлечению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в 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наркопотребление.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Таким</a:t>
            </a:r>
            <a:r>
              <a:rPr dirty="0" sz="2800" spc="-15">
                <a:latin typeface="Times New Roman"/>
                <a:cs typeface="Times New Roman"/>
              </a:rPr>
              <a:t> образом,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цель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методики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–</a:t>
            </a:r>
            <a:r>
              <a:rPr dirty="0" sz="2800">
                <a:latin typeface="Times New Roman"/>
                <a:cs typeface="Times New Roman"/>
              </a:rPr>
              <a:t> выявить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рискогенность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обстановки</a:t>
            </a:r>
            <a:r>
              <a:rPr dirty="0" sz="2800" spc="1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вокруг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ребенка.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130706" y="1070863"/>
            <a:ext cx="9901555" cy="2062480"/>
          </a:xfrm>
          <a:prstGeom prst="rect">
            <a:avLst/>
          </a:prstGeom>
          <a:solidFill>
            <a:srgbClr val="EBD18B"/>
          </a:solidFill>
        </p:spPr>
        <p:txBody>
          <a:bodyPr wrap="square" lIns="0" tIns="32384" rIns="0" bIns="0" rtlCol="0" vert="horz">
            <a:spAutoFit/>
          </a:bodyPr>
          <a:lstStyle/>
          <a:p>
            <a:pPr marL="2678430">
              <a:lnSpc>
                <a:spcPct val="100000"/>
              </a:lnSpc>
              <a:spcBef>
                <a:spcPts val="254"/>
              </a:spcBef>
            </a:pPr>
            <a:r>
              <a:rPr dirty="0" sz="3200" b="1">
                <a:latin typeface="Times New Roman"/>
                <a:cs typeface="Times New Roman"/>
              </a:rPr>
              <a:t>20.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Могут</a:t>
            </a:r>
            <a:r>
              <a:rPr dirty="0" sz="3200" spc="-30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ли</a:t>
            </a:r>
            <a:r>
              <a:rPr dirty="0" sz="3200" spc="-10" b="1">
                <a:latin typeface="Times New Roman"/>
                <a:cs typeface="Times New Roman"/>
              </a:rPr>
              <a:t> </a:t>
            </a:r>
            <a:r>
              <a:rPr dirty="0" sz="3200" spc="-35" b="1">
                <a:latin typeface="Times New Roman"/>
                <a:cs typeface="Times New Roman"/>
              </a:rPr>
              <a:t>результаты</a:t>
            </a:r>
            <a:endParaRPr sz="3200">
              <a:latin typeface="Times New Roman"/>
              <a:cs typeface="Times New Roman"/>
            </a:endParaRPr>
          </a:p>
          <a:p>
            <a:pPr algn="ctr" marL="635635" marR="632460" indent="3810">
              <a:lnSpc>
                <a:spcPct val="98400"/>
              </a:lnSpc>
              <a:spcBef>
                <a:spcPts val="65"/>
              </a:spcBef>
            </a:pPr>
            <a:r>
              <a:rPr dirty="0" sz="3200" spc="-10" b="1">
                <a:latin typeface="Times New Roman"/>
                <a:cs typeface="Times New Roman"/>
              </a:rPr>
              <a:t>социально-психологического </a:t>
            </a:r>
            <a:r>
              <a:rPr dirty="0" sz="3200" spc="-5" b="1">
                <a:latin typeface="Times New Roman"/>
                <a:cs typeface="Times New Roman"/>
              </a:rPr>
              <a:t>тестирования 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отрицательно</a:t>
            </a:r>
            <a:r>
              <a:rPr dirty="0" sz="3200" spc="-15" b="1">
                <a:latin typeface="Times New Roman"/>
                <a:cs typeface="Times New Roman"/>
              </a:rPr>
              <a:t> </a:t>
            </a:r>
            <a:r>
              <a:rPr dirty="0" sz="3200" spc="-20" b="1">
                <a:latin typeface="Times New Roman"/>
                <a:cs typeface="Times New Roman"/>
              </a:rPr>
              <a:t>повлиять</a:t>
            </a:r>
            <a:r>
              <a:rPr dirty="0" sz="3200" spc="-1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на</a:t>
            </a:r>
            <a:r>
              <a:rPr dirty="0" sz="3200" spc="5" b="1">
                <a:latin typeface="Times New Roman"/>
                <a:cs typeface="Times New Roman"/>
              </a:rPr>
              <a:t> репутацию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5" b="1">
                <a:latin typeface="Times New Roman"/>
                <a:cs typeface="Times New Roman"/>
              </a:rPr>
              <a:t>ребенка </a:t>
            </a:r>
            <a:r>
              <a:rPr dirty="0" sz="3200" spc="-78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или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осложнить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spc="-25" b="1">
                <a:latin typeface="Times New Roman"/>
                <a:cs typeface="Times New Roman"/>
              </a:rPr>
              <a:t>его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жизнь </a:t>
            </a:r>
            <a:r>
              <a:rPr dirty="0" sz="3200" b="1">
                <a:latin typeface="Times New Roman"/>
                <a:cs typeface="Times New Roman"/>
              </a:rPr>
              <a:t>в дальнейшем?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76552" y="1306525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62230" rIns="0" bIns="0" rtlCol="0" vert="horz">
            <a:spAutoFit/>
          </a:bodyPr>
          <a:lstStyle/>
          <a:p>
            <a:pPr marL="2810510" marR="1659255" indent="-1138555">
              <a:lnSpc>
                <a:spcPts val="4190"/>
              </a:lnSpc>
              <a:spcBef>
                <a:spcPts val="490"/>
              </a:spcBef>
            </a:pPr>
            <a:r>
              <a:rPr dirty="0" sz="3600" b="1">
                <a:latin typeface="Times New Roman"/>
                <a:cs typeface="Times New Roman"/>
              </a:rPr>
              <a:t>2.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45" b="1">
                <a:latin typeface="Times New Roman"/>
                <a:cs typeface="Times New Roman"/>
              </a:rPr>
              <a:t>Кто</a:t>
            </a:r>
            <a:r>
              <a:rPr dirty="0" sz="3600" spc="-20" b="1">
                <a:latin typeface="Times New Roman"/>
                <a:cs typeface="Times New Roman"/>
              </a:rPr>
              <a:t> инициатор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разработки </a:t>
            </a:r>
            <a:r>
              <a:rPr dirty="0" sz="3600" spc="-885" b="1">
                <a:latin typeface="Times New Roman"/>
                <a:cs typeface="Times New Roman"/>
              </a:rPr>
              <a:t> </a:t>
            </a:r>
            <a:r>
              <a:rPr dirty="0" sz="3600" spc="-10" b="1">
                <a:latin typeface="Times New Roman"/>
                <a:cs typeface="Times New Roman"/>
              </a:rPr>
              <a:t>единой </a:t>
            </a:r>
            <a:r>
              <a:rPr dirty="0" sz="3600" spc="-20" b="1">
                <a:latin typeface="Times New Roman"/>
                <a:cs typeface="Times New Roman"/>
              </a:rPr>
              <a:t>методики?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27468" y="3429393"/>
            <a:ext cx="10078085" cy="2554605"/>
          </a:xfrm>
          <a:custGeom>
            <a:avLst/>
            <a:gdLst/>
            <a:ahLst/>
            <a:cxnLst/>
            <a:rect l="l" t="t" r="r" b="b"/>
            <a:pathLst>
              <a:path w="10078085" h="2554604">
                <a:moveTo>
                  <a:pt x="10078085" y="0"/>
                </a:moveTo>
                <a:lnTo>
                  <a:pt x="0" y="0"/>
                </a:lnTo>
                <a:lnTo>
                  <a:pt x="0" y="2554604"/>
                </a:lnTo>
                <a:lnTo>
                  <a:pt x="10078085" y="2554604"/>
                </a:lnTo>
                <a:lnTo>
                  <a:pt x="1007808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831975" y="3449573"/>
            <a:ext cx="8465820" cy="24498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3810">
              <a:lnSpc>
                <a:spcPct val="100000"/>
              </a:lnSpc>
              <a:spcBef>
                <a:spcPts val="105"/>
              </a:spcBef>
            </a:pPr>
            <a:r>
              <a:rPr dirty="0" sz="3200">
                <a:latin typeface="Times New Roman"/>
                <a:cs typeface="Times New Roman"/>
              </a:rPr>
              <a:t>«Единая</a:t>
            </a:r>
            <a:r>
              <a:rPr dirty="0" sz="3200" spc="-6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методика</a:t>
            </a:r>
            <a:endParaRPr sz="3200">
              <a:latin typeface="Times New Roman"/>
              <a:cs typeface="Times New Roman"/>
            </a:endParaRPr>
          </a:p>
          <a:p>
            <a:pPr algn="ctr" marL="245745" marR="233045">
              <a:lnSpc>
                <a:spcPct val="100000"/>
              </a:lnSpc>
            </a:pPr>
            <a:r>
              <a:rPr dirty="0" sz="3200">
                <a:latin typeface="Times New Roman"/>
                <a:cs typeface="Times New Roman"/>
              </a:rPr>
              <a:t>социально – </a:t>
            </a:r>
            <a:r>
              <a:rPr dirty="0" sz="3200" spc="-20">
                <a:latin typeface="Times New Roman"/>
                <a:cs typeface="Times New Roman"/>
              </a:rPr>
              <a:t>психологического </a:t>
            </a:r>
            <a:r>
              <a:rPr dirty="0" sz="3200" spc="5">
                <a:latin typeface="Times New Roman"/>
                <a:cs typeface="Times New Roman"/>
              </a:rPr>
              <a:t>тестирования»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(ЕМ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СПТ)</a:t>
            </a:r>
            <a:endParaRPr sz="3200">
              <a:latin typeface="Times New Roman"/>
              <a:cs typeface="Times New Roman"/>
            </a:endParaRPr>
          </a:p>
          <a:p>
            <a:pPr marL="12700" marR="5080" indent="642620">
              <a:lnSpc>
                <a:spcPts val="3720"/>
              </a:lnSpc>
              <a:spcBef>
                <a:spcPts val="220"/>
              </a:spcBef>
            </a:pPr>
            <a:r>
              <a:rPr dirty="0" sz="3200">
                <a:latin typeface="Times New Roman"/>
                <a:cs typeface="Times New Roman"/>
              </a:rPr>
              <a:t>разработана в соответствии с </a:t>
            </a:r>
            <a:r>
              <a:rPr dirty="0" sz="3200" spc="-5">
                <a:latin typeface="Times New Roman"/>
                <a:cs typeface="Times New Roman"/>
              </a:rPr>
              <a:t>поручением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35">
                <a:latin typeface="Times New Roman"/>
                <a:cs typeface="Times New Roman"/>
              </a:rPr>
              <a:t>Государственного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антинаркотического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комитета.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06016" y="1452321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62230" rIns="0" bIns="0" rtlCol="0" vert="horz">
            <a:spAutoFit/>
          </a:bodyPr>
          <a:lstStyle/>
          <a:p>
            <a:pPr marL="2132330" marR="2122170" indent="583565">
              <a:lnSpc>
                <a:spcPts val="4190"/>
              </a:lnSpc>
              <a:spcBef>
                <a:spcPts val="490"/>
              </a:spcBef>
            </a:pPr>
            <a:r>
              <a:rPr dirty="0" sz="3600" b="1">
                <a:latin typeface="Times New Roman"/>
                <a:cs typeface="Times New Roman"/>
              </a:rPr>
              <a:t>3.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45" b="1">
                <a:latin typeface="Times New Roman"/>
                <a:cs typeface="Times New Roman"/>
              </a:rPr>
              <a:t>Кем</a:t>
            </a:r>
            <a:r>
              <a:rPr dirty="0" sz="3600" spc="-10" b="1">
                <a:latin typeface="Times New Roman"/>
                <a:cs typeface="Times New Roman"/>
              </a:rPr>
              <a:t> разработана 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30" b="1">
                <a:latin typeface="Times New Roman"/>
                <a:cs typeface="Times New Roman"/>
              </a:rPr>
              <a:t>методика</a:t>
            </a:r>
            <a:r>
              <a:rPr dirty="0" sz="3600" spc="-9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тестирования?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29029" y="3222955"/>
            <a:ext cx="9733915" cy="2677795"/>
          </a:xfrm>
          <a:custGeom>
            <a:avLst/>
            <a:gdLst/>
            <a:ahLst/>
            <a:cxnLst/>
            <a:rect l="l" t="t" r="r" b="b"/>
            <a:pathLst>
              <a:path w="9733915" h="2677795">
                <a:moveTo>
                  <a:pt x="9733915" y="0"/>
                </a:moveTo>
                <a:lnTo>
                  <a:pt x="0" y="0"/>
                </a:lnTo>
                <a:lnTo>
                  <a:pt x="0" y="2677667"/>
                </a:lnTo>
                <a:lnTo>
                  <a:pt x="9733915" y="26776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89125" y="3244341"/>
            <a:ext cx="9410700" cy="25736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 indent="2540">
              <a:lnSpc>
                <a:spcPct val="100000"/>
              </a:lnSpc>
              <a:spcBef>
                <a:spcPts val="95"/>
              </a:spcBef>
            </a:pPr>
            <a:r>
              <a:rPr dirty="0" sz="2800" spc="-30">
                <a:latin typeface="Times New Roman"/>
                <a:cs typeface="Times New Roman"/>
              </a:rPr>
              <a:t>Методика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социально-психологического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тестирования 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разрабатывалась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специалистами</a:t>
            </a:r>
            <a:r>
              <a:rPr dirty="0" sz="2800" spc="2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МГУ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им.</a:t>
            </a:r>
            <a:r>
              <a:rPr dirty="0" sz="2800" spc="-10">
                <a:latin typeface="Times New Roman"/>
                <a:cs typeface="Times New Roman"/>
              </a:rPr>
              <a:t> М.В.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Ломоносова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и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ФГБНУ</a:t>
            </a:r>
            <a:r>
              <a:rPr dirty="0" sz="2800" spc="3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«Центр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защиты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прав и</a:t>
            </a:r>
            <a:r>
              <a:rPr dirty="0" sz="2800">
                <a:latin typeface="Times New Roman"/>
                <a:cs typeface="Times New Roman"/>
              </a:rPr>
              <a:t> интересов</a:t>
            </a:r>
            <a:r>
              <a:rPr dirty="0" sz="2800" spc="-5">
                <a:latin typeface="Times New Roman"/>
                <a:cs typeface="Times New Roman"/>
              </a:rPr>
              <a:t> детей».</a:t>
            </a:r>
            <a:endParaRPr sz="2800">
              <a:latin typeface="Times New Roman"/>
              <a:cs typeface="Times New Roman"/>
            </a:endParaRPr>
          </a:p>
          <a:p>
            <a:pPr algn="just" marL="349250" marR="339725" indent="100330">
              <a:lnSpc>
                <a:spcPct val="98600"/>
              </a:lnSpc>
              <a:spcBef>
                <a:spcPts val="50"/>
              </a:spcBef>
            </a:pPr>
            <a:r>
              <a:rPr dirty="0" sz="2800" spc="-5">
                <a:latin typeface="Times New Roman"/>
                <a:cs typeface="Times New Roman"/>
              </a:rPr>
              <a:t>Апробировалась в </a:t>
            </a:r>
            <a:r>
              <a:rPr dirty="0" sz="2800" spc="-15">
                <a:latin typeface="Times New Roman"/>
                <a:cs typeface="Times New Roman"/>
              </a:rPr>
              <a:t>течение </a:t>
            </a:r>
            <a:r>
              <a:rPr dirty="0" sz="2800" spc="-5">
                <a:latin typeface="Times New Roman"/>
                <a:cs typeface="Times New Roman"/>
              </a:rPr>
              <a:t>2018 – 2019 </a:t>
            </a:r>
            <a:r>
              <a:rPr dirty="0" sz="2800" spc="-10">
                <a:latin typeface="Times New Roman"/>
                <a:cs typeface="Times New Roman"/>
              </a:rPr>
              <a:t>учебного </a:t>
            </a:r>
            <a:r>
              <a:rPr dirty="0" sz="2800" spc="-35">
                <a:latin typeface="Times New Roman"/>
                <a:cs typeface="Times New Roman"/>
              </a:rPr>
              <a:t>года. </a:t>
            </a:r>
            <a:r>
              <a:rPr dirty="0" sz="2800" spc="-5">
                <a:latin typeface="Times New Roman"/>
                <a:cs typeface="Times New Roman"/>
              </a:rPr>
              <a:t>В 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апробации участвовало более </a:t>
            </a:r>
            <a:r>
              <a:rPr dirty="0" sz="2800" spc="-5">
                <a:latin typeface="Times New Roman"/>
                <a:cs typeface="Times New Roman"/>
              </a:rPr>
              <a:t>300 </a:t>
            </a:r>
            <a:r>
              <a:rPr dirty="0" sz="2800" spc="-10">
                <a:latin typeface="Times New Roman"/>
                <a:cs typeface="Times New Roman"/>
              </a:rPr>
              <a:t>тысяч </a:t>
            </a:r>
            <a:r>
              <a:rPr dirty="0" sz="2800" spc="-20">
                <a:latin typeface="Times New Roman"/>
                <a:cs typeface="Times New Roman"/>
              </a:rPr>
              <a:t>обучающихся. 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30">
                <a:latin typeface="Times New Roman"/>
                <a:cs typeface="Times New Roman"/>
              </a:rPr>
              <a:t>Методика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имеет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положительные</a:t>
            </a:r>
            <a:r>
              <a:rPr dirty="0" sz="2800" spc="2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экспертные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заключения.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8306" y="1264158"/>
            <a:ext cx="10235565" cy="1569720"/>
          </a:xfrm>
          <a:prstGeom prst="rect">
            <a:avLst/>
          </a:prstGeom>
          <a:solidFill>
            <a:srgbClr val="EBD18B"/>
          </a:solidFill>
        </p:spPr>
        <p:txBody>
          <a:bodyPr wrap="square" lIns="0" tIns="33020" rIns="0" bIns="0" rtlCol="0" vert="horz">
            <a:spAutoFit/>
          </a:bodyPr>
          <a:lstStyle/>
          <a:p>
            <a:pPr marL="972185" marR="528320" indent="-437515">
              <a:lnSpc>
                <a:spcPct val="100000"/>
              </a:lnSpc>
              <a:spcBef>
                <a:spcPts val="260"/>
              </a:spcBef>
            </a:pPr>
            <a:r>
              <a:rPr dirty="0" sz="3200" b="1">
                <a:latin typeface="Times New Roman"/>
                <a:cs typeface="Times New Roman"/>
              </a:rPr>
              <a:t>4. На</a:t>
            </a:r>
            <a:r>
              <a:rPr dirty="0" sz="3200" spc="-15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основании</a:t>
            </a:r>
            <a:r>
              <a:rPr dirty="0" sz="3200" spc="-15" b="1">
                <a:latin typeface="Times New Roman"/>
                <a:cs typeface="Times New Roman"/>
              </a:rPr>
              <a:t> </a:t>
            </a:r>
            <a:r>
              <a:rPr dirty="0" sz="3200" spc="-30" b="1">
                <a:latin typeface="Times New Roman"/>
                <a:cs typeface="Times New Roman"/>
              </a:rPr>
              <a:t>какого</a:t>
            </a:r>
            <a:r>
              <a:rPr dirty="0" sz="3200" spc="-10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документа</a:t>
            </a:r>
            <a:r>
              <a:rPr dirty="0" sz="3200" spc="-25" b="1">
                <a:latin typeface="Times New Roman"/>
                <a:cs typeface="Times New Roman"/>
              </a:rPr>
              <a:t> </a:t>
            </a:r>
            <a:r>
              <a:rPr dirty="0" sz="3200" spc="-65" b="1">
                <a:latin typeface="Times New Roman"/>
                <a:cs typeface="Times New Roman"/>
              </a:rPr>
              <a:t>будут</a:t>
            </a:r>
            <a:r>
              <a:rPr dirty="0" sz="3200" b="1">
                <a:latin typeface="Times New Roman"/>
                <a:cs typeface="Times New Roman"/>
              </a:rPr>
              <a:t> </a:t>
            </a:r>
            <a:r>
              <a:rPr dirty="0" sz="3200" spc="-15" b="1">
                <a:latin typeface="Times New Roman"/>
                <a:cs typeface="Times New Roman"/>
              </a:rPr>
              <a:t>даваться </a:t>
            </a:r>
            <a:r>
              <a:rPr dirty="0" sz="3200" spc="-785" b="1">
                <a:latin typeface="Times New Roman"/>
                <a:cs typeface="Times New Roman"/>
              </a:rPr>
              <a:t> </a:t>
            </a:r>
            <a:r>
              <a:rPr dirty="0" sz="3200" spc="-10" b="1">
                <a:latin typeface="Times New Roman"/>
                <a:cs typeface="Times New Roman"/>
              </a:rPr>
              <a:t>разъяснения </a:t>
            </a:r>
            <a:r>
              <a:rPr dirty="0" sz="3200" spc="-5" b="1">
                <a:latin typeface="Times New Roman"/>
                <a:cs typeface="Times New Roman"/>
              </a:rPr>
              <a:t>относительно</a:t>
            </a:r>
            <a:r>
              <a:rPr dirty="0" sz="3200" spc="-10" b="1">
                <a:latin typeface="Times New Roman"/>
                <a:cs typeface="Times New Roman"/>
              </a:rPr>
              <a:t> </a:t>
            </a:r>
            <a:r>
              <a:rPr dirty="0" sz="3200" b="1">
                <a:latin typeface="Times New Roman"/>
                <a:cs typeface="Times New Roman"/>
              </a:rPr>
              <a:t>Единой</a:t>
            </a:r>
            <a:r>
              <a:rPr dirty="0" sz="3200" spc="5" b="1">
                <a:latin typeface="Times New Roman"/>
                <a:cs typeface="Times New Roman"/>
              </a:rPr>
              <a:t> </a:t>
            </a:r>
            <a:r>
              <a:rPr dirty="0" sz="3200" spc="-15" b="1">
                <a:latin typeface="Times New Roman"/>
                <a:cs typeface="Times New Roman"/>
              </a:rPr>
              <a:t>методики</a:t>
            </a:r>
            <a:endParaRPr sz="3200">
              <a:latin typeface="Times New Roman"/>
              <a:cs typeface="Times New Roman"/>
            </a:endParaRPr>
          </a:p>
          <a:p>
            <a:pPr marL="1029969">
              <a:lnSpc>
                <a:spcPts val="3720"/>
              </a:lnSpc>
            </a:pPr>
            <a:r>
              <a:rPr dirty="0" sz="3200" b="1">
                <a:latin typeface="Times New Roman"/>
                <a:cs typeface="Times New Roman"/>
              </a:rPr>
              <a:t>социально</a:t>
            </a:r>
            <a:r>
              <a:rPr dirty="0" sz="3200" spc="-35" b="1">
                <a:latin typeface="Times New Roman"/>
                <a:cs typeface="Times New Roman"/>
              </a:rPr>
              <a:t> </a:t>
            </a:r>
            <a:r>
              <a:rPr dirty="0" sz="3200" spc="-15" b="1">
                <a:latin typeface="Times New Roman"/>
                <a:cs typeface="Times New Roman"/>
              </a:rPr>
              <a:t>психологического</a:t>
            </a:r>
            <a:r>
              <a:rPr dirty="0" sz="3200" spc="-55" b="1">
                <a:latin typeface="Times New Roman"/>
                <a:cs typeface="Times New Roman"/>
              </a:rPr>
              <a:t> </a:t>
            </a:r>
            <a:r>
              <a:rPr dirty="0" sz="3200" spc="-5" b="1">
                <a:latin typeface="Times New Roman"/>
                <a:cs typeface="Times New Roman"/>
              </a:rPr>
              <a:t>тестирования?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978306" y="3312109"/>
            <a:ext cx="10235565" cy="2677795"/>
          </a:xfrm>
          <a:custGeom>
            <a:avLst/>
            <a:gdLst/>
            <a:ahLst/>
            <a:cxnLst/>
            <a:rect l="l" t="t" r="r" b="b"/>
            <a:pathLst>
              <a:path w="10235565" h="2677795">
                <a:moveTo>
                  <a:pt x="10235438" y="0"/>
                </a:moveTo>
                <a:lnTo>
                  <a:pt x="0" y="0"/>
                </a:lnTo>
                <a:lnTo>
                  <a:pt x="0" y="2677668"/>
                </a:lnTo>
                <a:lnTo>
                  <a:pt x="10235438" y="2677668"/>
                </a:lnTo>
                <a:lnTo>
                  <a:pt x="10235438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063548" y="3333750"/>
            <a:ext cx="10060305" cy="25736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6985">
              <a:lnSpc>
                <a:spcPct val="100000"/>
              </a:lnSpc>
              <a:spcBef>
                <a:spcPts val="95"/>
              </a:spcBef>
            </a:pPr>
            <a:r>
              <a:rPr dirty="0" sz="2800">
                <a:latin typeface="Times New Roman"/>
                <a:cs typeface="Times New Roman"/>
              </a:rPr>
              <a:t>Все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ответы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60">
                <a:latin typeface="Times New Roman"/>
                <a:cs typeface="Times New Roman"/>
              </a:rPr>
              <a:t>будут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даваться</a:t>
            </a:r>
            <a:endParaRPr sz="2800">
              <a:latin typeface="Times New Roman"/>
              <a:cs typeface="Times New Roman"/>
            </a:endParaRPr>
          </a:p>
          <a:p>
            <a:pPr algn="ctr" marL="3175">
              <a:lnSpc>
                <a:spcPct val="100000"/>
              </a:lnSpc>
            </a:pPr>
            <a:r>
              <a:rPr dirty="0" sz="2800" spc="-5" b="1">
                <a:latin typeface="Times New Roman"/>
                <a:cs typeface="Times New Roman"/>
              </a:rPr>
              <a:t>на </a:t>
            </a:r>
            <a:r>
              <a:rPr dirty="0" sz="2800" spc="-15" b="1">
                <a:latin typeface="Times New Roman"/>
                <a:cs typeface="Times New Roman"/>
              </a:rPr>
              <a:t>основе</a:t>
            </a:r>
            <a:r>
              <a:rPr dirty="0" sz="2800" spc="-5" b="1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официального</a:t>
            </a:r>
            <a:r>
              <a:rPr dirty="0" sz="2800" spc="20" b="1">
                <a:latin typeface="Times New Roman"/>
                <a:cs typeface="Times New Roman"/>
              </a:rPr>
              <a:t> </a:t>
            </a:r>
            <a:r>
              <a:rPr dirty="0" sz="2800" spc="-25" b="1">
                <a:latin typeface="Times New Roman"/>
                <a:cs typeface="Times New Roman"/>
              </a:rPr>
              <a:t>Руководства</a:t>
            </a:r>
            <a:r>
              <a:rPr dirty="0" sz="2800" spc="10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по</a:t>
            </a:r>
            <a:r>
              <a:rPr dirty="0" sz="2800" b="1">
                <a:latin typeface="Times New Roman"/>
                <a:cs typeface="Times New Roman"/>
              </a:rPr>
              <a:t> </a:t>
            </a:r>
            <a:r>
              <a:rPr dirty="0" sz="2800" spc="-20" b="1">
                <a:latin typeface="Times New Roman"/>
                <a:cs typeface="Times New Roman"/>
              </a:rPr>
              <a:t>использованию</a:t>
            </a:r>
            <a:endParaRPr sz="2800">
              <a:latin typeface="Times New Roman"/>
              <a:cs typeface="Times New Roman"/>
            </a:endParaRPr>
          </a:p>
          <a:p>
            <a:pPr algn="ctr" marL="12700" marR="5080" indent="4445">
              <a:lnSpc>
                <a:spcPct val="99100"/>
              </a:lnSpc>
              <a:spcBef>
                <a:spcPts val="30"/>
              </a:spcBef>
            </a:pPr>
            <a:r>
              <a:rPr dirty="0" sz="2800" spc="-20">
                <a:latin typeface="Times New Roman"/>
                <a:cs typeface="Times New Roman"/>
              </a:rPr>
              <a:t>методики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социально-психологического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тестирования, 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утвержденного</a:t>
            </a:r>
            <a:r>
              <a:rPr dirty="0" sz="2800" spc="10" b="1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Департаментом</a:t>
            </a:r>
            <a:r>
              <a:rPr dirty="0" sz="2800" spc="25" b="1">
                <a:latin typeface="Times New Roman"/>
                <a:cs typeface="Times New Roman"/>
              </a:rPr>
              <a:t> </a:t>
            </a:r>
            <a:r>
              <a:rPr dirty="0" sz="2800" spc="-25" b="1">
                <a:latin typeface="Times New Roman"/>
                <a:cs typeface="Times New Roman"/>
              </a:rPr>
              <a:t>государственной</a:t>
            </a:r>
            <a:r>
              <a:rPr dirty="0" sz="2800" spc="10" b="1">
                <a:latin typeface="Times New Roman"/>
                <a:cs typeface="Times New Roman"/>
              </a:rPr>
              <a:t> </a:t>
            </a:r>
            <a:r>
              <a:rPr dirty="0" sz="2800" spc="-15" b="1">
                <a:latin typeface="Times New Roman"/>
                <a:cs typeface="Times New Roman"/>
              </a:rPr>
              <a:t>политики</a:t>
            </a:r>
            <a:r>
              <a:rPr dirty="0" sz="2800" spc="35" b="1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в </a:t>
            </a:r>
            <a:r>
              <a:rPr dirty="0" sz="2800">
                <a:latin typeface="Times New Roman"/>
                <a:cs typeface="Times New Roman"/>
              </a:rPr>
              <a:t> сфере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защиты</a:t>
            </a:r>
            <a:r>
              <a:rPr dirty="0" sz="2800" spc="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прав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детей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Министерства</a:t>
            </a:r>
            <a:r>
              <a:rPr dirty="0" sz="2800">
                <a:latin typeface="Times New Roman"/>
                <a:cs typeface="Times New Roman"/>
              </a:rPr>
              <a:t> просвещения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Российской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Федерации.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37297" y="1330401"/>
            <a:ext cx="10117455" cy="120078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62230" rIns="0" bIns="0" rtlCol="0" vert="horz">
            <a:spAutoFit/>
          </a:bodyPr>
          <a:lstStyle/>
          <a:p>
            <a:pPr marL="169545" marR="161290" indent="443230">
              <a:lnSpc>
                <a:spcPts val="4190"/>
              </a:lnSpc>
              <a:spcBef>
                <a:spcPts val="490"/>
              </a:spcBef>
            </a:pPr>
            <a:r>
              <a:rPr dirty="0" sz="3600" b="1">
                <a:latin typeface="Times New Roman"/>
                <a:cs typeface="Times New Roman"/>
              </a:rPr>
              <a:t>5.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На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20" b="1">
                <a:latin typeface="Times New Roman"/>
                <a:cs typeface="Times New Roman"/>
              </a:rPr>
              <a:t>что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направлена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30" b="1">
                <a:latin typeface="Times New Roman"/>
                <a:cs typeface="Times New Roman"/>
              </a:rPr>
              <a:t>методика</a:t>
            </a:r>
            <a:r>
              <a:rPr dirty="0" sz="3600" spc="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социально- </a:t>
            </a:r>
            <a:r>
              <a:rPr dirty="0" sz="3600" spc="5" b="1">
                <a:latin typeface="Times New Roman"/>
                <a:cs typeface="Times New Roman"/>
              </a:rPr>
              <a:t> </a:t>
            </a:r>
            <a:r>
              <a:rPr dirty="0" sz="3600" spc="-25" b="1">
                <a:latin typeface="Times New Roman"/>
                <a:cs typeface="Times New Roman"/>
              </a:rPr>
              <a:t>психологического</a:t>
            </a:r>
            <a:r>
              <a:rPr dirty="0" sz="3600" spc="-5" b="1">
                <a:latin typeface="Times New Roman"/>
                <a:cs typeface="Times New Roman"/>
              </a:rPr>
              <a:t> тестирования,</a:t>
            </a:r>
            <a:r>
              <a:rPr dirty="0" sz="3600" b="1">
                <a:latin typeface="Times New Roman"/>
                <a:cs typeface="Times New Roman"/>
              </a:rPr>
              <a:t> в чем </a:t>
            </a:r>
            <a:r>
              <a:rPr dirty="0" sz="3600" spc="-10" b="1">
                <a:latin typeface="Times New Roman"/>
                <a:cs typeface="Times New Roman"/>
              </a:rPr>
              <a:t>ее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10" b="1">
                <a:latin typeface="Times New Roman"/>
                <a:cs typeface="Times New Roman"/>
              </a:rPr>
              <a:t>суть?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229029" y="3036150"/>
            <a:ext cx="9733915" cy="2677795"/>
          </a:xfrm>
          <a:custGeom>
            <a:avLst/>
            <a:gdLst/>
            <a:ahLst/>
            <a:cxnLst/>
            <a:rect l="l" t="t" r="r" b="b"/>
            <a:pathLst>
              <a:path w="9733915" h="2677795">
                <a:moveTo>
                  <a:pt x="9733915" y="0"/>
                </a:moveTo>
                <a:lnTo>
                  <a:pt x="0" y="0"/>
                </a:lnTo>
                <a:lnTo>
                  <a:pt x="0" y="2677667"/>
                </a:lnTo>
                <a:lnTo>
                  <a:pt x="9733915" y="2677667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07972" y="3057524"/>
            <a:ext cx="9577070" cy="25863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355600" marR="5080" indent="-342900">
              <a:lnSpc>
                <a:spcPct val="100000"/>
              </a:lnSpc>
              <a:spcBef>
                <a:spcPts val="95"/>
              </a:spcBef>
              <a:buFont typeface="Wingdings"/>
              <a:buChar char=""/>
              <a:tabLst>
                <a:tab pos="355600" algn="l"/>
              </a:tabLst>
            </a:pPr>
            <a:r>
              <a:rPr dirty="0" sz="2800" spc="-30" b="1">
                <a:latin typeface="Times New Roman"/>
                <a:cs typeface="Times New Roman"/>
              </a:rPr>
              <a:t>Методика</a:t>
            </a:r>
            <a:r>
              <a:rPr dirty="0" sz="2800" spc="-25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не</a:t>
            </a:r>
            <a:r>
              <a:rPr dirty="0" sz="2800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оценивает</a:t>
            </a:r>
            <a:r>
              <a:rPr dirty="0" sz="2800" b="1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детей!</a:t>
            </a:r>
            <a:r>
              <a:rPr dirty="0" sz="2800" b="1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При</a:t>
            </a:r>
            <a:r>
              <a:rPr dirty="0" sz="2800" spc="-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работе</a:t>
            </a:r>
            <a:r>
              <a:rPr dirty="0" sz="2800" spc="-5">
                <a:latin typeface="Times New Roman"/>
                <a:cs typeface="Times New Roman"/>
              </a:rPr>
              <a:t> с</a:t>
            </a:r>
            <a:r>
              <a:rPr dirty="0" sz="2800" spc="69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ней </a:t>
            </a:r>
            <a:r>
              <a:rPr dirty="0" sz="2800" spc="-5">
                <a:latin typeface="Times New Roman"/>
                <a:cs typeface="Times New Roman"/>
              </a:rPr>
              <a:t> подростки, юноши и </a:t>
            </a:r>
            <a:r>
              <a:rPr dirty="0" sz="2800" spc="-20">
                <a:latin typeface="Times New Roman"/>
                <a:cs typeface="Times New Roman"/>
              </a:rPr>
              <a:t>девушки </a:t>
            </a:r>
            <a:r>
              <a:rPr dirty="0" sz="2800" spc="5">
                <a:latin typeface="Times New Roman"/>
                <a:cs typeface="Times New Roman"/>
              </a:rPr>
              <a:t>сами </a:t>
            </a:r>
            <a:r>
              <a:rPr dirty="0" sz="2800" spc="-10">
                <a:latin typeface="Times New Roman"/>
                <a:cs typeface="Times New Roman"/>
              </a:rPr>
              <a:t>оценивают </a:t>
            </a:r>
            <a:r>
              <a:rPr dirty="0" sz="2800">
                <a:latin typeface="Times New Roman"/>
                <a:cs typeface="Times New Roman"/>
              </a:rPr>
              <a:t>социально- 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психологические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условия,</a:t>
            </a:r>
            <a:r>
              <a:rPr dirty="0" sz="2800" spc="2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в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35">
                <a:latin typeface="Times New Roman"/>
                <a:cs typeface="Times New Roman"/>
              </a:rPr>
              <a:t>которых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находятся.</a:t>
            </a:r>
            <a:endParaRPr sz="2800">
              <a:latin typeface="Times New Roman"/>
              <a:cs typeface="Times New Roman"/>
            </a:endParaRPr>
          </a:p>
          <a:p>
            <a:pPr algn="just" marL="355600" marR="5080" indent="-342900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55600" algn="l"/>
              </a:tabLst>
            </a:pPr>
            <a:r>
              <a:rPr dirty="0" sz="2800" spc="-15">
                <a:latin typeface="Times New Roman"/>
                <a:cs typeface="Times New Roman"/>
              </a:rPr>
              <a:t>Это</a:t>
            </a:r>
            <a:r>
              <a:rPr dirty="0" sz="2800" spc="675">
                <a:latin typeface="Times New Roman"/>
                <a:cs typeface="Times New Roman"/>
              </a:rPr>
              <a:t> </a:t>
            </a:r>
            <a:r>
              <a:rPr dirty="0" sz="2800" b="1">
                <a:latin typeface="Times New Roman"/>
                <a:cs typeface="Times New Roman"/>
              </a:rPr>
              <a:t>опрос,</a:t>
            </a:r>
            <a:r>
              <a:rPr dirty="0" sz="2800" spc="5" b="1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выявляющий</a:t>
            </a:r>
            <a:r>
              <a:rPr dirty="0" sz="2800" spc="-5" b="1">
                <a:latin typeface="Times New Roman"/>
                <a:cs typeface="Times New Roman"/>
              </a:rPr>
              <a:t> мнения,</a:t>
            </a:r>
            <a:r>
              <a:rPr dirty="0" sz="2800" b="1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представления</a:t>
            </a:r>
            <a:r>
              <a:rPr dirty="0" sz="2800" spc="-5">
                <a:latin typeface="Times New Roman"/>
                <a:cs typeface="Times New Roman"/>
              </a:rPr>
              <a:t> и 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позиции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обучающихся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относительно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их</a:t>
            </a:r>
            <a:r>
              <a:rPr dirty="0" sz="2800">
                <a:latin typeface="Times New Roman"/>
                <a:cs typeface="Times New Roman"/>
              </a:rPr>
              <a:t> самих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и 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обстоятельств,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в</a:t>
            </a:r>
            <a:r>
              <a:rPr dirty="0" sz="2800" spc="5">
                <a:latin typeface="Times New Roman"/>
                <a:cs typeface="Times New Roman"/>
              </a:rPr>
              <a:t> </a:t>
            </a:r>
            <a:r>
              <a:rPr dirty="0" sz="2800" spc="-35">
                <a:latin typeface="Times New Roman"/>
                <a:cs typeface="Times New Roman"/>
              </a:rPr>
              <a:t>которых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они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20">
                <a:latin typeface="Times New Roman"/>
                <a:cs typeface="Times New Roman"/>
              </a:rPr>
              <a:t>находятся.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454150" y="1290523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62230" rIns="0" bIns="0" rtlCol="0" vert="horz">
            <a:spAutoFit/>
          </a:bodyPr>
          <a:lstStyle/>
          <a:p>
            <a:pPr marL="250190" marR="241935" indent="1278890">
              <a:lnSpc>
                <a:spcPts val="4190"/>
              </a:lnSpc>
              <a:spcBef>
                <a:spcPts val="490"/>
              </a:spcBef>
            </a:pPr>
            <a:r>
              <a:rPr dirty="0" sz="3600" b="1">
                <a:latin typeface="Times New Roman"/>
                <a:cs typeface="Times New Roman"/>
              </a:rPr>
              <a:t>6.</a:t>
            </a:r>
            <a:r>
              <a:rPr dirty="0" sz="3600" spc="-10" b="1">
                <a:latin typeface="Times New Roman"/>
                <a:cs typeface="Times New Roman"/>
              </a:rPr>
              <a:t> Выявляет</a:t>
            </a:r>
            <a:r>
              <a:rPr dirty="0" sz="3600" spc="1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ли</a:t>
            </a:r>
            <a:r>
              <a:rPr dirty="0" sz="3600" b="1">
                <a:latin typeface="Times New Roman"/>
                <a:cs typeface="Times New Roman"/>
              </a:rPr>
              <a:t> </a:t>
            </a:r>
            <a:r>
              <a:rPr dirty="0" sz="3600" spc="-30" b="1">
                <a:latin typeface="Times New Roman"/>
                <a:cs typeface="Times New Roman"/>
              </a:rPr>
              <a:t>методика</a:t>
            </a:r>
            <a:r>
              <a:rPr dirty="0" sz="360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СПТ </a:t>
            </a:r>
            <a:r>
              <a:rPr dirty="0" sz="3600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наркопотребление</a:t>
            </a:r>
            <a:r>
              <a:rPr dirty="0" sz="3600" spc="1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или</a:t>
            </a:r>
            <a:r>
              <a:rPr dirty="0" sz="3600" spc="5" b="1">
                <a:latin typeface="Times New Roman"/>
                <a:cs typeface="Times New Roman"/>
              </a:rPr>
              <a:t> </a:t>
            </a:r>
            <a:r>
              <a:rPr dirty="0" sz="3600" spc="-10" b="1">
                <a:latin typeface="Times New Roman"/>
                <a:cs typeface="Times New Roman"/>
              </a:rPr>
              <a:t>наркозависимость?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99540" y="2731338"/>
            <a:ext cx="9733915" cy="3352800"/>
          </a:xfrm>
          <a:custGeom>
            <a:avLst/>
            <a:gdLst/>
            <a:ahLst/>
            <a:cxnLst/>
            <a:rect l="l" t="t" r="r" b="b"/>
            <a:pathLst>
              <a:path w="9733915" h="3352800">
                <a:moveTo>
                  <a:pt x="9733915" y="0"/>
                </a:moveTo>
                <a:lnTo>
                  <a:pt x="0" y="0"/>
                </a:lnTo>
                <a:lnTo>
                  <a:pt x="0" y="3352800"/>
                </a:lnTo>
                <a:lnTo>
                  <a:pt x="9733915" y="3352800"/>
                </a:lnTo>
                <a:lnTo>
                  <a:pt x="973391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3608959" y="2655679"/>
            <a:ext cx="7245984" cy="126682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269875" marR="5080" indent="-257810">
              <a:lnSpc>
                <a:spcPct val="108300"/>
              </a:lnSpc>
              <a:spcBef>
                <a:spcPts val="355"/>
              </a:spcBef>
              <a:tabLst>
                <a:tab pos="1082040" algn="l"/>
                <a:tab pos="2418715" algn="l"/>
                <a:tab pos="2962910" algn="l"/>
                <a:tab pos="3141345" algn="l"/>
                <a:tab pos="4276725" algn="l"/>
                <a:tab pos="5555615" algn="l"/>
                <a:tab pos="6482080" algn="l"/>
                <a:tab pos="6710680" algn="l"/>
              </a:tabLst>
            </a:pPr>
            <a:r>
              <a:rPr dirty="0" sz="4400" spc="-10" b="1">
                <a:solidFill>
                  <a:srgbClr val="FF0000"/>
                </a:solidFill>
                <a:latin typeface="Times New Roman"/>
                <a:cs typeface="Times New Roman"/>
              </a:rPr>
              <a:t>н</a:t>
            </a:r>
            <a:r>
              <a:rPr dirty="0" sz="4400" b="1">
                <a:solidFill>
                  <a:srgbClr val="FF0000"/>
                </a:solidFill>
                <a:latin typeface="Times New Roman"/>
                <a:cs typeface="Times New Roman"/>
              </a:rPr>
              <a:t>е</a:t>
            </a:r>
            <a:r>
              <a:rPr dirty="0" sz="4400" b="1">
                <a:solidFill>
                  <a:srgbClr val="FF0000"/>
                </a:solidFill>
                <a:latin typeface="Times New Roman"/>
                <a:cs typeface="Times New Roman"/>
              </a:rPr>
              <a:t>	</a:t>
            </a:r>
            <a:r>
              <a:rPr dirty="0" sz="4400" spc="-60" b="1">
                <a:solidFill>
                  <a:srgbClr val="FF0000"/>
                </a:solidFill>
                <a:latin typeface="Times New Roman"/>
                <a:cs typeface="Times New Roman"/>
              </a:rPr>
              <a:t>м</a:t>
            </a:r>
            <a:r>
              <a:rPr dirty="0" sz="4400" spc="-105" b="1">
                <a:solidFill>
                  <a:srgbClr val="FF0000"/>
                </a:solidFill>
                <a:latin typeface="Times New Roman"/>
                <a:cs typeface="Times New Roman"/>
              </a:rPr>
              <a:t>о</a:t>
            </a:r>
            <a:r>
              <a:rPr dirty="0" sz="4400" spc="-65" b="1">
                <a:solidFill>
                  <a:srgbClr val="FF0000"/>
                </a:solidFill>
                <a:latin typeface="Times New Roman"/>
                <a:cs typeface="Times New Roman"/>
              </a:rPr>
              <a:t>ж</a:t>
            </a:r>
            <a:r>
              <a:rPr dirty="0" sz="4400" b="1">
                <a:solidFill>
                  <a:srgbClr val="FF0000"/>
                </a:solidFill>
                <a:latin typeface="Times New Roman"/>
                <a:cs typeface="Times New Roman"/>
              </a:rPr>
              <a:t>ет</a:t>
            </a:r>
            <a:r>
              <a:rPr dirty="0" sz="4400" b="1">
                <a:solidFill>
                  <a:srgbClr val="FF0000"/>
                </a:solidFill>
                <a:latin typeface="Times New Roman"/>
                <a:cs typeface="Times New Roman"/>
              </a:rPr>
              <a:t>		</a:t>
            </a:r>
            <a:r>
              <a:rPr dirty="0" sz="2800" spc="-5">
                <a:latin typeface="Times New Roman"/>
                <a:cs typeface="Times New Roman"/>
              </a:rPr>
              <a:t>б</a:t>
            </a:r>
            <a:r>
              <a:rPr dirty="0" sz="2800">
                <a:latin typeface="Times New Roman"/>
                <a:cs typeface="Times New Roman"/>
              </a:rPr>
              <a:t>ы</a:t>
            </a:r>
            <a:r>
              <a:rPr dirty="0" sz="2800" spc="-5">
                <a:latin typeface="Times New Roman"/>
                <a:cs typeface="Times New Roman"/>
              </a:rPr>
              <a:t>ть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>
                <a:latin typeface="Times New Roman"/>
                <a:cs typeface="Times New Roman"/>
              </a:rPr>
              <a:t>исп</a:t>
            </a:r>
            <a:r>
              <a:rPr dirty="0" sz="2800" spc="-35">
                <a:latin typeface="Times New Roman"/>
                <a:cs typeface="Times New Roman"/>
              </a:rPr>
              <a:t>о</a:t>
            </a:r>
            <a:r>
              <a:rPr dirty="0" sz="2800" spc="-10">
                <a:latin typeface="Times New Roman"/>
                <a:cs typeface="Times New Roman"/>
              </a:rPr>
              <a:t>льзо</a:t>
            </a:r>
            <a:r>
              <a:rPr dirty="0" sz="2800" spc="-45">
                <a:latin typeface="Times New Roman"/>
                <a:cs typeface="Times New Roman"/>
              </a:rPr>
              <a:t>в</a:t>
            </a:r>
            <a:r>
              <a:rPr dirty="0" sz="2800" spc="-5">
                <a:latin typeface="Times New Roman"/>
                <a:cs typeface="Times New Roman"/>
              </a:rPr>
              <a:t>ана</a:t>
            </a:r>
            <a:r>
              <a:rPr dirty="0" sz="2800">
                <a:latin typeface="Times New Roman"/>
                <a:cs typeface="Times New Roman"/>
              </a:rPr>
              <a:t>		</a:t>
            </a:r>
            <a:r>
              <a:rPr dirty="0" sz="2800" spc="-5">
                <a:latin typeface="Times New Roman"/>
                <a:cs typeface="Times New Roman"/>
              </a:rPr>
              <a:t>для  </a:t>
            </a:r>
            <a:r>
              <a:rPr dirty="0" sz="2800" spc="-10">
                <a:latin typeface="Times New Roman"/>
                <a:cs typeface="Times New Roman"/>
              </a:rPr>
              <a:t>за</a:t>
            </a:r>
            <a:r>
              <a:rPr dirty="0" sz="2800">
                <a:latin typeface="Times New Roman"/>
                <a:cs typeface="Times New Roman"/>
              </a:rPr>
              <a:t>к</a:t>
            </a:r>
            <a:r>
              <a:rPr dirty="0" sz="2800" spc="-10">
                <a:latin typeface="Times New Roman"/>
                <a:cs typeface="Times New Roman"/>
              </a:rPr>
              <a:t>л</a:t>
            </a:r>
            <a:r>
              <a:rPr dirty="0" sz="2800" spc="-120">
                <a:latin typeface="Times New Roman"/>
                <a:cs typeface="Times New Roman"/>
              </a:rPr>
              <a:t>ю</a:t>
            </a:r>
            <a:r>
              <a:rPr dirty="0" sz="2800">
                <a:latin typeface="Times New Roman"/>
                <a:cs typeface="Times New Roman"/>
              </a:rPr>
              <a:t>ч</a:t>
            </a:r>
            <a:r>
              <a:rPr dirty="0" sz="2800" spc="-5">
                <a:latin typeface="Times New Roman"/>
                <a:cs typeface="Times New Roman"/>
              </a:rPr>
              <a:t>ения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">
                <a:latin typeface="Times New Roman"/>
                <a:cs typeface="Times New Roman"/>
              </a:rPr>
              <a:t>о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>
                <a:latin typeface="Times New Roman"/>
                <a:cs typeface="Times New Roman"/>
              </a:rPr>
              <a:t>на</a:t>
            </a:r>
            <a:r>
              <a:rPr dirty="0" sz="2800" spc="5">
                <a:latin typeface="Times New Roman"/>
                <a:cs typeface="Times New Roman"/>
              </a:rPr>
              <a:t>р</a:t>
            </a:r>
            <a:r>
              <a:rPr dirty="0" sz="2800" spc="-155">
                <a:latin typeface="Times New Roman"/>
                <a:cs typeface="Times New Roman"/>
              </a:rPr>
              <a:t>к</a:t>
            </a:r>
            <a:r>
              <a:rPr dirty="0" sz="2800" spc="-40">
                <a:latin typeface="Times New Roman"/>
                <a:cs typeface="Times New Roman"/>
              </a:rPr>
              <a:t>о</a:t>
            </a:r>
            <a:r>
              <a:rPr dirty="0" sz="2800" spc="-5">
                <a:latin typeface="Times New Roman"/>
                <a:cs typeface="Times New Roman"/>
              </a:rPr>
              <a:t>тич</a:t>
            </a:r>
            <a:r>
              <a:rPr dirty="0" sz="2800" spc="55">
                <a:latin typeface="Times New Roman"/>
                <a:cs typeface="Times New Roman"/>
              </a:rPr>
              <a:t>е</a:t>
            </a:r>
            <a:r>
              <a:rPr dirty="0" sz="2800" spc="-5">
                <a:latin typeface="Times New Roman"/>
                <a:cs typeface="Times New Roman"/>
              </a:rPr>
              <a:t>с</a:t>
            </a:r>
            <a:r>
              <a:rPr dirty="0" sz="2800" spc="-150">
                <a:latin typeface="Times New Roman"/>
                <a:cs typeface="Times New Roman"/>
              </a:rPr>
              <a:t>к</a:t>
            </a:r>
            <a:r>
              <a:rPr dirty="0" sz="2800" spc="-5">
                <a:latin typeface="Times New Roman"/>
                <a:cs typeface="Times New Roman"/>
              </a:rPr>
              <a:t>ой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>
                <a:latin typeface="Times New Roman"/>
                <a:cs typeface="Times New Roman"/>
              </a:rPr>
              <a:t>ил</a:t>
            </a:r>
            <a:r>
              <a:rPr dirty="0" sz="2800" spc="-5">
                <a:latin typeface="Times New Roman"/>
                <a:cs typeface="Times New Roman"/>
              </a:rPr>
              <a:t>и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>
                <a:latin typeface="Times New Roman"/>
                <a:cs typeface="Times New Roman"/>
              </a:rPr>
              <a:t>ин</a:t>
            </a:r>
            <a:r>
              <a:rPr dirty="0" sz="2800">
                <a:latin typeface="Times New Roman"/>
                <a:cs typeface="Times New Roman"/>
              </a:rPr>
              <a:t>о</a:t>
            </a:r>
            <a:r>
              <a:rPr dirty="0" sz="2800" spc="-5">
                <a:latin typeface="Times New Roman"/>
                <a:cs typeface="Times New Roman"/>
              </a:rPr>
              <a:t>й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8382" y="2851182"/>
            <a:ext cx="2247265" cy="1527175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 marR="5080" indent="449580">
              <a:lnSpc>
                <a:spcPct val="114700"/>
              </a:lnSpc>
              <a:spcBef>
                <a:spcPts val="360"/>
              </a:spcBef>
            </a:pPr>
            <a:r>
              <a:rPr dirty="0" sz="2800" spc="-30">
                <a:latin typeface="Times New Roman"/>
                <a:cs typeface="Times New Roman"/>
              </a:rPr>
              <a:t>Методика 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фо</a:t>
            </a:r>
            <a:r>
              <a:rPr dirty="0" sz="2800" spc="-45">
                <a:latin typeface="Times New Roman"/>
                <a:cs typeface="Times New Roman"/>
              </a:rPr>
              <a:t>р</a:t>
            </a:r>
            <a:r>
              <a:rPr dirty="0" sz="2800" spc="-5">
                <a:latin typeface="Times New Roman"/>
                <a:cs typeface="Times New Roman"/>
              </a:rPr>
              <a:t>м</a:t>
            </a:r>
            <a:r>
              <a:rPr dirty="0" sz="2800" spc="-130">
                <a:latin typeface="Times New Roman"/>
                <a:cs typeface="Times New Roman"/>
              </a:rPr>
              <a:t>у</a:t>
            </a:r>
            <a:r>
              <a:rPr dirty="0" sz="2800" spc="-10">
                <a:latin typeface="Times New Roman"/>
                <a:cs typeface="Times New Roman"/>
              </a:rPr>
              <a:t>лировки  </a:t>
            </a:r>
            <a:r>
              <a:rPr dirty="0" sz="2800">
                <a:latin typeface="Times New Roman"/>
                <a:cs typeface="Times New Roman"/>
              </a:rPr>
              <a:t>зависимости.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78382" y="4506696"/>
            <a:ext cx="9577705" cy="139446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 indent="449580">
              <a:lnSpc>
                <a:spcPct val="107000"/>
              </a:lnSpc>
              <a:spcBef>
                <a:spcPts val="90"/>
              </a:spcBef>
            </a:pPr>
            <a:r>
              <a:rPr dirty="0" sz="2800" spc="-10">
                <a:latin typeface="Times New Roman"/>
                <a:cs typeface="Times New Roman"/>
              </a:rPr>
              <a:t>Она выявляет </a:t>
            </a:r>
            <a:r>
              <a:rPr dirty="0" sz="2800" spc="-10" b="1">
                <a:latin typeface="Times New Roman"/>
                <a:cs typeface="Times New Roman"/>
              </a:rPr>
              <a:t>социально-психологические </a:t>
            </a:r>
            <a:r>
              <a:rPr dirty="0" sz="2800" spc="-5" b="1">
                <a:latin typeface="Times New Roman"/>
                <a:cs typeface="Times New Roman"/>
              </a:rPr>
              <a:t>предпосылки</a:t>
            </a:r>
            <a:r>
              <a:rPr dirty="0" sz="2800" spc="-5">
                <a:latin typeface="Times New Roman"/>
                <a:cs typeface="Times New Roman"/>
              </a:rPr>
              <a:t>,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 spc="-35">
                <a:latin typeface="Times New Roman"/>
                <a:cs typeface="Times New Roman"/>
              </a:rPr>
              <a:t>которые</a:t>
            </a:r>
            <a:r>
              <a:rPr dirty="0" sz="2800" spc="-30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в</a:t>
            </a:r>
            <a:r>
              <a:rPr dirty="0" sz="2800" b="1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определенных</a:t>
            </a:r>
            <a:r>
              <a:rPr dirty="0" sz="2800" spc="-5" b="1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обстоятельствах</a:t>
            </a:r>
            <a:r>
              <a:rPr dirty="0" sz="2800" spc="-5" b="1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могут </a:t>
            </a:r>
            <a:r>
              <a:rPr dirty="0" sz="2800" spc="-5" b="1">
                <a:latin typeface="Times New Roman"/>
                <a:cs typeface="Times New Roman"/>
              </a:rPr>
              <a:t> </a:t>
            </a:r>
            <a:r>
              <a:rPr dirty="0" sz="2800" spc="-20" b="1">
                <a:latin typeface="Times New Roman"/>
                <a:cs typeface="Times New Roman"/>
              </a:rPr>
              <a:t>спровоцировать</a:t>
            </a:r>
            <a:r>
              <a:rPr dirty="0" sz="2800" spc="5" b="1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желание</a:t>
            </a:r>
            <a:r>
              <a:rPr dirty="0" sz="2800" spc="1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попробовать</a:t>
            </a:r>
            <a:r>
              <a:rPr dirty="0" sz="2800" spc="-10">
                <a:latin typeface="Times New Roman"/>
                <a:cs typeface="Times New Roman"/>
              </a:rPr>
              <a:t> </a:t>
            </a:r>
            <a:r>
              <a:rPr dirty="0" sz="2800" spc="-25">
                <a:latin typeface="Times New Roman"/>
                <a:cs typeface="Times New Roman"/>
              </a:rPr>
              <a:t>наркотик.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81378" y="1364818"/>
            <a:ext cx="9380220" cy="120078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62230" rIns="0" bIns="0" rtlCol="0" vert="horz">
            <a:spAutoFit/>
          </a:bodyPr>
          <a:lstStyle/>
          <a:p>
            <a:pPr marL="728980" marR="505459" indent="-213360">
              <a:lnSpc>
                <a:spcPts val="4190"/>
              </a:lnSpc>
              <a:spcBef>
                <a:spcPts val="490"/>
              </a:spcBef>
            </a:pPr>
            <a:r>
              <a:rPr dirty="0" sz="3600" b="1">
                <a:latin typeface="Times New Roman"/>
                <a:cs typeface="Times New Roman"/>
              </a:rPr>
              <a:t>7.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45" b="1">
                <a:latin typeface="Times New Roman"/>
                <a:cs typeface="Times New Roman"/>
              </a:rPr>
              <a:t>Кто</a:t>
            </a:r>
            <a:r>
              <a:rPr dirty="0" sz="3600" spc="-20" b="1">
                <a:latin typeface="Times New Roman"/>
                <a:cs typeface="Times New Roman"/>
              </a:rPr>
              <a:t> </a:t>
            </a:r>
            <a:r>
              <a:rPr dirty="0" sz="3600" spc="-40" b="1">
                <a:latin typeface="Times New Roman"/>
                <a:cs typeface="Times New Roman"/>
              </a:rPr>
              <a:t>может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30" b="1">
                <a:latin typeface="Times New Roman"/>
                <a:cs typeface="Times New Roman"/>
              </a:rPr>
              <a:t>дать</a:t>
            </a:r>
            <a:r>
              <a:rPr dirty="0" sz="3600" spc="-20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заключение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о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35" b="1">
                <a:latin typeface="Times New Roman"/>
                <a:cs typeface="Times New Roman"/>
              </a:rPr>
              <a:t>том,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20" b="1">
                <a:latin typeface="Times New Roman"/>
                <a:cs typeface="Times New Roman"/>
              </a:rPr>
              <a:t>что </a:t>
            </a:r>
            <a:r>
              <a:rPr dirty="0" sz="3600" spc="-88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Ваш</a:t>
            </a:r>
            <a:r>
              <a:rPr dirty="0" sz="3600" spc="-10" b="1">
                <a:latin typeface="Times New Roman"/>
                <a:cs typeface="Times New Roman"/>
              </a:rPr>
              <a:t> ребенок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употребляет</a:t>
            </a:r>
            <a:r>
              <a:rPr dirty="0" sz="3600" spc="-20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наркотики?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12723" y="3144278"/>
            <a:ext cx="10117455" cy="2727325"/>
          </a:xfrm>
          <a:custGeom>
            <a:avLst/>
            <a:gdLst/>
            <a:ahLst/>
            <a:cxnLst/>
            <a:rect l="l" t="t" r="r" b="b"/>
            <a:pathLst>
              <a:path w="10117455" h="2727325">
                <a:moveTo>
                  <a:pt x="10117455" y="0"/>
                </a:moveTo>
                <a:lnTo>
                  <a:pt x="0" y="0"/>
                </a:lnTo>
                <a:lnTo>
                  <a:pt x="0" y="2727071"/>
                </a:lnTo>
                <a:lnTo>
                  <a:pt x="10117455" y="2727071"/>
                </a:lnTo>
                <a:lnTo>
                  <a:pt x="10117455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091590" y="3129711"/>
            <a:ext cx="9961880" cy="26352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12700" marR="5080" indent="448945">
              <a:lnSpc>
                <a:spcPct val="107100"/>
              </a:lnSpc>
              <a:spcBef>
                <a:spcPts val="90"/>
              </a:spcBef>
            </a:pPr>
            <a:r>
              <a:rPr dirty="0" sz="3200" spc="-45">
                <a:latin typeface="Times New Roman"/>
                <a:cs typeface="Times New Roman"/>
              </a:rPr>
              <a:t>Такое </a:t>
            </a:r>
            <a:r>
              <a:rPr dirty="0" sz="3200" spc="-15">
                <a:latin typeface="Times New Roman"/>
                <a:cs typeface="Times New Roman"/>
              </a:rPr>
              <a:t>заключение </a:t>
            </a:r>
            <a:r>
              <a:rPr dirty="0" sz="3200" spc="-25">
                <a:latin typeface="Times New Roman"/>
                <a:cs typeface="Times New Roman"/>
              </a:rPr>
              <a:t>может </a:t>
            </a:r>
            <a:r>
              <a:rPr dirty="0" sz="3200" spc="-20">
                <a:latin typeface="Times New Roman"/>
                <a:cs typeface="Times New Roman"/>
              </a:rPr>
              <a:t>дать </a:t>
            </a:r>
            <a:r>
              <a:rPr dirty="0" sz="3200" spc="-25" b="1">
                <a:latin typeface="Times New Roman"/>
                <a:cs typeface="Times New Roman"/>
              </a:rPr>
              <a:t>только врач-нарколог </a:t>
            </a:r>
            <a:r>
              <a:rPr dirty="0" sz="3200" spc="-20" b="1">
                <a:latin typeface="Times New Roman"/>
                <a:cs typeface="Times New Roman"/>
              </a:rPr>
              <a:t> </a:t>
            </a:r>
            <a:r>
              <a:rPr dirty="0" sz="3200" spc="15">
                <a:latin typeface="Times New Roman"/>
                <a:cs typeface="Times New Roman"/>
              </a:rPr>
              <a:t>после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проведения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профилактического</a:t>
            </a:r>
            <a:r>
              <a:rPr dirty="0" sz="3200" spc="775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медицинского 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 spc="10">
                <a:latin typeface="Times New Roman"/>
                <a:cs typeface="Times New Roman"/>
              </a:rPr>
              <a:t>осмотра, </a:t>
            </a:r>
            <a:r>
              <a:rPr dirty="0" sz="3200" spc="-25">
                <a:latin typeface="Times New Roman"/>
                <a:cs typeface="Times New Roman"/>
              </a:rPr>
              <a:t>включающего </a:t>
            </a:r>
            <a:r>
              <a:rPr dirty="0" sz="3200" spc="-5">
                <a:latin typeface="Times New Roman"/>
                <a:cs typeface="Times New Roman"/>
              </a:rPr>
              <a:t>забор </a:t>
            </a:r>
            <a:r>
              <a:rPr dirty="0" sz="3200">
                <a:latin typeface="Times New Roman"/>
                <a:cs typeface="Times New Roman"/>
              </a:rPr>
              <a:t>и </a:t>
            </a:r>
            <a:r>
              <a:rPr dirty="0" sz="3200" spc="5">
                <a:latin typeface="Times New Roman"/>
                <a:cs typeface="Times New Roman"/>
              </a:rPr>
              <a:t>анализ </a:t>
            </a:r>
            <a:r>
              <a:rPr dirty="0" sz="3200" spc="-20">
                <a:latin typeface="Times New Roman"/>
                <a:cs typeface="Times New Roman"/>
              </a:rPr>
              <a:t>биологического 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материала </a:t>
            </a:r>
            <a:r>
              <a:rPr dirty="0" sz="3200">
                <a:latin typeface="Times New Roman"/>
                <a:cs typeface="Times New Roman"/>
              </a:rPr>
              <a:t>(кровь, </a:t>
            </a:r>
            <a:r>
              <a:rPr dirty="0" sz="3200" spc="-20">
                <a:latin typeface="Times New Roman"/>
                <a:cs typeface="Times New Roman"/>
              </a:rPr>
              <a:t>моча </a:t>
            </a:r>
            <a:r>
              <a:rPr dirty="0" sz="3200">
                <a:latin typeface="Times New Roman"/>
                <a:cs typeface="Times New Roman"/>
              </a:rPr>
              <a:t>и </a:t>
            </a:r>
            <a:r>
              <a:rPr dirty="0" sz="3200" spc="-55">
                <a:latin typeface="Times New Roman"/>
                <a:cs typeface="Times New Roman"/>
              </a:rPr>
              <a:t>т.д.) </a:t>
            </a:r>
            <a:r>
              <a:rPr dirty="0" sz="3200">
                <a:latin typeface="Times New Roman"/>
                <a:cs typeface="Times New Roman"/>
              </a:rPr>
              <a:t>с </a:t>
            </a:r>
            <a:r>
              <a:rPr dirty="0" sz="3200" spc="-10">
                <a:latin typeface="Times New Roman"/>
                <a:cs typeface="Times New Roman"/>
              </a:rPr>
              <a:t>использованием </a:t>
            </a:r>
            <a:r>
              <a:rPr dirty="0" sz="3200" spc="-25">
                <a:latin typeface="Times New Roman"/>
                <a:cs typeface="Times New Roman"/>
              </a:rPr>
              <a:t>химико- 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токсикологического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исследования.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0038" y="1172083"/>
            <a:ext cx="9792970" cy="1754505"/>
          </a:xfrm>
          <a:prstGeom prst="rect">
            <a:avLst/>
          </a:prstGeom>
          <a:solidFill>
            <a:srgbClr val="EBD18B"/>
          </a:solidFill>
        </p:spPr>
        <p:txBody>
          <a:bodyPr wrap="square" lIns="0" tIns="31114" rIns="0" bIns="0" rtlCol="0" vert="horz">
            <a:spAutoFit/>
          </a:bodyPr>
          <a:lstStyle/>
          <a:p>
            <a:pPr marL="227329" marR="222885" indent="514984">
              <a:lnSpc>
                <a:spcPct val="100000"/>
              </a:lnSpc>
              <a:spcBef>
                <a:spcPts val="244"/>
              </a:spcBef>
            </a:pPr>
            <a:r>
              <a:rPr dirty="0" sz="3600" b="1">
                <a:latin typeface="Times New Roman"/>
                <a:cs typeface="Times New Roman"/>
              </a:rPr>
              <a:t>8.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30" b="1">
                <a:latin typeface="Times New Roman"/>
                <a:cs typeface="Times New Roman"/>
              </a:rPr>
              <a:t>Можно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ли</a:t>
            </a:r>
            <a:r>
              <a:rPr dirty="0" sz="3600" b="1">
                <a:latin typeface="Times New Roman"/>
                <a:cs typeface="Times New Roman"/>
              </a:rPr>
              <a:t> </a:t>
            </a:r>
            <a:r>
              <a:rPr dirty="0" sz="3600" spc="-25" b="1">
                <a:latin typeface="Times New Roman"/>
                <a:cs typeface="Times New Roman"/>
              </a:rPr>
              <a:t>сказать,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25" b="1">
                <a:latin typeface="Times New Roman"/>
                <a:cs typeface="Times New Roman"/>
              </a:rPr>
              <a:t>что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spc="-30" b="1">
                <a:latin typeface="Times New Roman"/>
                <a:cs typeface="Times New Roman"/>
              </a:rPr>
              <a:t>методика</a:t>
            </a:r>
            <a:r>
              <a:rPr dirty="0" sz="3600" b="1">
                <a:latin typeface="Times New Roman"/>
                <a:cs typeface="Times New Roman"/>
              </a:rPr>
              <a:t> </a:t>
            </a:r>
            <a:r>
              <a:rPr dirty="0" sz="3600" spc="5" b="1">
                <a:latin typeface="Times New Roman"/>
                <a:cs typeface="Times New Roman"/>
              </a:rPr>
              <a:t>СПТ </a:t>
            </a:r>
            <a:r>
              <a:rPr dirty="0" sz="3600" spc="10" b="1">
                <a:latin typeface="Times New Roman"/>
                <a:cs typeface="Times New Roman"/>
              </a:rPr>
              <a:t> </a:t>
            </a:r>
            <a:r>
              <a:rPr dirty="0" sz="3600" spc="-15" b="1">
                <a:latin typeface="Times New Roman"/>
                <a:cs typeface="Times New Roman"/>
              </a:rPr>
              <a:t>изучает</a:t>
            </a:r>
            <a:r>
              <a:rPr dirty="0" sz="3600" spc="-40" b="1">
                <a:latin typeface="Times New Roman"/>
                <a:cs typeface="Times New Roman"/>
              </a:rPr>
              <a:t> </a:t>
            </a:r>
            <a:r>
              <a:rPr dirty="0" sz="3600" spc="-25" b="1">
                <a:latin typeface="Times New Roman"/>
                <a:cs typeface="Times New Roman"/>
              </a:rPr>
              <a:t>«глубинные</a:t>
            </a:r>
            <a:r>
              <a:rPr dirty="0" sz="3600" spc="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психические</a:t>
            </a:r>
            <a:r>
              <a:rPr dirty="0" sz="3600" spc="-15" b="1">
                <a:latin typeface="Times New Roman"/>
                <a:cs typeface="Times New Roman"/>
              </a:rPr>
              <a:t> проблемы»</a:t>
            </a:r>
            <a:endParaRPr sz="3600">
              <a:latin typeface="Times New Roman"/>
              <a:cs typeface="Times New Roman"/>
            </a:endParaRPr>
          </a:p>
          <a:p>
            <a:pPr marL="591185">
              <a:lnSpc>
                <a:spcPts val="4190"/>
              </a:lnSpc>
            </a:pPr>
            <a:r>
              <a:rPr dirty="0" sz="3600" spc="-20" b="1">
                <a:latin typeface="Times New Roman"/>
                <a:cs typeface="Times New Roman"/>
              </a:rPr>
              <a:t>обучающегося</a:t>
            </a:r>
            <a:r>
              <a:rPr dirty="0" sz="3600" spc="-5" b="1">
                <a:latin typeface="Times New Roman"/>
                <a:cs typeface="Times New Roman"/>
              </a:rPr>
              <a:t> </a:t>
            </a:r>
            <a:r>
              <a:rPr dirty="0" sz="3600" b="1">
                <a:latin typeface="Times New Roman"/>
                <a:cs typeface="Times New Roman"/>
              </a:rPr>
              <a:t>и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5" b="1">
                <a:latin typeface="Times New Roman"/>
                <a:cs typeface="Times New Roman"/>
              </a:rPr>
              <a:t>«копается </a:t>
            </a:r>
            <a:r>
              <a:rPr dirty="0" sz="3600" b="1">
                <a:latin typeface="Times New Roman"/>
                <a:cs typeface="Times New Roman"/>
              </a:rPr>
              <a:t>в</a:t>
            </a:r>
            <a:r>
              <a:rPr dirty="0" sz="3600" spc="-10" b="1">
                <a:latin typeface="Times New Roman"/>
                <a:cs typeface="Times New Roman"/>
              </a:rPr>
              <a:t> </a:t>
            </a:r>
            <a:r>
              <a:rPr dirty="0" sz="3600" spc="-30" b="1">
                <a:latin typeface="Times New Roman"/>
                <a:cs typeface="Times New Roman"/>
              </a:rPr>
              <a:t>его</a:t>
            </a:r>
            <a:r>
              <a:rPr dirty="0" sz="3600" b="1">
                <a:latin typeface="Times New Roman"/>
                <a:cs typeface="Times New Roman"/>
              </a:rPr>
              <a:t> </a:t>
            </a:r>
            <a:r>
              <a:rPr dirty="0" sz="3600" spc="-10" b="1">
                <a:latin typeface="Times New Roman"/>
                <a:cs typeface="Times New Roman"/>
              </a:rPr>
              <a:t>мозгах»?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170038" y="3087941"/>
            <a:ext cx="9792970" cy="3067050"/>
          </a:xfrm>
          <a:custGeom>
            <a:avLst/>
            <a:gdLst/>
            <a:ahLst/>
            <a:cxnLst/>
            <a:rect l="l" t="t" r="r" b="b"/>
            <a:pathLst>
              <a:path w="9792970" h="3067050">
                <a:moveTo>
                  <a:pt x="9792970" y="0"/>
                </a:moveTo>
                <a:lnTo>
                  <a:pt x="0" y="0"/>
                </a:lnTo>
                <a:lnTo>
                  <a:pt x="0" y="3066542"/>
                </a:lnTo>
                <a:lnTo>
                  <a:pt x="9792970" y="3066542"/>
                </a:lnTo>
                <a:lnTo>
                  <a:pt x="9792970" y="0"/>
                </a:lnTo>
                <a:close/>
              </a:path>
            </a:pathLst>
          </a:custGeom>
          <a:solidFill>
            <a:srgbClr val="D6E1E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248867" y="3079724"/>
            <a:ext cx="3021330" cy="9372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449580">
              <a:lnSpc>
                <a:spcPct val="106900"/>
              </a:lnSpc>
              <a:spcBef>
                <a:spcPts val="95"/>
              </a:spcBef>
              <a:tabLst>
                <a:tab pos="1524635" algn="l"/>
              </a:tabLst>
            </a:pPr>
            <a:r>
              <a:rPr dirty="0" sz="2800" spc="-10">
                <a:latin typeface="Times New Roman"/>
                <a:cs typeface="Times New Roman"/>
              </a:rPr>
              <a:t>Не</a:t>
            </a:r>
            <a:r>
              <a:rPr dirty="0" sz="2800" spc="-215">
                <a:latin typeface="Times New Roman"/>
                <a:cs typeface="Times New Roman"/>
              </a:rPr>
              <a:t>т</a:t>
            </a:r>
            <a:r>
              <a:rPr dirty="0" sz="2800" spc="-5">
                <a:latin typeface="Times New Roman"/>
                <a:cs typeface="Times New Roman"/>
              </a:rPr>
              <a:t>.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45">
                <a:latin typeface="Times New Roman"/>
                <a:cs typeface="Times New Roman"/>
              </a:rPr>
              <a:t>М</a:t>
            </a:r>
            <a:r>
              <a:rPr dirty="0" sz="2800" spc="-5">
                <a:latin typeface="Times New Roman"/>
                <a:cs typeface="Times New Roman"/>
              </a:rPr>
              <a:t>е</a:t>
            </a:r>
            <a:r>
              <a:rPr dirty="0" sz="2800" spc="-35">
                <a:latin typeface="Times New Roman"/>
                <a:cs typeface="Times New Roman"/>
              </a:rPr>
              <a:t>т</a:t>
            </a:r>
            <a:r>
              <a:rPr dirty="0" sz="2800" spc="-85">
                <a:latin typeface="Times New Roman"/>
                <a:cs typeface="Times New Roman"/>
              </a:rPr>
              <a:t>о</a:t>
            </a:r>
            <a:r>
              <a:rPr dirty="0" sz="2800" spc="-5">
                <a:latin typeface="Times New Roman"/>
                <a:cs typeface="Times New Roman"/>
              </a:rPr>
              <a:t>д</a:t>
            </a:r>
            <a:r>
              <a:rPr dirty="0" sz="2800">
                <a:latin typeface="Times New Roman"/>
                <a:cs typeface="Times New Roman"/>
              </a:rPr>
              <a:t>и</a:t>
            </a:r>
            <a:r>
              <a:rPr dirty="0" sz="2800" spc="-55">
                <a:latin typeface="Times New Roman"/>
                <a:cs typeface="Times New Roman"/>
              </a:rPr>
              <a:t>к</a:t>
            </a:r>
            <a:r>
              <a:rPr dirty="0" sz="2800" spc="-5">
                <a:latin typeface="Times New Roman"/>
                <a:cs typeface="Times New Roman"/>
              </a:rPr>
              <a:t>а  </a:t>
            </a:r>
            <a:r>
              <a:rPr dirty="0" sz="2800" spc="-15">
                <a:latin typeface="Times New Roman"/>
                <a:cs typeface="Times New Roman"/>
              </a:rPr>
              <a:t>психиатрической.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391659" y="3079724"/>
            <a:ext cx="6492875" cy="93726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284480">
              <a:lnSpc>
                <a:spcPct val="106900"/>
              </a:lnSpc>
              <a:spcBef>
                <a:spcPts val="95"/>
              </a:spcBef>
              <a:tabLst>
                <a:tab pos="1064260" algn="l"/>
                <a:tab pos="1871980" algn="l"/>
                <a:tab pos="2813685" algn="l"/>
                <a:tab pos="3627754" algn="l"/>
                <a:tab pos="4205605" algn="l"/>
                <a:tab pos="5034280" algn="l"/>
                <a:tab pos="6095365" algn="l"/>
              </a:tabLst>
            </a:pPr>
            <a:r>
              <a:rPr dirty="0" sz="2800" spc="-5">
                <a:latin typeface="Times New Roman"/>
                <a:cs typeface="Times New Roman"/>
              </a:rPr>
              <a:t>не</a:t>
            </a:r>
            <a:r>
              <a:rPr dirty="0" sz="2800" spc="-5">
                <a:latin typeface="Times New Roman"/>
                <a:cs typeface="Times New Roman"/>
              </a:rPr>
              <a:t>	</a:t>
            </a:r>
            <a:r>
              <a:rPr dirty="0" sz="2800" spc="-61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я</a:t>
            </a:r>
            <a:r>
              <a:rPr dirty="0" sz="2800" spc="-35">
                <a:latin typeface="Times New Roman"/>
                <a:cs typeface="Times New Roman"/>
              </a:rPr>
              <a:t>в</a:t>
            </a:r>
            <a:r>
              <a:rPr dirty="0" sz="2800" spc="-10">
                <a:latin typeface="Times New Roman"/>
                <a:cs typeface="Times New Roman"/>
              </a:rPr>
              <a:t>ляе</a:t>
            </a:r>
            <a:r>
              <a:rPr dirty="0" sz="2800" spc="30">
                <a:latin typeface="Times New Roman"/>
                <a:cs typeface="Times New Roman"/>
              </a:rPr>
              <a:t>т</a:t>
            </a:r>
            <a:r>
              <a:rPr dirty="0" sz="2800" spc="-5">
                <a:latin typeface="Times New Roman"/>
                <a:cs typeface="Times New Roman"/>
              </a:rPr>
              <a:t>ся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5">
                <a:latin typeface="Times New Roman"/>
                <a:cs typeface="Times New Roman"/>
              </a:rPr>
              <a:t>ни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>
                <a:latin typeface="Times New Roman"/>
                <a:cs typeface="Times New Roman"/>
              </a:rPr>
              <a:t>к</a:t>
            </a:r>
            <a:r>
              <a:rPr dirty="0" sz="2800" spc="-10">
                <a:latin typeface="Times New Roman"/>
                <a:cs typeface="Times New Roman"/>
              </a:rPr>
              <a:t>лин</a:t>
            </a:r>
            <a:r>
              <a:rPr dirty="0" sz="2800">
                <a:latin typeface="Times New Roman"/>
                <a:cs typeface="Times New Roman"/>
              </a:rPr>
              <a:t>ич</a:t>
            </a:r>
            <a:r>
              <a:rPr dirty="0" sz="2800" spc="55">
                <a:latin typeface="Times New Roman"/>
                <a:cs typeface="Times New Roman"/>
              </a:rPr>
              <a:t>е</a:t>
            </a:r>
            <a:r>
              <a:rPr dirty="0" sz="2800" spc="-5">
                <a:latin typeface="Times New Roman"/>
                <a:cs typeface="Times New Roman"/>
              </a:rPr>
              <a:t>с</a:t>
            </a:r>
            <a:r>
              <a:rPr dirty="0" sz="2800" spc="-160">
                <a:latin typeface="Times New Roman"/>
                <a:cs typeface="Times New Roman"/>
              </a:rPr>
              <a:t>к</a:t>
            </a:r>
            <a:r>
              <a:rPr dirty="0" sz="2800" spc="-5">
                <a:latin typeface="Times New Roman"/>
                <a:cs typeface="Times New Roman"/>
              </a:rPr>
              <a:t>о</a:t>
            </a:r>
            <a:r>
              <a:rPr dirty="0" sz="2800">
                <a:latin typeface="Times New Roman"/>
                <a:cs typeface="Times New Roman"/>
              </a:rPr>
              <a:t>й</a:t>
            </a:r>
            <a:r>
              <a:rPr dirty="0" sz="2800" spc="-5">
                <a:latin typeface="Times New Roman"/>
                <a:cs typeface="Times New Roman"/>
              </a:rPr>
              <a:t>,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10">
                <a:latin typeface="Times New Roman"/>
                <a:cs typeface="Times New Roman"/>
              </a:rPr>
              <a:t>ни  </a:t>
            </a:r>
            <a:r>
              <a:rPr dirty="0" sz="2800" spc="-10">
                <a:latin typeface="Times New Roman"/>
                <a:cs typeface="Times New Roman"/>
              </a:rPr>
              <a:t>Он</a:t>
            </a:r>
            <a:r>
              <a:rPr dirty="0" sz="2800" spc="-5">
                <a:latin typeface="Times New Roman"/>
                <a:cs typeface="Times New Roman"/>
              </a:rPr>
              <a:t>а</a:t>
            </a:r>
            <a:r>
              <a:rPr dirty="0" sz="2800">
                <a:latin typeface="Times New Roman"/>
                <a:cs typeface="Times New Roman"/>
              </a:rPr>
              <a:t>	</a:t>
            </a:r>
            <a:r>
              <a:rPr dirty="0" sz="2800" spc="-10" b="1">
                <a:latin typeface="Times New Roman"/>
                <a:cs typeface="Times New Roman"/>
              </a:rPr>
              <a:t>н</a:t>
            </a:r>
            <a:r>
              <a:rPr dirty="0" sz="2800" spc="-5" b="1">
                <a:latin typeface="Times New Roman"/>
                <a:cs typeface="Times New Roman"/>
              </a:rPr>
              <a:t>е</a:t>
            </a:r>
            <a:r>
              <a:rPr dirty="0" sz="2800" b="1">
                <a:latin typeface="Times New Roman"/>
                <a:cs typeface="Times New Roman"/>
              </a:rPr>
              <a:t>	</a:t>
            </a:r>
            <a:r>
              <a:rPr dirty="0" sz="2800" spc="-10" b="1">
                <a:latin typeface="Times New Roman"/>
                <a:cs typeface="Times New Roman"/>
              </a:rPr>
              <a:t>н</a:t>
            </a:r>
            <a:r>
              <a:rPr dirty="0" sz="2800" spc="-45" b="1">
                <a:latin typeface="Times New Roman"/>
                <a:cs typeface="Times New Roman"/>
              </a:rPr>
              <a:t>а</a:t>
            </a:r>
            <a:r>
              <a:rPr dirty="0" sz="2800" spc="-10" b="1">
                <a:latin typeface="Times New Roman"/>
                <a:cs typeface="Times New Roman"/>
              </a:rPr>
              <a:t>п</a:t>
            </a:r>
            <a:r>
              <a:rPr dirty="0" sz="2800" b="1">
                <a:latin typeface="Times New Roman"/>
                <a:cs typeface="Times New Roman"/>
              </a:rPr>
              <a:t>р</a:t>
            </a:r>
            <a:r>
              <a:rPr dirty="0" sz="2800" spc="-5" b="1">
                <a:latin typeface="Times New Roman"/>
                <a:cs typeface="Times New Roman"/>
              </a:rPr>
              <a:t>а</a:t>
            </a:r>
            <a:r>
              <a:rPr dirty="0" sz="2800" spc="-40" b="1">
                <a:latin typeface="Times New Roman"/>
                <a:cs typeface="Times New Roman"/>
              </a:rPr>
              <a:t>в</a:t>
            </a:r>
            <a:r>
              <a:rPr dirty="0" sz="2800" spc="-10" b="1">
                <a:latin typeface="Times New Roman"/>
                <a:cs typeface="Times New Roman"/>
              </a:rPr>
              <a:t>лен</a:t>
            </a:r>
            <a:r>
              <a:rPr dirty="0" sz="2800" spc="-5" b="1">
                <a:latin typeface="Times New Roman"/>
                <a:cs typeface="Times New Roman"/>
              </a:rPr>
              <a:t>а</a:t>
            </a:r>
            <a:r>
              <a:rPr dirty="0" sz="2800" b="1">
                <a:latin typeface="Times New Roman"/>
                <a:cs typeface="Times New Roman"/>
              </a:rPr>
              <a:t>	</a:t>
            </a:r>
            <a:r>
              <a:rPr dirty="0" sz="2800" spc="-10" b="1">
                <a:latin typeface="Times New Roman"/>
                <a:cs typeface="Times New Roman"/>
              </a:rPr>
              <a:t>н</a:t>
            </a:r>
            <a:r>
              <a:rPr dirty="0" sz="2800" spc="-5" b="1">
                <a:latin typeface="Times New Roman"/>
                <a:cs typeface="Times New Roman"/>
              </a:rPr>
              <a:t>а</a:t>
            </a:r>
            <a:r>
              <a:rPr dirty="0" sz="2800" b="1">
                <a:latin typeface="Times New Roman"/>
                <a:cs typeface="Times New Roman"/>
              </a:rPr>
              <a:t>	</a:t>
            </a:r>
            <a:r>
              <a:rPr dirty="0" sz="2800" spc="-10" b="1">
                <a:latin typeface="Times New Roman"/>
                <a:cs typeface="Times New Roman"/>
              </a:rPr>
              <a:t>и</a:t>
            </a:r>
            <a:r>
              <a:rPr dirty="0" sz="2800" spc="-55" b="1">
                <a:latin typeface="Times New Roman"/>
                <a:cs typeface="Times New Roman"/>
              </a:rPr>
              <a:t>з</a:t>
            </a:r>
            <a:r>
              <a:rPr dirty="0" sz="2800" spc="-5" b="1">
                <a:latin typeface="Times New Roman"/>
                <a:cs typeface="Times New Roman"/>
              </a:rPr>
              <a:t>уче</a:t>
            </a:r>
            <a:r>
              <a:rPr dirty="0" sz="2800" spc="-20" b="1">
                <a:latin typeface="Times New Roman"/>
                <a:cs typeface="Times New Roman"/>
              </a:rPr>
              <a:t>н</a:t>
            </a:r>
            <a:r>
              <a:rPr dirty="0" sz="2800" spc="-10" b="1">
                <a:latin typeface="Times New Roman"/>
                <a:cs typeface="Times New Roman"/>
              </a:rPr>
              <a:t>ие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8867" y="4022597"/>
            <a:ext cx="9636125" cy="20510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95"/>
              </a:spcBef>
            </a:pPr>
            <a:r>
              <a:rPr dirty="0" sz="2800" spc="-25" b="1">
                <a:latin typeface="Times New Roman"/>
                <a:cs typeface="Times New Roman"/>
              </a:rPr>
              <a:t>глубинных</a:t>
            </a:r>
            <a:r>
              <a:rPr dirty="0" sz="2800" spc="10" b="1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особенностей</a:t>
            </a:r>
            <a:r>
              <a:rPr dirty="0" sz="2800" spc="5" b="1">
                <a:latin typeface="Times New Roman"/>
                <a:cs typeface="Times New Roman"/>
              </a:rPr>
              <a:t> </a:t>
            </a:r>
            <a:r>
              <a:rPr dirty="0" sz="2800" spc="-10" b="1">
                <a:latin typeface="Times New Roman"/>
                <a:cs typeface="Times New Roman"/>
              </a:rPr>
              <a:t>психики</a:t>
            </a:r>
            <a:r>
              <a:rPr dirty="0" sz="2800" spc="-10">
                <a:latin typeface="Times New Roman"/>
                <a:cs typeface="Times New Roman"/>
              </a:rPr>
              <a:t>.</a:t>
            </a:r>
            <a:endParaRPr sz="2800">
              <a:latin typeface="Times New Roman"/>
              <a:cs typeface="Times New Roman"/>
            </a:endParaRPr>
          </a:p>
          <a:p>
            <a:pPr algn="just" marL="12700" marR="5080" indent="449580">
              <a:lnSpc>
                <a:spcPct val="107200"/>
              </a:lnSpc>
              <a:spcBef>
                <a:spcPts val="1785"/>
              </a:spcBef>
            </a:pPr>
            <a:r>
              <a:rPr dirty="0" sz="2800" spc="-30">
                <a:latin typeface="Times New Roman"/>
                <a:cs typeface="Times New Roman"/>
              </a:rPr>
              <a:t>Методика</a:t>
            </a:r>
            <a:r>
              <a:rPr dirty="0" sz="2800" spc="640">
                <a:latin typeface="Times New Roman"/>
                <a:cs typeface="Times New Roman"/>
              </a:rPr>
              <a:t> </a:t>
            </a:r>
            <a:r>
              <a:rPr dirty="0" sz="2800" spc="-5" b="1">
                <a:latin typeface="Times New Roman"/>
                <a:cs typeface="Times New Roman"/>
              </a:rPr>
              <a:t>оценивает </a:t>
            </a:r>
            <a:r>
              <a:rPr dirty="0" sz="2800" spc="-5">
                <a:latin typeface="Times New Roman"/>
                <a:cs typeface="Times New Roman"/>
              </a:rPr>
              <a:t>степень </a:t>
            </a:r>
            <a:r>
              <a:rPr dirty="0" sz="2800" spc="-10">
                <a:latin typeface="Times New Roman"/>
                <a:cs typeface="Times New Roman"/>
              </a:rPr>
              <a:t>неблагоприятности</a:t>
            </a:r>
            <a:r>
              <a:rPr dirty="0" sz="2800" spc="68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условий, 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в </a:t>
            </a:r>
            <a:r>
              <a:rPr dirty="0" sz="2800" spc="-35">
                <a:latin typeface="Times New Roman"/>
                <a:cs typeface="Times New Roman"/>
              </a:rPr>
              <a:t>которых </a:t>
            </a:r>
            <a:r>
              <a:rPr dirty="0" sz="2800" spc="-20">
                <a:latin typeface="Times New Roman"/>
                <a:cs typeface="Times New Roman"/>
              </a:rPr>
              <a:t>находится </a:t>
            </a:r>
            <a:r>
              <a:rPr dirty="0" sz="2800" spc="-10">
                <a:latin typeface="Times New Roman"/>
                <a:cs typeface="Times New Roman"/>
              </a:rPr>
              <a:t>ребенок, </a:t>
            </a:r>
            <a:r>
              <a:rPr dirty="0" sz="2800" spc="-5">
                <a:latin typeface="Times New Roman"/>
                <a:cs typeface="Times New Roman"/>
              </a:rPr>
              <a:t>и </a:t>
            </a:r>
            <a:r>
              <a:rPr dirty="0" sz="2800" spc="-15" b="1">
                <a:latin typeface="Times New Roman"/>
                <a:cs typeface="Times New Roman"/>
              </a:rPr>
              <a:t>провоцирование ребенка </a:t>
            </a:r>
            <a:r>
              <a:rPr dirty="0" sz="2800" spc="-5" b="1">
                <a:latin typeface="Times New Roman"/>
                <a:cs typeface="Times New Roman"/>
              </a:rPr>
              <a:t>к </a:t>
            </a:r>
            <a:r>
              <a:rPr dirty="0" sz="2800" b="1">
                <a:latin typeface="Times New Roman"/>
                <a:cs typeface="Times New Roman"/>
              </a:rPr>
              <a:t> </a:t>
            </a:r>
            <a:r>
              <a:rPr dirty="0" sz="2800" spc="-15" b="1">
                <a:latin typeface="Times New Roman"/>
                <a:cs typeface="Times New Roman"/>
              </a:rPr>
              <a:t>пробе</a:t>
            </a:r>
            <a:r>
              <a:rPr dirty="0" sz="2800" spc="-10" b="1">
                <a:latin typeface="Times New Roman"/>
                <a:cs typeface="Times New Roman"/>
              </a:rPr>
              <a:t> </a:t>
            </a:r>
            <a:r>
              <a:rPr dirty="0" sz="2800" spc="-20" b="1">
                <a:latin typeface="Times New Roman"/>
                <a:cs typeface="Times New Roman"/>
              </a:rPr>
              <a:t>наркотика</a:t>
            </a:r>
            <a:r>
              <a:rPr dirty="0" sz="2800" spc="30" b="1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этими</a:t>
            </a:r>
            <a:r>
              <a:rPr dirty="0" sz="2800" spc="2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условиями.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95401" y="8136"/>
            <a:ext cx="7071995" cy="464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ts val="1710"/>
              </a:lnSpc>
              <a:spcBef>
                <a:spcPts val="130"/>
              </a:spcBef>
            </a:pPr>
            <a:r>
              <a:rPr dirty="0" sz="1450" spc="-70" b="1" i="1">
                <a:latin typeface="Times New Roman"/>
                <a:cs typeface="Times New Roman"/>
              </a:rPr>
              <a:t>20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10" b="1" i="1">
                <a:latin typeface="Times New Roman"/>
                <a:cs typeface="Times New Roman"/>
              </a:rPr>
              <a:t>основных</a:t>
            </a:r>
            <a:r>
              <a:rPr dirty="0" sz="1450" spc="-60" b="1" i="1">
                <a:latin typeface="Times New Roman"/>
                <a:cs typeface="Times New Roman"/>
              </a:rPr>
              <a:t> </a:t>
            </a:r>
            <a:r>
              <a:rPr dirty="0" sz="1450" spc="25" b="1" i="1">
                <a:latin typeface="Times New Roman"/>
                <a:cs typeface="Times New Roman"/>
              </a:rPr>
              <a:t>вопросов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и</a:t>
            </a:r>
            <a:r>
              <a:rPr dirty="0" sz="1450" spc="-10" b="1" i="1">
                <a:latin typeface="Times New Roman"/>
                <a:cs typeface="Times New Roman"/>
              </a:rPr>
              <a:t> </a:t>
            </a:r>
            <a:r>
              <a:rPr dirty="0" sz="1450" spc="-125" b="1" i="1">
                <a:latin typeface="Times New Roman"/>
                <a:cs typeface="Times New Roman"/>
              </a:rPr>
              <a:t>ответов</a:t>
            </a:r>
            <a:r>
              <a:rPr dirty="0" sz="1450" spc="70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о</a:t>
            </a:r>
            <a:r>
              <a:rPr dirty="0" sz="1450" spc="-20" b="1" i="1">
                <a:latin typeface="Times New Roman"/>
                <a:cs typeface="Times New Roman"/>
              </a:rPr>
              <a:t> </a:t>
            </a:r>
            <a:r>
              <a:rPr dirty="0" sz="1450" spc="-5" b="1" i="1">
                <a:latin typeface="Times New Roman"/>
                <a:cs typeface="Times New Roman"/>
              </a:rPr>
              <a:t>Единой</a:t>
            </a:r>
            <a:r>
              <a:rPr dirty="0" sz="1450" spc="-50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методике</a:t>
            </a:r>
            <a:endParaRPr sz="1450">
              <a:latin typeface="Times New Roman"/>
              <a:cs typeface="Times New Roman"/>
            </a:endParaRPr>
          </a:p>
          <a:p>
            <a:pPr marL="12700">
              <a:lnSpc>
                <a:spcPts val="1710"/>
              </a:lnSpc>
            </a:pPr>
            <a:r>
              <a:rPr dirty="0" sz="1450" spc="-5" b="1" i="1">
                <a:latin typeface="Times New Roman"/>
                <a:cs typeface="Times New Roman"/>
              </a:rPr>
              <a:t>социально</a:t>
            </a:r>
            <a:r>
              <a:rPr dirty="0" sz="1450" spc="-5" b="1" i="1">
                <a:latin typeface="Arial"/>
                <a:cs typeface="Arial"/>
              </a:rPr>
              <a:t>-</a:t>
            </a:r>
            <a:r>
              <a:rPr dirty="0" sz="1450" spc="-5" b="1" i="1">
                <a:latin typeface="Times New Roman"/>
                <a:cs typeface="Times New Roman"/>
              </a:rPr>
              <a:t>психологического</a:t>
            </a:r>
            <a:r>
              <a:rPr dirty="0" sz="1450" spc="-45" b="1" i="1">
                <a:latin typeface="Times New Roman"/>
                <a:cs typeface="Times New Roman"/>
              </a:rPr>
              <a:t> </a:t>
            </a:r>
            <a:r>
              <a:rPr dirty="0" sz="1450" spc="-80" b="1" i="1">
                <a:latin typeface="Times New Roman"/>
                <a:cs typeface="Times New Roman"/>
              </a:rPr>
              <a:t>тестирования</a:t>
            </a:r>
            <a:r>
              <a:rPr dirty="0" sz="1450" spc="-55" b="1" i="1">
                <a:latin typeface="Times New Roman"/>
                <a:cs typeface="Times New Roman"/>
              </a:rPr>
              <a:t> </a:t>
            </a:r>
            <a:r>
              <a:rPr dirty="0" sz="1450" spc="5" b="1" i="1">
                <a:latin typeface="Times New Roman"/>
                <a:cs typeface="Times New Roman"/>
              </a:rPr>
              <a:t>(ЕМ</a:t>
            </a:r>
            <a:r>
              <a:rPr dirty="0" sz="1450" b="1" i="1">
                <a:latin typeface="Times New Roman"/>
                <a:cs typeface="Times New Roman"/>
              </a:rPr>
              <a:t> </a:t>
            </a:r>
            <a:r>
              <a:rPr dirty="0" sz="1450" spc="35" b="1" i="1">
                <a:latin typeface="Times New Roman"/>
                <a:cs typeface="Times New Roman"/>
              </a:rPr>
              <a:t>СПТ)</a:t>
            </a:r>
            <a:r>
              <a:rPr dirty="0" sz="1450" spc="360" b="1" i="1">
                <a:latin typeface="Times New Roman"/>
                <a:cs typeface="Times New Roman"/>
              </a:rPr>
              <a:t> </a:t>
            </a:r>
            <a:r>
              <a:rPr dirty="0" sz="1450" spc="15" b="1" i="1">
                <a:latin typeface="Times New Roman"/>
                <a:cs typeface="Times New Roman"/>
              </a:rPr>
              <a:t>Журавлев</a:t>
            </a:r>
            <a:r>
              <a:rPr dirty="0" sz="1450" spc="-40" b="1" i="1">
                <a:latin typeface="Times New Roman"/>
                <a:cs typeface="Times New Roman"/>
              </a:rPr>
              <a:t> </a:t>
            </a:r>
            <a:r>
              <a:rPr dirty="0" sz="1450" spc="-70" b="1" i="1">
                <a:latin typeface="Times New Roman"/>
                <a:cs typeface="Times New Roman"/>
              </a:rPr>
              <a:t>Дмитрий</a:t>
            </a:r>
            <a:r>
              <a:rPr dirty="0" sz="1450" spc="-35" b="1" i="1">
                <a:latin typeface="Times New Roman"/>
                <a:cs typeface="Times New Roman"/>
              </a:rPr>
              <a:t> </a:t>
            </a:r>
            <a:r>
              <a:rPr dirty="0" sz="1450" spc="-40" b="1" i="1">
                <a:latin typeface="Times New Roman"/>
                <a:cs typeface="Times New Roman"/>
              </a:rPr>
              <a:t>Викторович</a:t>
            </a:r>
            <a:endParaRPr sz="14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Lubov</dc:creator>
  <dc:title>Презентация PowerPoint</dc:title>
  <dcterms:created xsi:type="dcterms:W3CDTF">2022-09-20T08:51:25Z</dcterms:created>
  <dcterms:modified xsi:type="dcterms:W3CDTF">2022-09-20T08:51:25Z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2019-09-18T00:00:00Z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2022-09-20T00:00:00Z</vt:filetime>
  </property>
</Properties>
</file>