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1" r:id="rId11"/>
    <p:sldId id="264" r:id="rId12"/>
    <p:sldId id="266" r:id="rId13"/>
    <p:sldId id="267" r:id="rId14"/>
    <p:sldId id="268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A4DB90-A9E2-424F-89C9-B9373BDE038D}">
          <p14:sldIdLst>
            <p14:sldId id="269"/>
            <p14:sldId id="256"/>
          </p14:sldIdLst>
        </p14:section>
        <p14:section name="Раздел без заголовка" id="{3679B67E-D76D-4C10-A00C-4B58B62715E4}">
          <p14:sldIdLst>
            <p14:sldId id="257"/>
            <p14:sldId id="258"/>
            <p14:sldId id="259"/>
            <p14:sldId id="260"/>
            <p14:sldId id="262"/>
            <p14:sldId id="263"/>
            <p14:sldId id="265"/>
            <p14:sldId id="261"/>
            <p14:sldId id="264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E7219-DFB4-44CC-A151-E509E2C90CE6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8A9D4-2803-47CE-85B4-54D1FE8D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0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8A9D4-2803-47CE-85B4-54D1FE8D84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3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8A9D4-2803-47CE-85B4-54D1FE8D84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7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8A9D4-2803-47CE-85B4-54D1FE8D84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4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8A9D4-2803-47CE-85B4-54D1FE8D844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8A9D4-2803-47CE-85B4-54D1FE8D844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1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7CB06-64EA-1C85-C172-0EBAA516C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790F83-E510-F8D0-093E-AAF5E4705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E8A02-BAEE-A64D-1D48-773B93FB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69FA-BA70-4933-9C5B-27E3C3EA8572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671BC4-39E8-64C9-33BC-1DD999E46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A0D30-6A01-79B1-0322-1CF8B598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F70-164F-4A12-B687-86142F0FC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8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75560-9E8C-0C70-E76E-611F7CE2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3B937B-A795-4375-1E9C-9F0DF9C6A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7534E-AFDD-9D26-4A0D-5D8BC902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69FA-BA70-4933-9C5B-27E3C3EA8572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901DF-D25E-2B7A-12AD-75140450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216B39-704B-8C24-6FC9-B9242A75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F70-164F-4A12-B687-86142F0FC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2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059BAB-2F3F-2632-E2C5-04DE1F0C3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42FB6F-7E0E-3AA1-CD44-C274E2ADF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8C43B-5E33-717A-3963-134157E0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69FA-BA70-4933-9C5B-27E3C3EA8572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834C7A-8843-9CA9-C3B0-D06819C7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C5E85-3F73-B1D6-529D-9CD6C2F5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F70-164F-4A12-B687-86142F0FC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6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14491-6845-483B-5F0B-397DFEDC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E68D5-B342-E01D-1960-146D68A3C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B2BF6B-C9B5-9E22-899B-F7F0B8F8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69FA-BA70-4933-9C5B-27E3C3EA8572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5A0C8-A03F-A937-634B-748C7835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280CA-5534-793F-7FD4-B92EC460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F70-164F-4A12-B687-86142F0FC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18022-34EB-E198-8932-91513275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AE69B1-6E9C-48BD-6230-DCB6B9A25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37A19-F497-7146-B5FC-AD937DBB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69FA-BA70-4933-9C5B-27E3C3EA8572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0D2B1-1BF2-1146-8F26-0C657314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780E5B-8815-8583-EE79-B6366A9C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F70-164F-4A12-B687-86142F0FC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3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CBEF3-B84A-AE64-C894-A1EADE23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D4DE1D-6BB9-EC31-E4B2-A38A1C59B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7456DC-F71E-10CE-93C5-F2C1214A4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001E70-5375-894B-C481-2485DED2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69FA-BA70-4933-9C5B-27E3C3EA8572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4723B1-0888-3F29-2063-C14406E1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1FA98F-1A8F-7249-B31B-2030D0E4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F70-164F-4A12-B687-86142F0FC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8930D-2847-19DD-7F2A-4AD0B09D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E37F00-B3EB-5DEE-D513-AAE6014D7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B7A419-AAFA-E7CF-5EBF-898DFE3FF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50BF61-8009-5C38-4193-3E579BC31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6AAD68-6914-1413-9ADA-6E5D4D18F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108645-1A43-E60D-7FC3-3F38B4A5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69FA-BA70-4933-9C5B-27E3C3EA8572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CB2334-407D-9983-BF00-C5B16D92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8E7B32-A29D-2BFC-95A5-657BF41A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F70-164F-4A12-B687-86142F0FC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6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4B84F-B627-B761-80E9-B5A423FE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86F9A6-F75A-B8F2-E889-78414983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69FA-BA70-4933-9C5B-27E3C3EA8572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4D0AD1-A9BE-D760-9576-2D6FC480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A491BC-ACB9-E038-6444-0C89719C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F70-164F-4A12-B687-86142F0FC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7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93056B-FA48-E394-6EE2-19193406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69FA-BA70-4933-9C5B-27E3C3EA8572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6A3B0-DE53-C8F0-49EA-B90C4FDE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4CEB46-6AC9-0442-7050-A1B15EC7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F70-164F-4A12-B687-86142F0FC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8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7FA39-5B6D-5044-B7A0-FFF2604F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C2BDF-54A5-94A4-D079-63E8E7D59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A7653F-8ADB-5CF0-5309-F26BA4C1E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3A4A7B-531B-D9E9-AC83-4E19F6D1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69FA-BA70-4933-9C5B-27E3C3EA8572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83E23C-0B90-02EF-3D6F-1226ABC1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2225C4-F070-877D-ED26-CBE92175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F70-164F-4A12-B687-86142F0FC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742B4-747A-3F62-0CA8-16320B08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336F61-2AA0-71CF-DA28-16F462000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62000C-D519-D87A-3B8A-7218ADED2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DA3077-E141-6A92-860C-B70CD7F8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69FA-BA70-4933-9C5B-27E3C3EA8572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8108F-F789-F98C-9C8E-0B6CFE15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97197B-BCC1-78DD-E7BA-6B8EA19E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F70-164F-4A12-B687-86142F0FC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E3BDB-3814-49DF-B46A-F1268293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6E878-B462-0252-91B7-7ADCE2A3F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DB44F-67CC-D8E0-F2F7-D2747E114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69FA-BA70-4933-9C5B-27E3C3EA8572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991E8-A739-FD6E-73D8-D03D2FECE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A424E-EFAC-3F55-74E8-E8499830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FAF70-164F-4A12-B687-86142F0FC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9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703174-C862-A347-9B0A-4836DED0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ДОМАШНЕЕ ЗАДАНИЕ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A6DD7CA-4BC5-3294-88A7-078FA659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965"/>
            <a:ext cx="10515600" cy="2760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ПАРАГРАФЫ 7-8 ЧИТАТЬ ВНИМАТЕЛЬНО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ПОДГОТОВИТЬСЯ К САМОСТОЯТЕЛЬНОЙ РАБОТЕ ПО ТЕМЕ «РЕФОРМАЦИЯ И </a:t>
            </a:r>
            <a:r>
              <a:rPr lang="ru-RU" b="1">
                <a:solidFill>
                  <a:srgbClr val="FF0000"/>
                </a:solidFill>
              </a:rPr>
              <a:t>КОНТРРЕФОРМАЦИЯ»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57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400F7-89A5-851E-D97B-62A6B5BC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ХРОНОЛОГИЯ СОБЫТИЙ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17491-ABBE-EC12-C09A-EC481A06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48" y="1917321"/>
            <a:ext cx="4618423" cy="36447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1521-1524 гг. </a:t>
            </a:r>
            <a:r>
              <a:rPr lang="ru-RU" b="1" dirty="0">
                <a:solidFill>
                  <a:srgbClr val="002060"/>
                </a:solidFill>
              </a:rPr>
              <a:t>– в отдельных землях Германии устанавливается лютеранская церковь.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1524-1525 гг. </a:t>
            </a:r>
            <a:r>
              <a:rPr lang="ru-RU" b="1" dirty="0">
                <a:solidFill>
                  <a:srgbClr val="002060"/>
                </a:solidFill>
              </a:rPr>
              <a:t>– Крестьянская война в Германии. Предводитель крестьян – Томас Мюнцер.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9F211-E14B-A235-6468-87F19344F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17" y="1917323"/>
            <a:ext cx="6483144" cy="36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400F7-89A5-851E-D97B-62A6B5BC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ХРОНОЛОГИЯ СОБЫТИЙ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17491-ABBE-EC12-C09A-EC481A06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436"/>
            <a:ext cx="10690749" cy="24685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1525-1555 гг. </a:t>
            </a:r>
            <a:r>
              <a:rPr lang="ru-RU" b="1" dirty="0">
                <a:solidFill>
                  <a:srgbClr val="002060"/>
                </a:solidFill>
              </a:rPr>
              <a:t>– реформационное движение в Германии. 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1555 год 	</a:t>
            </a:r>
            <a:r>
              <a:rPr lang="ru-RU" b="1" dirty="0">
                <a:solidFill>
                  <a:srgbClr val="002060"/>
                </a:solidFill>
              </a:rPr>
              <a:t>- заключение </a:t>
            </a:r>
            <a:r>
              <a:rPr lang="ru-RU" b="1" dirty="0">
                <a:solidFill>
                  <a:srgbClr val="FF0000"/>
                </a:solidFill>
              </a:rPr>
              <a:t>Аугсбургского религиозного мира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		- признание равноправия католиков и протестантов.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Возникает новая религиозная ветвь в католической религии – </a:t>
            </a:r>
            <a:r>
              <a:rPr lang="ru-RU" b="1" dirty="0">
                <a:solidFill>
                  <a:srgbClr val="FF0000"/>
                </a:solidFill>
              </a:rPr>
              <a:t>лютеранство</a:t>
            </a:r>
            <a:r>
              <a:rPr lang="ru-RU" b="1" dirty="0">
                <a:solidFill>
                  <a:srgbClr val="002060"/>
                </a:solidFill>
              </a:rPr>
              <a:t> (протестантизм). </a:t>
            </a:r>
          </a:p>
        </p:txBody>
      </p:sp>
    </p:spTree>
    <p:extLst>
      <p:ext uri="{BB962C8B-B14F-4D97-AF65-F5344CB8AC3E}">
        <p14:creationId xmlns:p14="http://schemas.microsoft.com/office/powerpoint/2010/main" val="187100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7CC1C-4B48-241D-2D08-D0691ECB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РЕФОРМАЦИЯ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8E30C-74DB-EEEB-C500-549A66600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757" y="1241662"/>
            <a:ext cx="7560076" cy="71338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- ЭТО ДВИЖЕНИЕ ЗА ПЕРЕУСТРОЙСТВО ЦЕРКВИ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070ECF2-9DB2-8635-501A-178F531E8710}"/>
              </a:ext>
            </a:extLst>
          </p:cNvPr>
          <p:cNvSpPr txBox="1">
            <a:spLocks/>
          </p:cNvSpPr>
          <p:nvPr/>
        </p:nvSpPr>
        <p:spPr>
          <a:xfrm>
            <a:off x="838200" y="1861273"/>
            <a:ext cx="7474998" cy="832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FF0000"/>
                </a:solidFill>
              </a:rPr>
              <a:t>Жан Кальвин </a:t>
            </a:r>
            <a:r>
              <a:rPr lang="ru-RU" b="1" dirty="0">
                <a:solidFill>
                  <a:srgbClr val="002060"/>
                </a:solidFill>
              </a:rPr>
              <a:t>– сын французского адвоката, получил юридическое образование в Орлеанском университете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3CB48-C289-7557-86C7-2B117AA59656}"/>
              </a:ext>
            </a:extLst>
          </p:cNvPr>
          <p:cNvSpPr txBox="1"/>
          <p:nvPr/>
        </p:nvSpPr>
        <p:spPr>
          <a:xfrm>
            <a:off x="6285389" y="5293172"/>
            <a:ext cx="497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В 1533 году Кальвин объявил себя протестантом, бежал из Франции в Швейцарию и поселился в Женеве.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113F7-8920-7753-DD46-8D860F9FDBE0}"/>
              </a:ext>
            </a:extLst>
          </p:cNvPr>
          <p:cNvSpPr txBox="1"/>
          <p:nvPr/>
        </p:nvSpPr>
        <p:spPr>
          <a:xfrm>
            <a:off x="4996798" y="600130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F1ECCA4-5B80-554B-64C3-287C85AA7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729" y="1795059"/>
            <a:ext cx="2715026" cy="31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05A2CA8-CA67-95B3-1A43-91490CD9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2" y="2599638"/>
            <a:ext cx="5384846" cy="389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EF8FF2-F84A-537D-D799-8E52E2581523}"/>
              </a:ext>
            </a:extLst>
          </p:cNvPr>
          <p:cNvSpPr txBox="1"/>
          <p:nvPr/>
        </p:nvSpPr>
        <p:spPr>
          <a:xfrm>
            <a:off x="6059932" y="2793264"/>
            <a:ext cx="2386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Кальвин – создатель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кальвинизма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(протестантского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религиозного учения)</a:t>
            </a:r>
          </a:p>
        </p:txBody>
      </p:sp>
    </p:spTree>
    <p:extLst>
      <p:ext uri="{BB962C8B-B14F-4D97-AF65-F5344CB8AC3E}">
        <p14:creationId xmlns:p14="http://schemas.microsoft.com/office/powerpoint/2010/main" val="338049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7CC1C-4B48-241D-2D08-D0691ECB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23" y="14720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КОНТРРЕФОРМАЦИЯ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8E30C-74DB-EEEB-C500-549A66600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3" y="1100688"/>
            <a:ext cx="11465510" cy="4719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- ЭТО ЦЕРКОВНАЯ ПОЛИТИКА, НАПРАВЛЕННАЯ НА БОРЬБУ С РЕФОРМАЦИЕЙ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070ECF2-9DB2-8635-501A-178F531E8710}"/>
              </a:ext>
            </a:extLst>
          </p:cNvPr>
          <p:cNvSpPr txBox="1">
            <a:spLocks/>
          </p:cNvSpPr>
          <p:nvPr/>
        </p:nvSpPr>
        <p:spPr>
          <a:xfrm>
            <a:off x="304800" y="1853715"/>
            <a:ext cx="7474998" cy="991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FF0000"/>
                </a:solidFill>
              </a:rPr>
              <a:t>ИНДЕКС ЗАПРЕЩЕННЫХ КНИГ </a:t>
            </a:r>
            <a:r>
              <a:rPr lang="ru-RU" b="1" dirty="0">
                <a:solidFill>
                  <a:srgbClr val="002060"/>
                </a:solidFill>
              </a:rPr>
              <a:t>– перечень книг, которые запрещено читать добрым христианам.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</a:rPr>
              <a:t>Действовал и пополнялся до 1966 года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3CB48-C289-7557-86C7-2B117AA59656}"/>
              </a:ext>
            </a:extLst>
          </p:cNvPr>
          <p:cNvSpPr txBox="1"/>
          <p:nvPr/>
        </p:nvSpPr>
        <p:spPr>
          <a:xfrm>
            <a:off x="6285389" y="5293172"/>
            <a:ext cx="497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Для иезуитов любые способы борьбы с протестантами были хороши, включая те, что противоречили христианским заповедям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113F7-8920-7753-DD46-8D860F9FDBE0}"/>
              </a:ext>
            </a:extLst>
          </p:cNvPr>
          <p:cNvSpPr txBox="1"/>
          <p:nvPr/>
        </p:nvSpPr>
        <p:spPr>
          <a:xfrm>
            <a:off x="4996798" y="600130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F8FF2-F84A-537D-D799-8E52E2581523}"/>
              </a:ext>
            </a:extLst>
          </p:cNvPr>
          <p:cNvSpPr txBox="1"/>
          <p:nvPr/>
        </p:nvSpPr>
        <p:spPr>
          <a:xfrm>
            <a:off x="5690963" y="2859539"/>
            <a:ext cx="3082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Игнатий Лойола – создатель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Ордена Иезуитов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(монашеский орден для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борьбы с Реформацией)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4E586C8-CE81-E03C-7307-D4B138F79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0" y="3228490"/>
            <a:ext cx="2584769" cy="30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85B5211-0519-1B15-826C-FCC75072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17" y="1861273"/>
            <a:ext cx="2671439" cy="31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BE4F25-5963-C79C-6831-8D367C297C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51" y="3228490"/>
            <a:ext cx="2519210" cy="301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68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7CC1C-4B48-241D-2D08-D0691ECB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23" y="14720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КОНТРРЕФОРМАЦИЯ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8E30C-74DB-EEEB-C500-549A66600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3" y="1100688"/>
            <a:ext cx="11465510" cy="4719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- ЭТО ЦЕРКОВНАЯ ПОЛИТИКА, НАПРАВЛЕННАЯ НА БОРЬБУ С РЕФОРМАЦИЕЙ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070ECF2-9DB2-8635-501A-178F531E8710}"/>
              </a:ext>
            </a:extLst>
          </p:cNvPr>
          <p:cNvSpPr txBox="1">
            <a:spLocks/>
          </p:cNvSpPr>
          <p:nvPr/>
        </p:nvSpPr>
        <p:spPr>
          <a:xfrm>
            <a:off x="304800" y="1853715"/>
            <a:ext cx="5299685" cy="991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</a:rPr>
              <a:t>1545 год – ТРИДЕНТСКИЙ СОБОР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FF0000"/>
                </a:solidFill>
              </a:rPr>
              <a:t>ЗАСЕДАЛ 18 ЛЕТ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3CB48-C289-7557-86C7-2B117AA59656}"/>
              </a:ext>
            </a:extLst>
          </p:cNvPr>
          <p:cNvSpPr txBox="1"/>
          <p:nvPr/>
        </p:nvSpPr>
        <p:spPr>
          <a:xfrm>
            <a:off x="5859262" y="5293172"/>
            <a:ext cx="591252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НАЙДИТЕ РЕШЕНИЯ ТРИДЕНТСКОГО СОБОРА НА СТРАНИЦЕ 119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113F7-8920-7753-DD46-8D860F9FDBE0}"/>
              </a:ext>
            </a:extLst>
          </p:cNvPr>
          <p:cNvSpPr txBox="1"/>
          <p:nvPr/>
        </p:nvSpPr>
        <p:spPr>
          <a:xfrm>
            <a:off x="4996798" y="600130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F8FF2-F84A-537D-D799-8E52E2581523}"/>
              </a:ext>
            </a:extLst>
          </p:cNvPr>
          <p:cNvSpPr txBox="1"/>
          <p:nvPr/>
        </p:nvSpPr>
        <p:spPr>
          <a:xfrm>
            <a:off x="6096000" y="2529554"/>
            <a:ext cx="2867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ТРИДЕНТСКИЙ СОБОР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СОЗВАЛ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ПАПА ПАВЕЛ </a:t>
            </a:r>
            <a:r>
              <a:rPr lang="en-US" sz="2400" b="1" dirty="0">
                <a:solidFill>
                  <a:srgbClr val="FF0000"/>
                </a:solidFill>
              </a:rPr>
              <a:t>III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F924D24-D439-5D95-B34B-590C3DFD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6" y="2895603"/>
            <a:ext cx="5174412" cy="36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авел III">
            <a:extLst>
              <a:ext uri="{FF2B5EF4-FFF2-40B4-BE49-F238E27FC236}">
                <a16:creationId xmlns:a16="http://schemas.microsoft.com/office/drawing/2014/main" id="{85DF8FC1-C511-A214-E7B2-41A1D83A2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83" y="1628069"/>
            <a:ext cx="26098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4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90C8F-17D4-4417-DBB2-A3F2CB55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5" y="290452"/>
            <a:ext cx="10628357" cy="176551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РЕФОМАЦИЯ И КОНТРРЕФОРМАЦИЯ В ЕВРОПЕ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7D374C-EA84-AB98-04D5-6F5F77DB2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4683" y="2591988"/>
            <a:ext cx="4183171" cy="639485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УРОК ИСТОРИИ В 7 КЛАССЕ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6746E3-16C2-AD5D-DDD0-A6B28310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3" y="2172860"/>
            <a:ext cx="6044521" cy="452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9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7CC1C-4B48-241D-2D08-D0691ECB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РЕФОРМАЦИЯ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8E30C-74DB-EEEB-C500-549A66600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757" y="1241662"/>
            <a:ext cx="7560076" cy="71338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- ЭТО ДВИЖЕНИЕ ЗА ПЕРЕУСТРОЙСТВО ЦЕРКВИ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070ECF2-9DB2-8635-501A-178F531E8710}"/>
              </a:ext>
            </a:extLst>
          </p:cNvPr>
          <p:cNvSpPr txBox="1">
            <a:spLocks/>
          </p:cNvSpPr>
          <p:nvPr/>
        </p:nvSpPr>
        <p:spPr>
          <a:xfrm>
            <a:off x="443884" y="2121763"/>
            <a:ext cx="8513685" cy="424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</a:rPr>
              <a:t>УСТРОЙСТВО  ДОРЕФОРМЕННОЙ ЦЕРКВИ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основа церкви – вера в Бога, монотеизм;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</a:rPr>
              <a:t>- монополия на толкование Священных текстов принадлежит духовенству;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FF0000"/>
                </a:solidFill>
              </a:rPr>
              <a:t>- верующие (прихожане) посещают церковь, платят церковную десятину (10%), вносят плату за таинства, совершают пожертвования;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</a:rPr>
              <a:t>- религиозные тексты написаны на латинском языке.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4291A8-FEAF-BDC9-577C-B8CCB6504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60" y="3897556"/>
            <a:ext cx="2463553" cy="246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2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7CC1C-4B48-241D-2D08-D0691ECB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РЕФОРМАЦИЯ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8E30C-74DB-EEEB-C500-549A66600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757" y="1241662"/>
            <a:ext cx="7560076" cy="71338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- ЭТО ДВИЖЕНИЕ ЗА ПЕРЕУСТРОЙСТВО ЦЕРКВИ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070ECF2-9DB2-8635-501A-178F531E8710}"/>
              </a:ext>
            </a:extLst>
          </p:cNvPr>
          <p:cNvSpPr txBox="1">
            <a:spLocks/>
          </p:cNvSpPr>
          <p:nvPr/>
        </p:nvSpPr>
        <p:spPr>
          <a:xfrm>
            <a:off x="443884" y="2121763"/>
            <a:ext cx="8655728" cy="424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FF0000"/>
                </a:solidFill>
              </a:rPr>
              <a:t>ИНДУЛЬГЕНЦИЯ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</a:rPr>
              <a:t>документ, который удостоверяет, что верующий внес плату и совершенный им грех прощен.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0" i="0" dirty="0">
              <a:solidFill>
                <a:srgbClr val="000000"/>
              </a:solidFill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i="0" dirty="0">
                <a:solidFill>
                  <a:srgbClr val="FF0000"/>
                </a:solidFill>
                <a:effectLst/>
              </a:rPr>
              <a:t>ТАКСА СВЯТОЙ АПОСТОЛЬСКОЙ КАНЦЕЛЯРИИ -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</a:rPr>
              <a:t>исторический источник, перечень грехов, которые совершил или может совершить человек, и цен на индульгенцию за них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4291A8-FEAF-BDC9-577C-B8CCB6504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60" y="3897556"/>
            <a:ext cx="2463553" cy="246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0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7CC1C-4B48-241D-2D08-D0691ECB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РЕФОРМАЦИЯ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8E30C-74DB-EEEB-C500-549A66600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757" y="1241662"/>
            <a:ext cx="7560076" cy="71338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- ЭТО ДВИЖЕНИЕ ЗА ПЕРЕУСТРОЙСТВО ЦЕРКВИ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070ECF2-9DB2-8635-501A-178F531E8710}"/>
              </a:ext>
            </a:extLst>
          </p:cNvPr>
          <p:cNvSpPr txBox="1">
            <a:spLocks/>
          </p:cNvSpPr>
          <p:nvPr/>
        </p:nvSpPr>
        <p:spPr>
          <a:xfrm>
            <a:off x="1012054" y="1999445"/>
            <a:ext cx="7475091" cy="1107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FF0000"/>
                </a:solidFill>
              </a:rPr>
              <a:t>Иоганн </a:t>
            </a:r>
            <a:r>
              <a:rPr lang="ru-RU" b="1" dirty="0" err="1">
                <a:solidFill>
                  <a:srgbClr val="FF0000"/>
                </a:solidFill>
              </a:rPr>
              <a:t>Тецель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саксонский монах, сын </a:t>
            </a:r>
            <a:r>
              <a:rPr lang="ru-RU" b="1" dirty="0" err="1">
                <a:solidFill>
                  <a:srgbClr val="002060"/>
                </a:solidFill>
              </a:rPr>
              <a:t>золотоплавильщика</a:t>
            </a:r>
            <a:r>
              <a:rPr lang="ru-RU" b="1" dirty="0">
                <a:solidFill>
                  <a:srgbClr val="002060"/>
                </a:solidFill>
              </a:rPr>
              <a:t> из Лейпцига.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30E51F-C792-D4FD-F56C-28C2EAE0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467" y="1793289"/>
            <a:ext cx="2613333" cy="26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ohann Tetzel Selling Indulgences">
            <a:extLst>
              <a:ext uri="{FF2B5EF4-FFF2-40B4-BE49-F238E27FC236}">
                <a16:creationId xmlns:a16="http://schemas.microsoft.com/office/drawing/2014/main" id="{21CD60B7-795F-9692-7F5D-400C8A58C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" y="3094150"/>
            <a:ext cx="4485107" cy="35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3CB48-C289-7557-86C7-2B117AA59656}"/>
              </a:ext>
            </a:extLst>
          </p:cNvPr>
          <p:cNvSpPr txBox="1"/>
          <p:nvPr/>
        </p:nvSpPr>
        <p:spPr>
          <a:xfrm>
            <a:off x="5278127" y="4651873"/>
            <a:ext cx="607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solidFill>
                  <a:srgbClr val="002060"/>
                </a:solidFill>
              </a:rPr>
              <a:t>Тецель</a:t>
            </a:r>
            <a:r>
              <a:rPr lang="ru-RU" b="1" dirty="0">
                <a:solidFill>
                  <a:srgbClr val="002060"/>
                </a:solidFill>
              </a:rPr>
              <a:t> прославился  своим ораторским мастерством и умением продавать индульгенции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113F7-8920-7753-DD46-8D860F9FDBE0}"/>
              </a:ext>
            </a:extLst>
          </p:cNvPr>
          <p:cNvSpPr txBox="1"/>
          <p:nvPr/>
        </p:nvSpPr>
        <p:spPr>
          <a:xfrm>
            <a:off x="4996798" y="600130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0F4E34-04D5-ACAC-AEF0-02B4F09D1F59}"/>
              </a:ext>
            </a:extLst>
          </p:cNvPr>
          <p:cNvSpPr txBox="1"/>
          <p:nvPr/>
        </p:nvSpPr>
        <p:spPr>
          <a:xfrm>
            <a:off x="5053179" y="3199766"/>
            <a:ext cx="349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«Как только монета окажется в моей кружке, душа грешника попадёт в рай!»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7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7CC1C-4B48-241D-2D08-D0691ECB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РЕФОРМАЦИЯ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8E30C-74DB-EEEB-C500-549A66600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757" y="1241662"/>
            <a:ext cx="7560076" cy="71338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- ЭТО ДВИЖЕНИЕ ЗА ПЕРЕУСТРОЙСТВО ЦЕРКВИ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070ECF2-9DB2-8635-501A-178F531E8710}"/>
              </a:ext>
            </a:extLst>
          </p:cNvPr>
          <p:cNvSpPr txBox="1">
            <a:spLocks/>
          </p:cNvSpPr>
          <p:nvPr/>
        </p:nvSpPr>
        <p:spPr>
          <a:xfrm>
            <a:off x="1012054" y="1999445"/>
            <a:ext cx="7475091" cy="1107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FF0000"/>
                </a:solidFill>
              </a:rPr>
              <a:t>Мартин Лютер </a:t>
            </a:r>
            <a:r>
              <a:rPr lang="ru-RU" b="1" dirty="0">
                <a:solidFill>
                  <a:srgbClr val="002060"/>
                </a:solidFill>
              </a:rPr>
              <a:t>– сын разбогатевшего немецкого рудокопа, профессор </a:t>
            </a:r>
            <a:r>
              <a:rPr lang="ru-RU" b="1" dirty="0" err="1">
                <a:solidFill>
                  <a:srgbClr val="002060"/>
                </a:solidFill>
              </a:rPr>
              <a:t>Виттенбергского</a:t>
            </a:r>
            <a:r>
              <a:rPr lang="ru-RU" b="1" dirty="0">
                <a:solidFill>
                  <a:srgbClr val="002060"/>
                </a:solidFill>
              </a:rPr>
              <a:t> университета, доктор богословия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3CB48-C289-7557-86C7-2B117AA59656}"/>
              </a:ext>
            </a:extLst>
          </p:cNvPr>
          <p:cNvSpPr txBox="1"/>
          <p:nvPr/>
        </p:nvSpPr>
        <p:spPr>
          <a:xfrm>
            <a:off x="5713243" y="5293172"/>
            <a:ext cx="5547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Мартин Лютер выступил против продажи индульгенций. Свои доводы он изложил в «95 тезисах против индульгенции»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113F7-8920-7753-DD46-8D860F9FDBE0}"/>
              </a:ext>
            </a:extLst>
          </p:cNvPr>
          <p:cNvSpPr txBox="1"/>
          <p:nvPr/>
        </p:nvSpPr>
        <p:spPr>
          <a:xfrm>
            <a:off x="4996798" y="600130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2842B1-DEC0-45B1-08B6-07E943972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5" y="2987732"/>
            <a:ext cx="4896269" cy="366608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D2A6F7A-ADB9-7593-E199-E25A9357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542" y="1797379"/>
            <a:ext cx="2470505" cy="302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7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400F7-89A5-851E-D97B-62A6B5BC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518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ХРОНОЛОГИЯ СОБЫТИЙ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17491-ABBE-EC12-C09A-EC481A06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21" y="1866530"/>
            <a:ext cx="4385822" cy="41721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1517 год </a:t>
            </a:r>
            <a:r>
              <a:rPr lang="ru-RU" b="1" dirty="0">
                <a:solidFill>
                  <a:srgbClr val="002060"/>
                </a:solidFill>
              </a:rPr>
              <a:t>– Лютер прибивает к дверям своей кельи «95 тезисов»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1520 год </a:t>
            </a:r>
            <a:r>
              <a:rPr lang="ru-RU" b="1" dirty="0">
                <a:solidFill>
                  <a:srgbClr val="002060"/>
                </a:solidFill>
              </a:rPr>
              <a:t>– Лютер получает от папы </a:t>
            </a:r>
            <a:r>
              <a:rPr lang="ru-RU" b="1" dirty="0">
                <a:solidFill>
                  <a:srgbClr val="FF0000"/>
                </a:solidFill>
              </a:rPr>
              <a:t>буллу</a:t>
            </a:r>
            <a:r>
              <a:rPr lang="ru-RU" b="1" dirty="0">
                <a:solidFill>
                  <a:srgbClr val="002060"/>
                </a:solidFill>
              </a:rPr>
              <a:t> (письмо) об  отлучении от церкви и публично сжигает ее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6C2DF3-D4C6-2EA0-B25A-46BEB6921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23" y="1379969"/>
            <a:ext cx="6918666" cy="52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6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400F7-89A5-851E-D97B-62A6B5BC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08" y="196449"/>
            <a:ext cx="6379345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ХРОНОЛОГИЯ СОБЫТИЙ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17491-ABBE-EC12-C09A-EC481A06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20" y="1522012"/>
            <a:ext cx="4039593" cy="465495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1521 </a:t>
            </a:r>
            <a:r>
              <a:rPr lang="ru-RU" b="1" dirty="0">
                <a:solidFill>
                  <a:srgbClr val="002060"/>
                </a:solidFill>
              </a:rPr>
              <a:t>– императорский </a:t>
            </a:r>
            <a:r>
              <a:rPr lang="ru-RU" b="1" dirty="0">
                <a:solidFill>
                  <a:srgbClr val="FF0000"/>
                </a:solidFill>
              </a:rPr>
              <a:t>суд в Вормсе</a:t>
            </a:r>
            <a:r>
              <a:rPr lang="ru-RU" b="1" dirty="0">
                <a:solidFill>
                  <a:srgbClr val="002060"/>
                </a:solidFill>
              </a:rPr>
              <a:t> над Лютером. Карл </a:t>
            </a:r>
            <a:r>
              <a:rPr lang="en-US" b="1" dirty="0">
                <a:solidFill>
                  <a:srgbClr val="002060"/>
                </a:solidFill>
              </a:rPr>
              <a:t>V </a:t>
            </a:r>
            <a:r>
              <a:rPr lang="ru-RU" b="1" dirty="0">
                <a:solidFill>
                  <a:srgbClr val="002060"/>
                </a:solidFill>
              </a:rPr>
              <a:t>требует от Лютера отречься от своего учения. Лютер отказывается.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1521 год </a:t>
            </a:r>
            <a:r>
              <a:rPr lang="ru-RU" b="1" dirty="0">
                <a:solidFill>
                  <a:srgbClr val="002060"/>
                </a:solidFill>
              </a:rPr>
              <a:t>– Лютер бежит в Саксонию и скрывается в замке Фридриха, курфюрста Саксонского. Переводит Библию на немецкий язык.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CB20EF2-8352-C945-86E5-35D1AE19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25" y="1522012"/>
            <a:ext cx="7247260" cy="47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1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D84AD-13CD-E492-FEE9-E1982BBF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ЗАДАНИЕ. 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СРАВНИТЕ КАТОЛИЧЕСКУЮ И ЛЮТЕРАНСКУЮ РЕЛИГИОЗНЫЕ ВЕТВИ. С.108-109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E37EACB-9107-0BE7-6935-C372F2B51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98469"/>
              </p:ext>
            </p:extLst>
          </p:nvPr>
        </p:nvGraphicFramePr>
        <p:xfrm>
          <a:off x="532661" y="1270082"/>
          <a:ext cx="11381172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646">
                  <a:extLst>
                    <a:ext uri="{9D8B030D-6E8A-4147-A177-3AD203B41FA5}">
                      <a16:colId xmlns:a16="http://schemas.microsoft.com/office/drawing/2014/main" val="1335281091"/>
                    </a:ext>
                  </a:extLst>
                </a:gridCol>
                <a:gridCol w="4039340">
                  <a:extLst>
                    <a:ext uri="{9D8B030D-6E8A-4147-A177-3AD203B41FA5}">
                      <a16:colId xmlns:a16="http://schemas.microsoft.com/office/drawing/2014/main" val="2577893817"/>
                    </a:ext>
                  </a:extLst>
                </a:gridCol>
                <a:gridCol w="4776186">
                  <a:extLst>
                    <a:ext uri="{9D8B030D-6E8A-4147-A177-3AD203B41FA5}">
                      <a16:colId xmlns:a16="http://schemas.microsoft.com/office/drawing/2014/main" val="2117962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КАТОЛИЦИЗМ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ЛЮТЕРАНСТВО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00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На каком языке написаны Священные тексты и ведется служба?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04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Кто и как может стать священником?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838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Как человек может спасти свою душу?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8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Нужны ли монахи?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454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Должна ли церковь быть богатой?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36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Индульгенция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1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Кто глава церкви?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88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82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564</Words>
  <Application>Microsoft Office PowerPoint</Application>
  <PresentationFormat>Широкоэкранный</PresentationFormat>
  <Paragraphs>92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Тема Office</vt:lpstr>
      <vt:lpstr>ДОМАШНЕЕ ЗАДАНИЕ</vt:lpstr>
      <vt:lpstr>РЕФОМАЦИЯ И КОНТРРЕФОРМАЦИЯ В ЕВРОПЕ</vt:lpstr>
      <vt:lpstr>РЕФОРМАЦИЯ </vt:lpstr>
      <vt:lpstr>РЕФОРМАЦИЯ </vt:lpstr>
      <vt:lpstr>РЕФОРМАЦИЯ </vt:lpstr>
      <vt:lpstr>РЕФОРМАЦИЯ </vt:lpstr>
      <vt:lpstr>ХРОНОЛОГИЯ СОБЫТИЙ</vt:lpstr>
      <vt:lpstr>ХРОНОЛОГИЯ СОБЫТИЙ</vt:lpstr>
      <vt:lpstr>ЗАДАНИЕ.  СРАВНИТЕ КАТОЛИЧЕСКУЮ И ЛЮТЕРАНСКУЮ РЕЛИГИОЗНЫЕ ВЕТВИ. С.108-109</vt:lpstr>
      <vt:lpstr>ХРОНОЛОГИЯ СОБЫТИЙ</vt:lpstr>
      <vt:lpstr>ХРОНОЛОГИЯ СОБЫТИЙ</vt:lpstr>
      <vt:lpstr>РЕФОРМАЦИЯ </vt:lpstr>
      <vt:lpstr>КОНТРРЕФОРМАЦИЯ </vt:lpstr>
      <vt:lpstr>КОНТРРЕФОРМАЦИЯ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РЕФОМАЦИЯ И КОНТРРЕФОРМАЦИЯ В ЕВРОПЕ</dc:title>
  <dc:creator>User</dc:creator>
  <cp:lastModifiedBy>User</cp:lastModifiedBy>
  <cp:revision>28</cp:revision>
  <cp:lastPrinted>2023-10-07T08:35:21Z</cp:lastPrinted>
  <dcterms:created xsi:type="dcterms:W3CDTF">2023-10-07T06:29:58Z</dcterms:created>
  <dcterms:modified xsi:type="dcterms:W3CDTF">2023-10-07T09:17:42Z</dcterms:modified>
</cp:coreProperties>
</file>