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7" r:id="rId4"/>
    <p:sldId id="288" r:id="rId5"/>
    <p:sldId id="293" r:id="rId6"/>
    <p:sldId id="291" r:id="rId7"/>
    <p:sldId id="292" r:id="rId8"/>
    <p:sldId id="294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C84F6-9305-4FC3-A092-ECD6CDB4A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6F0C29-0CD4-4EB2-A587-B62BF50AA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0F255-E8A5-47E2-8BB3-1BE72954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AF10F-6DB3-4B38-8901-29C2A827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80A6-74F4-4F2A-969D-940FB8BD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63B21-E11E-4F7D-BD74-44698831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777BBC-DD78-45DC-AC64-2B73CBE6F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2D908-401F-492F-A895-F57A9B47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4F4C4B-C8DC-48A5-8DC5-A4108FA6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2C684-F620-4B3D-8C4F-06E768ED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4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CAFB9F-6009-4FD3-83A9-66CC43A37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584642-A062-4D5F-B0E2-38303D8D0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39348-86D4-429F-BB66-900663D1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25867-7FF1-46BA-BCA0-F6DA6872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B314B-0084-41FD-BD3D-FCE061A1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7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0FD0F-1F15-44C3-A1CF-A2FA3385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6DE9C-6F27-44AF-8519-D80462547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E23CD-E374-4198-B8E4-7198D592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66029-73AD-4CCA-B946-665C89F9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86296-BD92-43D9-A3AB-679B4769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4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E2ADE-4B52-42F6-A2BD-BFD81AAB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312EDC-ECAA-4CD3-AAD9-3043ECB12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3C110-AE76-4CB7-BC7E-F533BC52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2FFFB-4D45-45C8-B84D-4F9725E1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A7E787-D4EB-46E9-9985-0DC5F8C8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3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8F4D8-590C-46EF-AED3-A21E0037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1C7E7-7496-4C21-B936-A403662B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6F0CCE-A193-44F3-A942-E8013BA2C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3EE75-4999-42BA-95DE-0EA28CA3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87DFBF-A7D4-480C-BCE6-5745160A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F21D6E-8FE9-479B-A608-1CA53228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0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8DFBE-E948-48DE-8883-8FF159A6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0D56E-D369-43BF-8F97-C7FF8403A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F0008F-B45E-4F18-B1CA-345A84708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E16347-F8AC-4224-92A5-9ACE1D79A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856D38-02C3-4AC8-A579-AEC4584DE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DDB95B-305B-4688-A9BA-692BFDA8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7230A8-5E28-4FEC-BB2F-A75F334D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A77E09-4F2D-494D-A1C0-27349DD5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0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8E663-4E73-47C8-B142-EE75C4B7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A7D74E-303A-42F1-BBDF-936944E9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998FFE-6F13-433E-B41F-FA6410DD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D8A9A9-91B6-489E-85CE-6585B371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7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3DD310-EAA8-487C-89A3-97B48671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F8FFBC-47EE-49A7-A248-B17B8F32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5D0627-0F65-4591-B599-948367B9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4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4F39B-2CB8-4351-AF1F-0A9152F3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A78A0-5552-4B76-89B8-07DCADA9B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3EB15D-B682-41B8-A404-FA5B182A1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F88C38-8C2F-40E6-B1C7-BA8527A9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41C038-1B80-4225-8762-1B479C0D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C5642D-9A18-46DA-8B19-46690D7D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2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06913-6533-400C-89F3-ED0F1905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BFA5CB-9546-43F2-8FD8-9A68598F7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A27146-A7F7-44DB-ABFF-CDED7EA3B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8AD2DC-2F46-4AF3-AF3F-9262924F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BF8AB-3C46-485E-B82E-57AAB02D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FBA6DE-F865-4BCA-85F4-28170EAE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853C5-45EF-4571-8C15-C544E6A5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B6F573-757F-4F82-97C6-B8D25334F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2BE83B-4F11-4C4B-BCF3-54C1092FE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1630-58DD-44EF-910D-13AD27E08A4F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B2E437-DB1B-40EF-97E7-085169693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C69CC-F91A-455F-9CC1-92DD21B4B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11AF2-595E-47DC-ACFE-F6BE30B22C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3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DC44A-0EAB-421E-99DF-62871141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B84FC-3801-4FBC-A2F4-118FC486B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ЧТО ТАКОЕ 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7200" b="1" dirty="0">
                <a:solidFill>
                  <a:srgbClr val="FF0000"/>
                </a:solidFill>
              </a:rPr>
              <a:t>МЕРКАНТИЛИЗМ</a:t>
            </a:r>
          </a:p>
        </p:txBody>
      </p:sp>
    </p:spTree>
    <p:extLst>
      <p:ext uri="{BB962C8B-B14F-4D97-AF65-F5344CB8AC3E}">
        <p14:creationId xmlns:p14="http://schemas.microsoft.com/office/powerpoint/2010/main" val="396941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5EA6A-A9A6-4AAB-B3B4-E50F9027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1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3043F-D4E2-445F-98D5-38827400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57"/>
            <a:ext cx="10515600" cy="497735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Прочитать параграф 6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Устно найти </a:t>
            </a:r>
            <a:r>
              <a:rPr lang="ru-RU" b="1" dirty="0">
                <a:solidFill>
                  <a:srgbClr val="FF0000"/>
                </a:solidFill>
              </a:rPr>
              <a:t>5 отличий</a:t>
            </a:r>
            <a:r>
              <a:rPr lang="ru-RU" b="1" dirty="0">
                <a:solidFill>
                  <a:srgbClr val="002060"/>
                </a:solidFill>
              </a:rPr>
              <a:t> современной жизни и жизни человека </a:t>
            </a:r>
            <a:r>
              <a:rPr lang="en-US" b="1" dirty="0">
                <a:solidFill>
                  <a:srgbClr val="002060"/>
                </a:solidFill>
              </a:rPr>
              <a:t>XV-XVII </a:t>
            </a:r>
            <a:r>
              <a:rPr lang="ru-RU" b="1" dirty="0">
                <a:solidFill>
                  <a:srgbClr val="002060"/>
                </a:solidFill>
              </a:rPr>
              <a:t>века. Выполнить задание </a:t>
            </a:r>
            <a:r>
              <a:rPr lang="ru-RU" b="1" dirty="0">
                <a:solidFill>
                  <a:srgbClr val="FF0000"/>
                </a:solidFill>
              </a:rPr>
              <a:t>устно</a:t>
            </a:r>
            <a:r>
              <a:rPr lang="ru-RU" b="1" dirty="0">
                <a:solidFill>
                  <a:srgbClr val="002060"/>
                </a:solidFill>
              </a:rPr>
              <a:t>. Быть готовым к тесту.</a:t>
            </a:r>
          </a:p>
        </p:txBody>
      </p:sp>
      <p:pic>
        <p:nvPicPr>
          <p:cNvPr id="4" name="Picture 2" descr="https://i.pinimg.com/originals/12/16/aa/1216aa4f766b858d7da3b449885d98e6.png">
            <a:extLst>
              <a:ext uri="{FF2B5EF4-FFF2-40B4-BE49-F238E27FC236}">
                <a16:creationId xmlns:a16="http://schemas.microsoft.com/office/drawing/2014/main" id="{2562FFCD-137D-4A18-9C26-8AF92228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084" y="5012475"/>
            <a:ext cx="2627654" cy="171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31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99D06-583A-48DF-9E23-27F45A53B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1744" y="252168"/>
            <a:ext cx="7510021" cy="1425803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+mn-lt"/>
              </a:rPr>
              <a:t>ИЗМЕНЕНИЯ В СОЦИАЛЬНОЙ СТРУКТУРЕ ОБЩЕСТВА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6B825F-96E5-4D62-B3CA-21F13DFF5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0" y="2318994"/>
            <a:ext cx="2711777" cy="61274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УРОК ИСТОРИИ В 7 КЛАССЕ</a:t>
            </a:r>
          </a:p>
        </p:txBody>
      </p:sp>
      <p:pic>
        <p:nvPicPr>
          <p:cNvPr id="1026" name="Picture 2" descr="https://s3-eu-west-1.amazonaws.com/s2.thingpic.com/images/oU/uCBe7uCafBA3Sj7AhfiN71E5.jpeg">
            <a:extLst>
              <a:ext uri="{FF2B5EF4-FFF2-40B4-BE49-F238E27FC236}">
                <a16:creationId xmlns:a16="http://schemas.microsoft.com/office/drawing/2014/main" id="{205691DC-5EDA-46F5-83C2-E39F2E3B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6" y="1702716"/>
            <a:ext cx="8861196" cy="49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6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thumbs.dreamstime.com/b/hierarchy-management-pyramid-illustration-20723764.jpg">
            <a:extLst>
              <a:ext uri="{FF2B5EF4-FFF2-40B4-BE49-F238E27FC236}">
                <a16:creationId xmlns:a16="http://schemas.microsoft.com/office/drawing/2014/main" id="{71B6ED0F-317D-4A41-8282-F7682731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75" y="2311352"/>
            <a:ext cx="2801163" cy="40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262D2-0B3B-4D85-9D07-57CE049A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7927" y="1156978"/>
            <a:ext cx="2891821" cy="9357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СОЦИАЛЬНАЯ СТРУКТУРА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1938D-7F43-4240-AF26-FC0EF1E5D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8" y="565609"/>
            <a:ext cx="7880807" cy="602372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FF0000"/>
                </a:solidFill>
              </a:rPr>
              <a:t>СОЦИАЛЬНАЯ СТРУКТУРА </a:t>
            </a:r>
            <a:r>
              <a:rPr lang="ru-RU" sz="3000" b="1" dirty="0">
                <a:solidFill>
                  <a:srgbClr val="002060"/>
                </a:solidFill>
              </a:rPr>
              <a:t>- строение общества в целом, система взаимосвязанных и взаимодействующих социальных групп, а также отношения между ними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3000" b="1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</a:rPr>
              <a:t>Общество Нового времени состояло из </a:t>
            </a:r>
            <a:r>
              <a:rPr lang="ru-RU" sz="3000" b="1" dirty="0">
                <a:solidFill>
                  <a:srgbClr val="FF0000"/>
                </a:solidFill>
              </a:rPr>
              <a:t>СОСЛОВИЙ,</a:t>
            </a:r>
            <a:r>
              <a:rPr lang="ru-RU" sz="3000" b="1" dirty="0">
                <a:solidFill>
                  <a:srgbClr val="002060"/>
                </a:solidFill>
              </a:rPr>
              <a:t> расположенных </a:t>
            </a:r>
            <a:r>
              <a:rPr lang="ru-RU" sz="3000" b="1" dirty="0">
                <a:solidFill>
                  <a:srgbClr val="FF0000"/>
                </a:solidFill>
              </a:rPr>
              <a:t>иерархически,</a:t>
            </a:r>
            <a:r>
              <a:rPr lang="ru-RU" sz="3000" b="1" dirty="0">
                <a:solidFill>
                  <a:srgbClr val="002060"/>
                </a:solidFill>
              </a:rPr>
              <a:t> то есть друг над другом </a:t>
            </a:r>
            <a:endParaRPr lang="ru-RU" sz="30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</a:rPr>
              <a:t>Положение сословия определяется: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000" b="1" dirty="0">
                <a:solidFill>
                  <a:srgbClr val="002060"/>
                </a:solidFill>
              </a:rPr>
              <a:t>богатством;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000" b="1" dirty="0">
                <a:solidFill>
                  <a:srgbClr val="002060"/>
                </a:solidFill>
              </a:rPr>
              <a:t>доступом к власти;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000" b="1" dirty="0">
                <a:solidFill>
                  <a:srgbClr val="002060"/>
                </a:solidFill>
              </a:rPr>
              <a:t>уровнем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3060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dzeninfra.ru/get-zen_doc/1897428/pub_5d7a8308f73d9d00c3036509_5d7a834d3d87363e8924e741/scale_1200">
            <a:extLst>
              <a:ext uri="{FF2B5EF4-FFF2-40B4-BE49-F238E27FC236}">
                <a16:creationId xmlns:a16="http://schemas.microsoft.com/office/drawing/2014/main" id="{DE5DAF12-D5C2-4208-9AD4-263554B5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08" y="2568143"/>
            <a:ext cx="5260941" cy="398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CF04C-B155-4A13-A40E-9FAC1882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08" y="1335634"/>
            <a:ext cx="5131323" cy="11022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ИЗМЕНЕНИЕ В ПОЛОЖЕНИЕ СОСЛОВИЙ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09EC0-7D79-4F1E-9D36-D185F241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6" y="480767"/>
            <a:ext cx="6693816" cy="620681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b="1" u="sng" dirty="0">
                <a:solidFill>
                  <a:srgbClr val="002060"/>
                </a:solidFill>
              </a:rPr>
              <a:t>ПРЕДПРИНИМАТЕЛИ-КАПИТАЛИСТЫ: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ТОРГОВЛЯ;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ПРОМЫШЛЕННОСТЬ;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БАНКОВСКОЕ ДЕЛО</a:t>
            </a:r>
          </a:p>
          <a:p>
            <a:pPr>
              <a:buFontTx/>
              <a:buChar char="-"/>
            </a:pPr>
            <a:r>
              <a:rPr lang="ru-RU" b="1" u="sng" dirty="0">
                <a:solidFill>
                  <a:srgbClr val="FF0000"/>
                </a:solidFill>
              </a:rPr>
              <a:t>КРЕСТЬЯНЕ (90% населения):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ЗАЖИТОЧНЫЕ (ФЕРМЕРЫ);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СЕРЕДНЯКИ;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БАТРАКИ (РАЗОРИВШИЕСЯ)</a:t>
            </a:r>
          </a:p>
          <a:p>
            <a:pPr>
              <a:buFontTx/>
              <a:buChar char="-"/>
            </a:pPr>
            <a:r>
              <a:rPr lang="ru-RU" b="1" u="sng" dirty="0">
                <a:solidFill>
                  <a:srgbClr val="002060"/>
                </a:solidFill>
              </a:rPr>
              <a:t>ДВОРЯНСТВО: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НОВОЕ ДВОРЯНСТВО (огораживание);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СТАРОЕ ДВОРЯНСТВО</a:t>
            </a:r>
          </a:p>
          <a:p>
            <a:pPr>
              <a:buFontTx/>
              <a:buChar char="-"/>
            </a:pPr>
            <a:r>
              <a:rPr lang="ru-RU" b="1" u="sng" dirty="0">
                <a:solidFill>
                  <a:srgbClr val="FF0000"/>
                </a:solidFill>
              </a:rPr>
              <a:t>ГОРОЖАНЕ: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ТОРГОВЦЫ;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НАЕМНЫЕ РАБОЧИЕ;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FF0000"/>
                </a:solidFill>
              </a:rPr>
              <a:t>ЧЕРНЬ</a:t>
            </a:r>
          </a:p>
          <a:p>
            <a:pPr>
              <a:buFontTx/>
              <a:buChar char="-"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CF04C-B155-4A13-A40E-9FAC1882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17"/>
            <a:ext cx="10515600" cy="379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ОСНОВНЫЕ ИЗМЕНЕНИЯ В ОБЩЕСТВЕ В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XVI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 ВЕКЕ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09EC0-7D79-4F1E-9D36-D185F241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12" y="753700"/>
            <a:ext cx="4162719" cy="58639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Увеличение роли торговли, появление бирж</a:t>
            </a:r>
          </a:p>
          <a:p>
            <a:pPr lvl="1"/>
            <a:r>
              <a:rPr lang="ru-RU" b="1" dirty="0">
                <a:solidFill>
                  <a:srgbClr val="002060"/>
                </a:solidFill>
              </a:rPr>
              <a:t>Оживление внутреннего рынка</a:t>
            </a:r>
          </a:p>
          <a:p>
            <a:pPr lvl="1"/>
            <a:r>
              <a:rPr lang="ru-RU" b="1" dirty="0">
                <a:solidFill>
                  <a:srgbClr val="002060"/>
                </a:solidFill>
              </a:rPr>
              <a:t>Появление торговых лавок</a:t>
            </a:r>
          </a:p>
          <a:p>
            <a:pPr lvl="1"/>
            <a:r>
              <a:rPr lang="ru-RU" b="1" dirty="0">
                <a:solidFill>
                  <a:srgbClr val="002060"/>
                </a:solidFill>
              </a:rPr>
              <a:t>Возникновение товариществ, занимавшихся заморской торговлей</a:t>
            </a:r>
          </a:p>
          <a:p>
            <a:pPr lvl="1"/>
            <a:r>
              <a:rPr lang="ru-RU" b="1" dirty="0">
                <a:solidFill>
                  <a:srgbClr val="002060"/>
                </a:solidFill>
              </a:rPr>
              <a:t>Появление бирж (Антверпенская биржа)</a:t>
            </a:r>
          </a:p>
          <a:p>
            <a:pPr lvl="1"/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Возникновение первых мануфактур</a:t>
            </a:r>
          </a:p>
          <a:p>
            <a:pPr lvl="1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предприятий, основанных на разделении труда (от </a:t>
            </a:r>
            <a:r>
              <a:rPr lang="en-US" b="1" dirty="0" err="1">
                <a:solidFill>
                  <a:srgbClr val="002060"/>
                </a:solidFill>
              </a:rPr>
              <a:t>manu</a:t>
            </a:r>
            <a:r>
              <a:rPr lang="ru-RU" b="1" dirty="0">
                <a:solidFill>
                  <a:srgbClr val="002060"/>
                </a:solidFill>
              </a:rPr>
              <a:t> – рука и </a:t>
            </a:r>
            <a:r>
              <a:rPr lang="en-US" b="1" dirty="0" err="1">
                <a:solidFill>
                  <a:srgbClr val="002060"/>
                </a:solidFill>
              </a:rPr>
              <a:t>facio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делаю)</a:t>
            </a:r>
          </a:p>
          <a:p>
            <a:pPr lvl="1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Увеличение роли банкиров</a:t>
            </a:r>
          </a:p>
        </p:txBody>
      </p:sp>
      <p:pic>
        <p:nvPicPr>
          <p:cNvPr id="5" name="Picture 2" descr="https://sun9-46.userapi.com/impg/k3TbgGKdZaQ8zudufzsFvZXsV3SffHa9Mdr6pw/fikHm-BebfQ.jpg?size=1000x417&amp;quality=96&amp;sign=c1920ca37b747eed6f36e9861d9bf9c9&amp;c_uniq_tag=cVI6Fh2yrFeMGvYGmierf_oi72rDrH4wroonzlmJPUk&amp;type=album">
            <a:extLst>
              <a:ext uri="{FF2B5EF4-FFF2-40B4-BE49-F238E27FC236}">
                <a16:creationId xmlns:a16="http://schemas.microsoft.com/office/drawing/2014/main" id="{4C1DC700-CBB0-4DE8-8775-C1BF48FD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11" y="845737"/>
            <a:ext cx="7295168" cy="30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348727-F527-443F-9125-BFD2C0C20A3E}"/>
              </a:ext>
            </a:extLst>
          </p:cNvPr>
          <p:cNvSpPr txBox="1"/>
          <p:nvPr/>
        </p:nvSpPr>
        <p:spPr>
          <a:xfrm>
            <a:off x="5004625" y="4183549"/>
            <a:ext cx="6788140" cy="184665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Как </a:t>
            </a:r>
            <a:r>
              <a:rPr lang="ru-RU" sz="2400" b="1" dirty="0">
                <a:solidFill>
                  <a:srgbClr val="002060"/>
                </a:solidFill>
              </a:rPr>
              <a:t>Великие географические открытия повлияли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на развитие торговли?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Что</a:t>
            </a:r>
            <a:r>
              <a:rPr lang="ru-RU" sz="2400" b="1" dirty="0">
                <a:solidFill>
                  <a:srgbClr val="002060"/>
                </a:solidFill>
              </a:rPr>
              <a:t> продавали индейцам и что покупали у них?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16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ditorial01.shutterstock.com/wm-preview-1500/8660749a/32b5c9ba/colonial-cloth-makers-shutterstock-editorial-8660749a.jpg">
            <a:extLst>
              <a:ext uri="{FF2B5EF4-FFF2-40B4-BE49-F238E27FC236}">
                <a16:creationId xmlns:a16="http://schemas.microsoft.com/office/drawing/2014/main" id="{E836063A-962D-4F7A-AA33-6FF1685FC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80" y="151168"/>
            <a:ext cx="9953380" cy="65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6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CF04C-B155-4A13-A40E-9FAC1882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3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ПОВСЕДНЕВНАЯ ЖИЗНЬ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09EC0-7D79-4F1E-9D36-D185F241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77" y="1570121"/>
            <a:ext cx="2150097" cy="625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ПАРАГРАФ 6</a:t>
            </a:r>
          </a:p>
        </p:txBody>
      </p:sp>
      <p:pic>
        <p:nvPicPr>
          <p:cNvPr id="3074" name="Picture 2" descr="https://upload.wikimedia.org/wikipedia/commons/e/ea/Hotel_de_Ville_Paris_Hoffbauer_1583.jpg">
            <a:extLst>
              <a:ext uri="{FF2B5EF4-FFF2-40B4-BE49-F238E27FC236}">
                <a16:creationId xmlns:a16="http://schemas.microsoft.com/office/drawing/2014/main" id="{C5AA4DBB-FC14-443C-A637-90C3BAC3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78" y="990470"/>
            <a:ext cx="8936611" cy="555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77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211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ДОМАШНЕЕ ЗАДАНИЕ</vt:lpstr>
      <vt:lpstr>ДОМАШНЕЕ ЗАДАНИЕ</vt:lpstr>
      <vt:lpstr>ИЗМЕНЕНИЯ В СОЦИАЛЬНОЙ СТРУКТУРЕ ОБЩЕСТВА</vt:lpstr>
      <vt:lpstr>СОЦИАЛЬНАЯ СТРУКТУРА</vt:lpstr>
      <vt:lpstr>ИЗМЕНЕНИЕ В ПОЛОЖЕНИЕ СОСЛОВИЙ</vt:lpstr>
      <vt:lpstr>ОСНОВНЫЕ ИЗМЕНЕНИЯ В ОБЩЕСТВЕ В XVI ВЕКЕ</vt:lpstr>
      <vt:lpstr>Презентация PowerPoint</vt:lpstr>
      <vt:lpstr>ПОВСЕДНЕВНАЯ ЖИЗНЬ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</dc:title>
  <dc:creator>Пользователь</dc:creator>
  <cp:lastModifiedBy>User</cp:lastModifiedBy>
  <cp:revision>33</cp:revision>
  <cp:lastPrinted>2023-09-17T12:36:50Z</cp:lastPrinted>
  <dcterms:created xsi:type="dcterms:W3CDTF">2023-09-16T06:21:45Z</dcterms:created>
  <dcterms:modified xsi:type="dcterms:W3CDTF">2023-09-21T17:16:03Z</dcterms:modified>
</cp:coreProperties>
</file>