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3" r:id="rId17"/>
    <p:sldId id="272" r:id="rId18"/>
    <p:sldId id="270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09002-102E-40AC-967C-ED45CFB66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721274-93BE-4DB5-8CCE-711376A0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8BE0F-F46B-414A-B322-11878E33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3B254E-E473-4D32-9E63-F4250B410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C9297-7787-4955-B9BD-BE85D656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8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ACB46-D2AC-4CDE-9843-A1BE6C13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4A957-74EC-4E54-994B-4694D7404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69C2FA-6048-4730-A3BE-7E83901D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2AD607-56BA-4B12-BE30-E7D0D7CC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47F2A4-6632-4185-989B-94569164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3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A57F50-D0E2-405A-A18C-A9789F942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153ECD-6B07-4F65-95ED-75F7888FD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C7C3E-8010-495D-8DF8-026D3FD4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E923A-930A-4FF2-BD7A-1E777423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2F8C6-4035-43B6-BEBE-2791B431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1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CE83C-FE58-4554-B1B7-C572D7266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D18A84-5C0F-41BA-B7FB-9F2E89E72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47B0B-0D29-48FE-AA5D-F069D742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6963E8-AA5D-415D-AF86-170DFBBB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94BE5-8D8B-4344-9BD0-231DD1ED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4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69006-D739-44CA-9D51-7A6D15C8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D40028-B742-4C7E-8F13-F6C70440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32640-7E09-46CE-8926-4361E05F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0216EB-6B8E-47E8-91E8-214A3B2D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2A2CE-8F09-4676-A9AC-4C37C6C56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7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1F421-FB71-46EC-81D5-FA7C89D2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8EA1B-7B2F-48AC-84C6-F6C84C15B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ED9854-CF08-4083-9B33-74D523337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FE082A-4B1F-466F-85D0-C245F102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C945B8-F8B3-47BA-81FD-730248A28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C3F54-A0FC-41F0-B2E7-849E6DD0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64EFB-40BA-450D-9BB2-4F78CC54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DFC2D7-7CBC-4B01-A8A0-0DBA55C06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6D0C27-E25D-4713-A1E0-C668C825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00D08-DD93-4933-B5AE-839C8017B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D53AAF-F878-44DE-9DE3-5FC7A3C2E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9B42C-49C6-42BF-8986-899E09D9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5B5B70-B970-4EAC-9305-E3C8335A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7823AA-D206-4E7F-8088-C1E86744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20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8E808-A762-40A6-8ADD-7BE82FEC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2391-C874-46CB-B87A-FB4A55D8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88D269-5054-4BFD-93EE-88F79408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E1BB85-A381-464F-9631-71F9E6D9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55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A8003D-FCEC-445B-BBCA-365D8E4E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EA6625-CF85-4F0D-9200-7B3569AF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25C9B6-202D-47A3-9BCF-7EF5A067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7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C58EF-43FD-4C51-9DEE-3C1D1F5C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0C3D1-54CB-4DB2-8E76-99FD70C2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6CD850-A17A-4EC3-AE82-A894C686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5C2644-D744-4101-AADA-D7EFFE9C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05F936-9190-467B-85D7-2908217A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4CDBB-1285-452A-AE0E-510A2DF3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1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6FBA3-BF6A-4052-A291-96900A6F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7A7866-C403-4C45-91FA-8013BE9AB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DAE470-9E4B-4BE7-A8BC-6EA9D583C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E753CE-48F0-4670-B400-FBE3B757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7F3F2-9433-4555-AC1C-BCD4B929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B61F92-0178-4DB8-954E-EB5B777B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0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9DB99-5E3D-4303-BDF2-20E3A42C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8CEFFC-615B-4DBD-B6B4-5303FFF55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48190E-2E63-4FC0-9C90-0FAFB83E6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692D5-C7A1-496C-9E9A-A7A79D5AAFA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5216D-50AE-4D37-94C2-10435A877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9D9E4B-5872-4B31-9423-2AD02E7B3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E5EE4-8501-44A3-AA67-4F2C068FD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0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A720D-30FB-4C90-BE89-DE3C99928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433" y="4788816"/>
            <a:ext cx="9395383" cy="1043354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+mn-lt"/>
              </a:rPr>
              <a:t>ТЕХНИЧЕСКИЕ ОТКРЫТИЯ И ВЫХОД К МИРОВОМУ ОКЕАНУ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A53797-E4BD-4895-87E8-680BE4339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0111" y="5905136"/>
            <a:ext cx="4049683" cy="40535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Урок  всеобщей истории в 7 классе</a:t>
            </a:r>
          </a:p>
        </p:txBody>
      </p:sp>
      <p:pic>
        <p:nvPicPr>
          <p:cNvPr id="1028" name="Picture 4" descr="https://media.swncdn.com/via/22830-istockgetty-images-plusscorpp.jpg">
            <a:extLst>
              <a:ext uri="{FF2B5EF4-FFF2-40B4-BE49-F238E27FC236}">
                <a16:creationId xmlns:a16="http://schemas.microsoft.com/office/drawing/2014/main" id="{4249F495-1C34-462A-8E78-E1DCC4C0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1" y="211955"/>
            <a:ext cx="8342722" cy="43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02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0CFA-AEC8-45F9-B7FA-3B25DCCB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НОВОЕ ВРЕМЯ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6938-9A34-41D5-8D12-3BD48792D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Новое время – исторический период </a:t>
            </a:r>
            <a:r>
              <a:rPr lang="ru-RU" b="1" dirty="0">
                <a:solidFill>
                  <a:srgbClr val="FF0000"/>
                </a:solidFill>
              </a:rPr>
              <a:t>с 1492 до начала ХХ в. 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1492</a:t>
            </a:r>
            <a:r>
              <a:rPr lang="ru-RU" b="1" dirty="0">
                <a:solidFill>
                  <a:srgbClr val="002060"/>
                </a:solidFill>
              </a:rPr>
              <a:t> – открытие Америки Колумбом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Начало ХХ века – начало первой мировой войны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Новое время принято делить на </a:t>
            </a:r>
            <a:r>
              <a:rPr lang="ru-RU" b="1" dirty="0">
                <a:solidFill>
                  <a:srgbClr val="FF0000"/>
                </a:solidFill>
              </a:rPr>
              <a:t>два периода:</a:t>
            </a:r>
            <a:r>
              <a:rPr lang="ru-RU" b="1" dirty="0">
                <a:solidFill>
                  <a:srgbClr val="002060"/>
                </a:solidFill>
              </a:rPr>
              <a:t> 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1 период </a:t>
            </a:r>
            <a:r>
              <a:rPr lang="ru-RU" b="1" dirty="0">
                <a:solidFill>
                  <a:srgbClr val="002060"/>
                </a:solidFill>
              </a:rPr>
              <a:t>- с конца XV до конца XVIII в. – раннее новое время;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2 период</a:t>
            </a:r>
            <a:r>
              <a:rPr lang="ru-RU" b="1" dirty="0">
                <a:solidFill>
                  <a:srgbClr val="002060"/>
                </a:solidFill>
              </a:rPr>
              <a:t> - XIX — начало XX в.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74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rkronix.ru/upload/medialibrary/265/2651d7ba3e056070e5d1a06c0029050f.jpg">
            <a:extLst>
              <a:ext uri="{FF2B5EF4-FFF2-40B4-BE49-F238E27FC236}">
                <a16:creationId xmlns:a16="http://schemas.microsoft.com/office/drawing/2014/main" id="{0B6E6FD1-2179-4C26-9A76-CCD59158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8" y="2646982"/>
            <a:ext cx="5432785" cy="40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0CFA-AEC8-45F9-B7FA-3B25DCCB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228600"/>
            <a:ext cx="10515600" cy="86036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НОВЫЕ ИЗОБРЕТЕНИЯ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6938-9A34-41D5-8D12-3BD48792D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38" y="1065230"/>
            <a:ext cx="11609112" cy="14140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Новые источники энергии: ветер, вода, древесный и каменный уголь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Винт, насос (помпа) и ворот</a:t>
            </a:r>
          </a:p>
        </p:txBody>
      </p:sp>
      <p:pic>
        <p:nvPicPr>
          <p:cNvPr id="8196" name="Picture 4" descr="https://sun9-6.userapi.com/impg/G_FRJ7LkOpLqw7QUT_VTErLjKgPptp0LmP4OYQ/n49ooAUSpoc.jpg?size=700x672&amp;quality=96&amp;sign=de1b766b62334c09f05657726f64c79a&amp;c_uniq_tag=CshwqOiz03ibP6WNISauW-c26zyAaD7adi0AHHsR_7M&amp;type=album">
            <a:extLst>
              <a:ext uri="{FF2B5EF4-FFF2-40B4-BE49-F238E27FC236}">
                <a16:creationId xmlns:a16="http://schemas.microsoft.com/office/drawing/2014/main" id="{34DE05EE-454D-4530-AF05-04AB5480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89" y="1778743"/>
            <a:ext cx="5052767" cy="48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58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0CFA-AEC8-45F9-B7FA-3B25DCCB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228600"/>
            <a:ext cx="10515600" cy="86036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НОВЫЕ ИЗОБРЕТЕНИЯ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6938-9A34-41D5-8D12-3BD48792D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38" y="1065230"/>
            <a:ext cx="11609112" cy="1414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Книгопечатание – главное достижение Средневековья получает бурное развитие</a:t>
            </a:r>
          </a:p>
        </p:txBody>
      </p:sp>
      <p:pic>
        <p:nvPicPr>
          <p:cNvPr id="9218" name="Picture 2" descr="https://upload.wikimedia.org/wikipedia/commons/a/a3/Opfindelsernes_bog3_fig017.png">
            <a:extLst>
              <a:ext uri="{FF2B5EF4-FFF2-40B4-BE49-F238E27FC236}">
                <a16:creationId xmlns:a16="http://schemas.microsoft.com/office/drawing/2014/main" id="{C2E8E359-3BC8-4157-8601-6BC74EBB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00" y="2767845"/>
            <a:ext cx="4090155" cy="40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redkayakniga.ru/biblioteki/item/f00/s00/z0000012/pic/000081.jpg">
            <a:extLst>
              <a:ext uri="{FF2B5EF4-FFF2-40B4-BE49-F238E27FC236}">
                <a16:creationId xmlns:a16="http://schemas.microsoft.com/office/drawing/2014/main" id="{4C8FB5FD-D4FE-4500-945B-484828FEB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8" y="2177590"/>
            <a:ext cx="7191168" cy="42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FE188-182E-470B-B21D-F52FB14F14D4}"/>
              </a:ext>
            </a:extLst>
          </p:cNvPr>
          <p:cNvSpPr txBox="1"/>
          <p:nvPr/>
        </p:nvSpPr>
        <p:spPr>
          <a:xfrm>
            <a:off x="10323718" y="268663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ВИНТ</a:t>
            </a:r>
          </a:p>
        </p:txBody>
      </p:sp>
    </p:spTree>
    <p:extLst>
      <p:ext uri="{BB962C8B-B14F-4D97-AF65-F5344CB8AC3E}">
        <p14:creationId xmlns:p14="http://schemas.microsoft.com/office/powerpoint/2010/main" val="352094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0CFA-AEC8-45F9-B7FA-3B25DCCB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228600"/>
            <a:ext cx="10515600" cy="86036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НОВЫЕ ИЗОБРЕТЕНИЯ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6938-9A34-41D5-8D12-3BD48792D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38" y="1065230"/>
            <a:ext cx="4865019" cy="980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Картография, география и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астрономия</a:t>
            </a:r>
          </a:p>
        </p:txBody>
      </p:sp>
      <p:pic>
        <p:nvPicPr>
          <p:cNvPr id="10242" name="Picture 2" descr="https://cdn.mos.cms.futurecdn.net/zuACrbfNVP86C99h3Jx3FD-1920-80.png">
            <a:extLst>
              <a:ext uri="{FF2B5EF4-FFF2-40B4-BE49-F238E27FC236}">
                <a16:creationId xmlns:a16="http://schemas.microsoft.com/office/drawing/2014/main" id="{E99DB8FB-5273-4D98-994C-965CF8D8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20" y="395926"/>
            <a:ext cx="4381450" cy="494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geomap.com.ua/images/g6a/Maps/old_04.jpg">
            <a:extLst>
              <a:ext uri="{FF2B5EF4-FFF2-40B4-BE49-F238E27FC236}">
                <a16:creationId xmlns:a16="http://schemas.microsoft.com/office/drawing/2014/main" id="{36798755-F32E-4061-BE9C-61B1EAC4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8" y="2045616"/>
            <a:ext cx="6409870" cy="45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3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0CFA-AEC8-45F9-B7FA-3B25DCCB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228600"/>
            <a:ext cx="10515600" cy="86036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НОВЫЕ ИЗОБРЕТЕНИЯ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6938-9A34-41D5-8D12-3BD48792D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38" y="1065230"/>
            <a:ext cx="8371790" cy="4713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Компас и астролябия. Каравелла и галеон</a:t>
            </a:r>
          </a:p>
        </p:txBody>
      </p:sp>
      <p:pic>
        <p:nvPicPr>
          <p:cNvPr id="6" name="Picture 4" descr="https://media.swncdn.com/via/22830-istockgetty-images-plusscorpp.jpg">
            <a:extLst>
              <a:ext uri="{FF2B5EF4-FFF2-40B4-BE49-F238E27FC236}">
                <a16:creationId xmlns:a16="http://schemas.microsoft.com/office/drawing/2014/main" id="{343F7645-503D-4475-B103-D4205198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6" y="1632487"/>
            <a:ext cx="4368199" cy="228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vatars.dzeninfra.ru/get-zen_doc/3469057/pub_60374d1d109f4c102ec3dd6b_60374d36700da52db2ac7ae0/scale_1200">
            <a:extLst>
              <a:ext uri="{FF2B5EF4-FFF2-40B4-BE49-F238E27FC236}">
                <a16:creationId xmlns:a16="http://schemas.microsoft.com/office/drawing/2014/main" id="{2BD6A72E-EDA9-46D7-BC7C-8DADE46A6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34" y="1536569"/>
            <a:ext cx="7057628" cy="51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B3548-4CFD-4708-9D68-7F06138207E6}"/>
              </a:ext>
            </a:extLst>
          </p:cNvPr>
          <p:cNvSpPr txBox="1"/>
          <p:nvPr/>
        </p:nvSpPr>
        <p:spPr>
          <a:xfrm>
            <a:off x="327406" y="4123907"/>
            <a:ext cx="4027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КОМПАС И АСТРОЛЯБИЯ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6231A-B5FE-41B4-8E26-2611D122AE23}"/>
              </a:ext>
            </a:extLst>
          </p:cNvPr>
          <p:cNvSpPr txBox="1"/>
          <p:nvPr/>
        </p:nvSpPr>
        <p:spPr>
          <a:xfrm>
            <a:off x="2777861" y="5936224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КАРАВЕЛЛА</a:t>
            </a:r>
          </a:p>
        </p:txBody>
      </p:sp>
    </p:spTree>
    <p:extLst>
      <p:ext uri="{BB962C8B-B14F-4D97-AF65-F5344CB8AC3E}">
        <p14:creationId xmlns:p14="http://schemas.microsoft.com/office/powerpoint/2010/main" val="238391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hdpic.club/uploads/posts/2021-11/1638034802_11-hdpic-club-p-parusnii-korabl-v-razreze-11.jpg">
            <a:extLst>
              <a:ext uri="{FF2B5EF4-FFF2-40B4-BE49-F238E27FC236}">
                <a16:creationId xmlns:a16="http://schemas.microsoft.com/office/drawing/2014/main" id="{426676DD-0CFB-491D-813A-A3FB6ED0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81" y="0"/>
            <a:ext cx="9917337" cy="677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4E451C-569B-44B8-81EC-58EA91B0A5E3}"/>
              </a:ext>
            </a:extLst>
          </p:cNvPr>
          <p:cNvSpPr txBox="1"/>
          <p:nvPr/>
        </p:nvSpPr>
        <p:spPr>
          <a:xfrm>
            <a:off x="556181" y="5269583"/>
            <a:ext cx="2592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ГАЛЕОН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(РАЗРЕЗ)</a:t>
            </a:r>
          </a:p>
        </p:txBody>
      </p:sp>
    </p:spTree>
    <p:extLst>
      <p:ext uri="{BB962C8B-B14F-4D97-AF65-F5344CB8AC3E}">
        <p14:creationId xmlns:p14="http://schemas.microsoft.com/office/powerpoint/2010/main" val="156662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ortulan.ru/wp-content/uploads/2017/12/Battista_Agnese_1544.jpg">
            <a:extLst>
              <a:ext uri="{FF2B5EF4-FFF2-40B4-BE49-F238E27FC236}">
                <a16:creationId xmlns:a16="http://schemas.microsoft.com/office/drawing/2014/main" id="{B28B059B-9377-4BF7-BCB6-C72C4D29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10" y="0"/>
            <a:ext cx="9725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D03FE-D85F-4469-BBC7-0EBA91EFB77C}"/>
              </a:ext>
            </a:extLst>
          </p:cNvPr>
          <p:cNvSpPr txBox="1"/>
          <p:nvPr/>
        </p:nvSpPr>
        <p:spPr>
          <a:xfrm rot="16200000">
            <a:off x="-1788450" y="2579058"/>
            <a:ext cx="4934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Навигационная карта </a:t>
            </a:r>
            <a:r>
              <a:rPr lang="en-US" sz="2800" b="1" dirty="0">
                <a:solidFill>
                  <a:srgbClr val="002060"/>
                </a:solidFill>
              </a:rPr>
              <a:t>XVI </a:t>
            </a:r>
            <a:r>
              <a:rPr lang="ru-RU" sz="2800" b="1" dirty="0">
                <a:solidFill>
                  <a:srgbClr val="002060"/>
                </a:solidFill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796456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uzzleit.ru/files/puzzles/162/162163/_original.jpg">
            <a:extLst>
              <a:ext uri="{FF2B5EF4-FFF2-40B4-BE49-F238E27FC236}">
                <a16:creationId xmlns:a16="http://schemas.microsoft.com/office/drawing/2014/main" id="{5FE98A94-3FF9-4203-8C51-6C1D9CAB9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26" y="75414"/>
            <a:ext cx="1005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FAAA6A-340D-411A-B1BD-F4B26FD4A675}"/>
              </a:ext>
            </a:extLst>
          </p:cNvPr>
          <p:cNvSpPr txBox="1"/>
          <p:nvPr/>
        </p:nvSpPr>
        <p:spPr>
          <a:xfrm rot="16200000">
            <a:off x="-1720857" y="2902317"/>
            <a:ext cx="54030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Карта звездного неба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(основные созвездия и планеты)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XVI </a:t>
            </a:r>
            <a:r>
              <a:rPr lang="ru-RU" sz="2800" b="1" dirty="0">
                <a:solidFill>
                  <a:srgbClr val="002060"/>
                </a:solidFill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100334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60CFA-AEC8-45F9-B7FA-3B25DCCB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ПРИЧИНЫ СТРЕМЛЕНИЯ ЕВРОПЕЙЦЕВ В НОВЫЙ СВЕТ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6938-9A34-41D5-8D12-3BD48792D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Любопытство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Крестовые походы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Драгоценные металлы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Бедность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Пряности 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Перенаселенность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Монополия Османской империи на восточный путь в Индию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Стремление к распространению христианства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51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ndiamagazine.ru/wp-content/uploads/2018/06/vasco-da-gama.jpg">
            <a:extLst>
              <a:ext uri="{FF2B5EF4-FFF2-40B4-BE49-F238E27FC236}">
                <a16:creationId xmlns:a16="http://schemas.microsoft.com/office/drawing/2014/main" id="{CDECE18E-C024-497D-BFD5-268C66A6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6" y="119209"/>
            <a:ext cx="9411142" cy="64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4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2B288-33B2-46F2-9206-B653C23A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17" y="845893"/>
            <a:ext cx="4931004" cy="17747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ЧТО НЕОБХОДИМО ИМЕТЬ ПРИ СЕБЕ НА УРОКЕ ИСТОРИИ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B44AC3-A0FC-4FFB-B755-D6130A32E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36" y="3429000"/>
            <a:ext cx="10515600" cy="329938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Дневник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Учебник</a:t>
            </a:r>
          </a:p>
          <a:p>
            <a:r>
              <a:rPr lang="ru-RU" b="1" dirty="0">
                <a:solidFill>
                  <a:srgbClr val="002060"/>
                </a:solidFill>
              </a:rPr>
              <a:t>Тетрадь 48 листов</a:t>
            </a:r>
          </a:p>
          <a:p>
            <a:r>
              <a:rPr lang="ru-RU" b="1" dirty="0">
                <a:solidFill>
                  <a:srgbClr val="FF0000"/>
                </a:solidFill>
              </a:rPr>
              <a:t>Атлас – подписан и хранится в кабинете истории</a:t>
            </a:r>
          </a:p>
          <a:p>
            <a:r>
              <a:rPr lang="ru-RU" b="1" dirty="0">
                <a:solidFill>
                  <a:srgbClr val="FF0000"/>
                </a:solidFill>
              </a:rPr>
              <a:t>Контурные карты – подписаны и хранятся в кабинете истории</a:t>
            </a:r>
          </a:p>
          <a:p>
            <a:r>
              <a:rPr lang="ru-RU" b="1" dirty="0">
                <a:solidFill>
                  <a:srgbClr val="002060"/>
                </a:solidFill>
              </a:rPr>
              <a:t>Цветные карандаши</a:t>
            </a:r>
          </a:p>
        </p:txBody>
      </p:sp>
      <p:pic>
        <p:nvPicPr>
          <p:cNvPr id="2050" name="Picture 2" descr="https://st03.kakprosto.ru/images/article/2012/4/2/1_52553b8061a5652553b8061a9f.jpg">
            <a:extLst>
              <a:ext uri="{FF2B5EF4-FFF2-40B4-BE49-F238E27FC236}">
                <a16:creationId xmlns:a16="http://schemas.microsoft.com/office/drawing/2014/main" id="{399E481E-6967-4E21-84DB-90D3302D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20" y="267356"/>
            <a:ext cx="6909847" cy="46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5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9F41D-852A-4F3B-A4E1-6CFDA75B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0DF1BC-CEC3-4AA9-9BA0-DE162ECD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Параграф №1 читать</a:t>
            </a:r>
          </a:p>
          <a:p>
            <a:r>
              <a:rPr lang="ru-RU" b="1" dirty="0">
                <a:solidFill>
                  <a:srgbClr val="002060"/>
                </a:solidFill>
              </a:rPr>
              <a:t>Термины учить (сословие, каравелла, галеон, винт, ворот, помпа)</a:t>
            </a:r>
          </a:p>
          <a:p>
            <a:r>
              <a:rPr lang="ru-RU" b="1" dirty="0">
                <a:solidFill>
                  <a:srgbClr val="002060"/>
                </a:solidFill>
              </a:rPr>
              <a:t>Знать о путешествиях </a:t>
            </a:r>
            <a:r>
              <a:rPr lang="ru-RU" b="1" dirty="0" err="1">
                <a:solidFill>
                  <a:srgbClr val="002060"/>
                </a:solidFill>
              </a:rPr>
              <a:t>Бартоломеу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Диаша</a:t>
            </a:r>
            <a:r>
              <a:rPr lang="ru-RU" b="1" dirty="0">
                <a:solidFill>
                  <a:srgbClr val="002060"/>
                </a:solidFill>
              </a:rPr>
              <a:t> и Васко да Гама, уметь показать их на карте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Причины интереса европейцев к новым землям</a:t>
            </a:r>
          </a:p>
          <a:p>
            <a:r>
              <a:rPr lang="ru-RU" b="1" dirty="0">
                <a:solidFill>
                  <a:srgbClr val="FF0000"/>
                </a:solidFill>
              </a:rPr>
              <a:t>С собой на урок принести цветные карандаши</a:t>
            </a:r>
          </a:p>
        </p:txBody>
      </p:sp>
      <p:pic>
        <p:nvPicPr>
          <p:cNvPr id="16386" name="Picture 2" descr="https://i.pinimg.com/originals/12/16/aa/1216aa4f766b858d7da3b449885d98e6.png">
            <a:extLst>
              <a:ext uri="{FF2B5EF4-FFF2-40B4-BE49-F238E27FC236}">
                <a16:creationId xmlns:a16="http://schemas.microsoft.com/office/drawing/2014/main" id="{AC632D39-F469-4961-ACB2-9FAB41362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5" y="4615154"/>
            <a:ext cx="3363798" cy="219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9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F3CD0-3C94-4C5B-9F91-AF66679D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КАК ПОЛУЧИТЬ 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«5»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ЗА ГОД ПО ИСТОРИИ?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04018-EFA7-42F5-B58B-30381594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9946"/>
            <a:ext cx="10515600" cy="2696066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Внимательно слушать на уроке</a:t>
            </a:r>
          </a:p>
          <a:p>
            <a:r>
              <a:rPr lang="ru-RU" b="1" dirty="0">
                <a:solidFill>
                  <a:srgbClr val="002060"/>
                </a:solidFill>
              </a:rPr>
              <a:t>Работать на уроке (записывать, рассуждать, выполнять задания)</a:t>
            </a:r>
          </a:p>
          <a:p>
            <a:r>
              <a:rPr lang="ru-RU" b="1" dirty="0">
                <a:solidFill>
                  <a:srgbClr val="002060"/>
                </a:solidFill>
              </a:rPr>
              <a:t>Выполнять домашнее задание к каждому уроку</a:t>
            </a:r>
          </a:p>
          <a:p>
            <a:r>
              <a:rPr lang="ru-RU" b="1" dirty="0">
                <a:solidFill>
                  <a:srgbClr val="002060"/>
                </a:solidFill>
              </a:rPr>
              <a:t>Быть активным на уроке</a:t>
            </a:r>
          </a:p>
          <a:p>
            <a:r>
              <a:rPr lang="ru-RU" b="1" dirty="0">
                <a:solidFill>
                  <a:srgbClr val="002060"/>
                </a:solidFill>
              </a:rPr>
              <a:t>Быть любознательным и аккуратным</a:t>
            </a:r>
          </a:p>
        </p:txBody>
      </p:sp>
      <p:pic>
        <p:nvPicPr>
          <p:cNvPr id="3074" name="Picture 2" descr="https://gas-kvas.com/uploads/posts/2023-01/1674354148_gas-kvas-com-p-3d-chelovechki-risunki-43.jpg">
            <a:extLst>
              <a:ext uri="{FF2B5EF4-FFF2-40B4-BE49-F238E27FC236}">
                <a16:creationId xmlns:a16="http://schemas.microsoft.com/office/drawing/2014/main" id="{B3A7B6FB-9FE8-4F1C-8906-D5D67CAF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97" y="3429000"/>
            <a:ext cx="3674981" cy="32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3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77830-34A1-4562-A6E4-78336C4E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5" y="176589"/>
            <a:ext cx="10515600" cy="81175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n-lt"/>
              </a:rPr>
              <a:t>ЧТО ВЫ ПОМНИТЕ ИЗ ПРОШЛОГОДНЕЙ ИСТОРИИ?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AAC04-BC33-4366-9D2C-64D297BF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856" y="5817448"/>
            <a:ext cx="10515600" cy="12349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Чем занимались люди в эпоху Средневековья?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Перечисли основные занятия</a:t>
            </a:r>
          </a:p>
        </p:txBody>
      </p:sp>
      <p:pic>
        <p:nvPicPr>
          <p:cNvPr id="4098" name="Picture 2" descr="https://sun9-46.userapi.com/impg/k3TbgGKdZaQ8zudufzsFvZXsV3SffHa9Mdr6pw/fikHm-BebfQ.jpg?size=1000x417&amp;quality=96&amp;sign=c1920ca37b747eed6f36e9861d9bf9c9&amp;c_uniq_tag=cVI6Fh2yrFeMGvYGmierf_oi72rDrH4wroonzlmJPUk&amp;type=album">
            <a:extLst>
              <a:ext uri="{FF2B5EF4-FFF2-40B4-BE49-F238E27FC236}">
                <a16:creationId xmlns:a16="http://schemas.microsoft.com/office/drawing/2014/main" id="{EAF36032-321D-4C65-8FB0-12CEDD39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5" y="912927"/>
            <a:ext cx="11476352" cy="47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5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dzeninfra.ru/get-zen_doc/1904579/pub_600d7a201924cc03312b878b_600d7a2327eccf7f00598ae0/scale_1200">
            <a:extLst>
              <a:ext uri="{FF2B5EF4-FFF2-40B4-BE49-F238E27FC236}">
                <a16:creationId xmlns:a16="http://schemas.microsoft.com/office/drawing/2014/main" id="{448BCAA2-445D-4397-A9E4-77B3D334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41" y="1440301"/>
            <a:ext cx="7216439" cy="51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77830-34A1-4562-A6E4-78336C4E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84" y="263951"/>
            <a:ext cx="11341232" cy="8986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n-lt"/>
              </a:rPr>
              <a:t>ЧТО ВЫ ПОМНИТЕ ИЗ ПРОШЛОГОДНЕЙ ИСТОРИИ?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AAC04-BC33-4366-9D2C-64D297BF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84" y="1825624"/>
            <a:ext cx="3863813" cy="46505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Что знали люди Средневековья об окружающем их мире?</a:t>
            </a:r>
          </a:p>
          <a:p>
            <a:pPr marL="514350" indent="-514350" algn="just">
              <a:buAutoNum type="arabicPeriod"/>
            </a:pPr>
            <a:endParaRPr lang="ru-RU" b="1" dirty="0">
              <a:solidFill>
                <a:srgbClr val="002060"/>
              </a:solidFill>
            </a:endParaRPr>
          </a:p>
          <a:p>
            <a:pPr marL="514350" indent="-514350" algn="just">
              <a:buAutoNum type="arabicPeriod"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Как выглядела карта мира для европейца в конце </a:t>
            </a:r>
            <a:r>
              <a:rPr lang="en-US" b="1" dirty="0">
                <a:solidFill>
                  <a:srgbClr val="002060"/>
                </a:solidFill>
              </a:rPr>
              <a:t>XV </a:t>
            </a:r>
            <a:r>
              <a:rPr lang="ru-RU" b="1" dirty="0">
                <a:solidFill>
                  <a:srgbClr val="002060"/>
                </a:solidFill>
              </a:rPr>
              <a:t>века?</a:t>
            </a:r>
          </a:p>
        </p:txBody>
      </p:sp>
    </p:spTree>
    <p:extLst>
      <p:ext uri="{BB962C8B-B14F-4D97-AF65-F5344CB8AC3E}">
        <p14:creationId xmlns:p14="http://schemas.microsoft.com/office/powerpoint/2010/main" val="3358639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21B6B-048F-48BC-BDE2-6CFCE92C4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70" y="353730"/>
            <a:ext cx="9090580" cy="63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77830-34A1-4562-A6E4-78336C4E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06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n-lt"/>
              </a:rPr>
              <a:t>ЧТО ВЫ ПОМНИТЕ ИЗ ПРОШЛОГОДНЕЙ ИСТОРИИ?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AAC04-BC33-4366-9D2C-64D297BF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62" y="1802222"/>
            <a:ext cx="3057574" cy="4163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Какие сословия средневекового общества ты помнишь? 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И, кстати, что такое </a:t>
            </a:r>
            <a:r>
              <a:rPr lang="ru-RU" b="1" dirty="0">
                <a:solidFill>
                  <a:srgbClr val="FF0000"/>
                </a:solidFill>
              </a:rPr>
              <a:t>сословие?!</a:t>
            </a:r>
          </a:p>
        </p:txBody>
      </p:sp>
      <p:pic>
        <p:nvPicPr>
          <p:cNvPr id="6146" name="Picture 2" descr="https://avatars.dzeninfra.ru/get-zen_doc/4488125/pub_60b724713efca05eedcc018e_60b726985e69223debfd9a36/scale_1200">
            <a:extLst>
              <a:ext uri="{FF2B5EF4-FFF2-40B4-BE49-F238E27FC236}">
                <a16:creationId xmlns:a16="http://schemas.microsoft.com/office/drawing/2014/main" id="{8DE98400-6CBB-483A-9F3C-0B4E4790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74" y="1115653"/>
            <a:ext cx="8006084" cy="53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555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77830-34A1-4562-A6E4-78336C4E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n-lt"/>
              </a:rPr>
              <a:t>ЧТО ВЫ ПОМНИТЕ ИЗ ПРОШЛОГОДНЕЙ ИСТОРИИ?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AAC04-BC33-4366-9D2C-64D297BF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5" y="1825625"/>
            <a:ext cx="45908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Из чего состоял обычный день средневекового человека?</a:t>
            </a:r>
          </a:p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О чем мог мечтать человек в Средневековье?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i.pinimg.com/originals/88/dd/55/88dd555d59eb312c041c362b4f157854.jpg">
            <a:extLst>
              <a:ext uri="{FF2B5EF4-FFF2-40B4-BE49-F238E27FC236}">
                <a16:creationId xmlns:a16="http://schemas.microsoft.com/office/drawing/2014/main" id="{6572F4C8-4937-4705-B30A-35CD4740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95" y="1469601"/>
            <a:ext cx="6363093" cy="52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20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382</Words>
  <Application>Microsoft Office PowerPoint</Application>
  <PresentationFormat>Широкоэкранный</PresentationFormat>
  <Paragraphs>74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ТЕХНИЧЕСКИЕ ОТКРЫТИЯ И ВЫХОД К МИРОВОМУ ОКЕАНУ</vt:lpstr>
      <vt:lpstr>ЧТО НЕОБХОДИМО ИМЕТЬ ПРИ СЕБЕ НА УРОКЕ ИСТОРИИ</vt:lpstr>
      <vt:lpstr>ДОМАШНЕЕ ЗАДАНИЕ</vt:lpstr>
      <vt:lpstr>КАК ПОЛУЧИТЬ «5» ЗА ГОД ПО ИСТОРИИ?</vt:lpstr>
      <vt:lpstr>ЧТО ВЫ ПОМНИТЕ ИЗ ПРОШЛОГОДНЕЙ ИСТОРИИ?</vt:lpstr>
      <vt:lpstr>ЧТО ВЫ ПОМНИТЕ ИЗ ПРОШЛОГОДНЕЙ ИСТОРИИ?</vt:lpstr>
      <vt:lpstr>Презентация PowerPoint</vt:lpstr>
      <vt:lpstr>ЧТО ВЫ ПОМНИТЕ ИЗ ПРОШЛОГОДНЕЙ ИСТОРИИ?</vt:lpstr>
      <vt:lpstr>ЧТО ВЫ ПОМНИТЕ ИЗ ПРОШЛОГОДНЕЙ ИСТОРИИ?</vt:lpstr>
      <vt:lpstr>НОВОЕ ВРЕМЯ</vt:lpstr>
      <vt:lpstr>НОВЫЕ ИЗОБРЕТЕНИЯ</vt:lpstr>
      <vt:lpstr>НОВЫЕ ИЗОБРЕТЕНИЯ</vt:lpstr>
      <vt:lpstr>НОВЫЕ ИЗОБРЕТЕНИЯ</vt:lpstr>
      <vt:lpstr>НОВЫЕ ИЗОБРЕТЕНИЯ</vt:lpstr>
      <vt:lpstr>Презентация PowerPoint</vt:lpstr>
      <vt:lpstr>Презентация PowerPoint</vt:lpstr>
      <vt:lpstr>Презентация PowerPoint</vt:lpstr>
      <vt:lpstr>ПРИЧИНЫ СТРЕМЛЕНИЯ ЕВРОПЕЙЦЕВ В НОВЫЙ СВЕТ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ТЕХНИЧЕСКИЕ ОТКРЫТИЯ И ВЫХОД К МИРОВОМУ ОКЕАНУ</dc:title>
  <dc:creator>Пользователь</dc:creator>
  <cp:lastModifiedBy>User</cp:lastModifiedBy>
  <cp:revision>28</cp:revision>
  <dcterms:created xsi:type="dcterms:W3CDTF">2023-09-03T13:46:34Z</dcterms:created>
  <dcterms:modified xsi:type="dcterms:W3CDTF">2023-09-05T05:34:33Z</dcterms:modified>
</cp:coreProperties>
</file>