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6"/>
  </p:notesMasterIdLst>
  <p:sldIdLst>
    <p:sldId id="257" r:id="rId2"/>
    <p:sldId id="301" r:id="rId3"/>
    <p:sldId id="258" r:id="rId4"/>
    <p:sldId id="293" r:id="rId5"/>
    <p:sldId id="294" r:id="rId6"/>
    <p:sldId id="259" r:id="rId7"/>
    <p:sldId id="305" r:id="rId8"/>
    <p:sldId id="270" r:id="rId9"/>
    <p:sldId id="296" r:id="rId10"/>
    <p:sldId id="297" r:id="rId11"/>
    <p:sldId id="303" r:id="rId12"/>
    <p:sldId id="264" r:id="rId13"/>
    <p:sldId id="282" r:id="rId14"/>
    <p:sldId id="304" r:id="rId15"/>
    <p:sldId id="298" r:id="rId16"/>
    <p:sldId id="306" r:id="rId17"/>
    <p:sldId id="307" r:id="rId18"/>
    <p:sldId id="308" r:id="rId19"/>
    <p:sldId id="309" r:id="rId20"/>
    <p:sldId id="311" r:id="rId21"/>
    <p:sldId id="310" r:id="rId22"/>
    <p:sldId id="312" r:id="rId23"/>
    <p:sldId id="300" r:id="rId24"/>
    <p:sldId id="292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52903C"/>
    <a:srgbClr val="990000"/>
    <a:srgbClr val="9900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95" autoAdjust="0"/>
    <p:restoredTop sz="94660"/>
  </p:normalViewPr>
  <p:slideViewPr>
    <p:cSldViewPr>
      <p:cViewPr varScale="1">
        <p:scale>
          <a:sx n="103" d="100"/>
          <a:sy n="103" d="100"/>
        </p:scale>
        <p:origin x="-210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06AF5-3B9F-471A-9C57-546E650067CF}" type="datetimeFigureOut">
              <a:rPr lang="ru-RU" smtClean="0"/>
              <a:t>02.12.2016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C42FB8-7E6C-4794-B81E-95842CBFE54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B94531-96B2-48D7-BD68-A89B5F6D52D5}" type="slidenum">
              <a:rPr lang="ru-RU"/>
              <a:pPr/>
              <a:t>19</a:t>
            </a:fld>
            <a:endParaRPr lang="ru-RU"/>
          </a:p>
        </p:txBody>
      </p:sp>
      <p:sp>
        <p:nvSpPr>
          <p:cNvPr id="17410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_________Microsoft_Office_Word1.docx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_________Microsoft_Office_Word2.docx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>		</a:t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>		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Всем приятного настроения ! Плодотворной работы!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428728" y="6429396"/>
            <a:ext cx="714376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http://cs7004.vk.me/c7002/v7002356/5f48/t416CbsgCG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3857628"/>
            <a:ext cx="3252770" cy="2643206"/>
          </a:xfrm>
          <a:prstGeom prst="rect">
            <a:avLst/>
          </a:prstGeom>
          <a:noFill/>
        </p:spPr>
      </p:pic>
      <p:pic>
        <p:nvPicPr>
          <p:cNvPr id="16388" name="Picture 4" descr="https://otvet.imgsmail.ru/download/33254134_787c9525eaf86bc5ebf9aaf409d33cf7_80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5" y="214291"/>
            <a:ext cx="3329847" cy="228601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85728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	</a:t>
            </a:r>
            <a:r>
              <a:rPr lang="ru-RU" sz="4400" b="1" dirty="0" smtClean="0">
                <a:solidFill>
                  <a:srgbClr val="C00000"/>
                </a:solidFill>
              </a:rPr>
              <a:t>Определите вид проблемы</a:t>
            </a: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	</a:t>
            </a:r>
            <a:br>
              <a:rPr lang="ru-RU" sz="4400" b="1" dirty="0" smtClean="0"/>
            </a:b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В чем смысл  человеческой жизни?</a:t>
            </a:r>
            <a:b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Можно ли избежать социальной несправедливости?</a:t>
            </a:r>
            <a:b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3. Нужно ли заботиться об окружающих людях? </a:t>
            </a:r>
            <a:b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4. Имеет ли право человек вмешиваться в жизнь природы? </a:t>
            </a:r>
            <a:b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5. В чем опасность политики национализма? </a:t>
            </a:r>
            <a:r>
              <a:rPr lang="ru-RU" sz="27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7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5248275"/>
            <a:ext cx="12001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857356" y="4857760"/>
            <a:ext cx="1544638" cy="690562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rgbClr val="F2DBDB"/>
          </a:solidFill>
          <a:ln w="9525" algn="ctr">
            <a:solidFill>
              <a:srgbClr val="943634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cs typeface="Arial" pitchFamily="34" charset="0"/>
              </a:rPr>
              <a:t>Вспомним теорию…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1429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>
                <a:solidFill>
                  <a:srgbClr val="C00000"/>
                </a:solidFill>
              </a:rPr>
              <a:t> Проблемы текста </a:t>
            </a: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	</a:t>
            </a:r>
            <a:br>
              <a:rPr lang="ru-RU" sz="4400" b="1" dirty="0" smtClean="0"/>
            </a:br>
            <a:r>
              <a:rPr lang="ru-RU" sz="4400" b="1" dirty="0" smtClean="0"/>
              <a:t>	</a:t>
            </a:r>
            <a:br>
              <a:rPr lang="ru-RU" sz="4400" b="1" dirty="0" smtClean="0"/>
            </a:br>
            <a:endParaRPr lang="ru-RU" sz="3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357422" y="1928802"/>
          <a:ext cx="5357850" cy="3938614"/>
        </p:xfrm>
        <a:graphic>
          <a:graphicData uri="http://schemas.openxmlformats.org/drawingml/2006/table">
            <a:tbl>
              <a:tblPr/>
              <a:tblGrid>
                <a:gridCol w="5357850"/>
              </a:tblGrid>
              <a:tr h="12858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1.Проблема нравственных уроков истории. (Какие выводы можно сделать, изучая историю? Нужно ли учитывать нравственные качества  людей при анализе исторических событий?)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2. Проблема роли личности в истории.( Какова роль личности в истории? Что определяет ход истории?)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8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3.Проблема оценки ситуации. (Что должен учитывать полководец, принимая решение в бою? Что значит правильно оценить ситуацию?)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1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4.Проблема мужества и стойкости. (Что может помочь победить более сильного соперника?)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14290"/>
            <a:ext cx="7858180" cy="2357454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2.Определяем позицию автора исходного текста. 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000" b="1" dirty="0" smtClean="0">
                <a:solidFill>
                  <a:schemeClr val="tx1"/>
                </a:solidFill>
              </a:rPr>
              <a:t>Проблема</a:t>
            </a:r>
            <a:r>
              <a:rPr lang="ru-RU" sz="2000" dirty="0" smtClean="0">
                <a:solidFill>
                  <a:schemeClr val="tx1"/>
                </a:solidFill>
              </a:rPr>
              <a:t> – сложный (проблемный) вопрос, а позиция автора – это:</a:t>
            </a:r>
            <a:r>
              <a:rPr lang="ru-RU" sz="1800" b="1" dirty="0" smtClean="0">
                <a:solidFill>
                  <a:schemeClr val="tx1"/>
                </a:solidFill>
              </a:rPr>
              <a:t/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	</a:t>
            </a:r>
            <a:r>
              <a:rPr lang="ru-RU" sz="2000" b="1" dirty="0" smtClean="0">
                <a:solidFill>
                  <a:schemeClr val="tx1"/>
                </a:solidFill>
              </a:rPr>
              <a:t>ответ автора на этот вопрос;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	авторская оценка проблемы;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	путь решения проблемы.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27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endParaRPr lang="ru-RU" sz="1800" dirty="0"/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1785918" y="4857760"/>
            <a:ext cx="1544638" cy="690562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rgbClr val="F2DBDB"/>
          </a:solidFill>
          <a:ln w="9525" algn="ctr">
            <a:solidFill>
              <a:srgbClr val="943634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cs typeface="Arial" pitchFamily="34" charset="0"/>
              </a:rPr>
              <a:t>Вспомним теорию…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1214414" y="1071546"/>
            <a:ext cx="78581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1214414" y="1285860"/>
            <a:ext cx="78581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1214414" y="1500174"/>
            <a:ext cx="78581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142976" y="1785926"/>
            <a:ext cx="785818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Формулировка авторской  позиции - это ответы на вопросы:</a:t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 Что хотел сказать автор?</a:t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 Какова была цель его высказывания?</a:t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 Ради чего он это всё написал?</a:t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 Как он сам относится к поставленной проблеме? </a:t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 Какие мысли, чувства, переживания являются для автора главными, ключевыми?</a:t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 Чему учит текст?..</a:t>
            </a:r>
          </a:p>
          <a:p>
            <a:pPr>
              <a:buFontTx/>
              <a:buChar char="-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Как автор оценивает описываемую конкретную ситуацию, поступки 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героев? </a:t>
            </a:r>
          </a:p>
          <a:p>
            <a:r>
              <a:rPr lang="ru-RU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! 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Обратите внимание на слова, художественные приёмы, которые 			       выражают авторское отношение 				       (неодобрение, иронию, осуждение, сочувствие,  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                               восхищение), дают отрицательную или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                               положительную оценку описываемым фактам.</a:t>
            </a:r>
          </a:p>
          <a:p>
            <a:r>
              <a:rPr lang="ru-RU" b="1" i="1" u="sng" dirty="0" smtClean="0">
                <a:solidFill>
                  <a:schemeClr val="tx2"/>
                </a:solidFill>
              </a:rPr>
              <a:t/>
            </a:r>
            <a:br>
              <a:rPr lang="ru-RU" b="1" i="1" u="sng" dirty="0" smtClean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5248275"/>
            <a:ext cx="12001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785918" y="4857760"/>
            <a:ext cx="1544638" cy="690562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rgbClr val="F2DBDB"/>
          </a:solidFill>
          <a:ln w="9525" algn="ctr">
            <a:solidFill>
              <a:srgbClr val="943634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cs typeface="Arial" pitchFamily="34" charset="0"/>
              </a:rPr>
              <a:t>Вспомним теорию…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         </a:t>
            </a:r>
            <a:r>
              <a:rPr lang="ru-RU" sz="4000" b="1" dirty="0" smtClean="0">
                <a:solidFill>
                  <a:srgbClr val="00B050"/>
                </a:solidFill>
                <a:latin typeface="Monotype Corsiva" pitchFamily="66" charset="0"/>
              </a:rPr>
              <a:t>Можно использовать следующие</a:t>
            </a:r>
            <a:br>
              <a:rPr lang="ru-RU" sz="4000" b="1" dirty="0" smtClean="0">
                <a:solidFill>
                  <a:srgbClr val="00B050"/>
                </a:solidFill>
                <a:latin typeface="Monotype Corsiva" pitchFamily="66" charset="0"/>
              </a:rPr>
            </a:br>
            <a:r>
              <a:rPr lang="ru-RU" sz="4000" b="1" dirty="0" smtClean="0">
                <a:solidFill>
                  <a:srgbClr val="00B050"/>
                </a:solidFill>
                <a:latin typeface="Monotype Corsiva" pitchFamily="66" charset="0"/>
              </a:rPr>
              <a:t>                       речевые обороты:</a:t>
            </a:r>
            <a:endParaRPr lang="ru-RU" sz="4000" dirty="0"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5852" y="142852"/>
            <a:ext cx="500066" cy="1000132"/>
          </a:xfrm>
          <a:prstGeom prst="rect">
            <a:avLst/>
          </a:prstGeom>
          <a:solidFill>
            <a:srgbClr val="990000">
              <a:alpha val="8470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1428728" y="214290"/>
            <a:ext cx="214314" cy="214314"/>
          </a:xfrm>
          <a:prstGeom prst="flowChartConnector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1428728" y="500042"/>
            <a:ext cx="214314" cy="214314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ятно 2 5"/>
          <p:cNvSpPr/>
          <p:nvPr/>
        </p:nvSpPr>
        <p:spPr>
          <a:xfrm rot="2299106">
            <a:off x="1343640" y="775176"/>
            <a:ext cx="428628" cy="413555"/>
          </a:xfrm>
          <a:prstGeom prst="irregularSeal2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1500174"/>
            <a:ext cx="800105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«Автор относится к поднятой проблеме (положительно, отрицательно, неоднозначно, двойственно, скептически, иронически ,с юмором и т.п.)».</a:t>
            </a:r>
            <a:b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endParaRPr lang="ru-RU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ru-RU" sz="1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ИЛИ:</a:t>
            </a:r>
            <a:r>
              <a:rPr lang="ru-RU" sz="1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</a:t>
            </a:r>
          </a:p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«Автор (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назвать фамилию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 оценивает 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(кого/что?),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иронизирует над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(кем / чем?),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осуждает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(кого / что?),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разделяет мнение …,возражает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(кому / в связи с чем?),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опровергает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(что?),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критикует, обвиняет, разоблачает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(кого?),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отстаивает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(что?),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доказывает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(что?),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убеждает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(кого в чем?),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призывает к…. ,открыто заявляет о своей гражданской позиции… и т.п.».</a:t>
            </a:r>
          </a:p>
          <a:p>
            <a:endParaRPr lang="ru-RU" sz="1400" dirty="0" smtClean="0">
              <a:solidFill>
                <a:schemeClr val="tx2"/>
              </a:solidFill>
              <a:latin typeface="+mj-lt"/>
            </a:endParaRPr>
          </a:p>
          <a:p>
            <a:r>
              <a:rPr lang="ru-RU" sz="1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И ЕЩЁ:</a:t>
            </a:r>
            <a:endParaRPr lang="ru-RU" sz="1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1000100" y="3857628"/>
            <a:ext cx="785818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Позиция автора особенно отчетливо проявляется в заявлении (высказывании) (можно процитировать)».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400" b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Позиция автора становится очевидной, если мы обратим внимание на такую, например, деталь…».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«Автор считает, что…».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r>
              <a:rPr kumimoji="0" lang="ru-RU" sz="1400" b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«Автор глубоко убежден</a:t>
            </a:r>
            <a:r>
              <a:rPr kumimoji="0" lang="ru-RU" sz="1400" b="0" u="none" strike="noStrike" cap="none" normalizeH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в том, что…».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r>
              <a:rPr lang="ru-RU" sz="14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«С автором трудно спорить относительного …».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«Позиция автора сформулирована весьма чётко: …».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r>
              <a:rPr lang="ru-RU" sz="14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«Позиция автора такова: …».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«Автор выступает против того, чтобы …».</a:t>
            </a:r>
            <a:endParaRPr lang="ru-RU" sz="14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endParaRPr kumimoji="0" lang="ru-RU" sz="1400" b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split orient="vert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1429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>
                <a:solidFill>
                  <a:srgbClr val="C00000"/>
                </a:solidFill>
              </a:rPr>
              <a:t> Позиция автора</a:t>
            </a: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	</a:t>
            </a:r>
            <a:br>
              <a:rPr lang="ru-RU" sz="4400" b="1" dirty="0" smtClean="0"/>
            </a:br>
            <a:r>
              <a:rPr lang="ru-RU" sz="4400" b="1" dirty="0" smtClean="0"/>
              <a:t>	</a:t>
            </a:r>
            <a:br>
              <a:rPr lang="ru-RU" sz="4400" b="1" dirty="0" smtClean="0"/>
            </a:br>
            <a:endParaRPr lang="ru-RU" sz="3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357422" y="1928802"/>
          <a:ext cx="5357850" cy="4558679"/>
        </p:xfrm>
        <a:graphic>
          <a:graphicData uri="http://schemas.openxmlformats.org/drawingml/2006/table">
            <a:tbl>
              <a:tblPr/>
              <a:tblGrid>
                <a:gridCol w="5357850"/>
              </a:tblGrid>
              <a:tr h="12858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1.Ход истории часто зависит  от нравственных качеств людей , поэтому , анализируя исторические события, необходимо это  учитывать.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2. От личности и ее нравственных качеств может зависеть исход исторических событий; развитие человечества в значительной степени определяется нравственными качествами конкретных людей.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8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3.Если полководец умеет чутко улавливать»силу духа» своего войска и относится к солдатам не как к пешкам, а как к личностям, то армия может выстоять. Правильно оценивать ситуацию – это значит обращать внимание не только на внешние факторы и обстоятельства, но и на внутренние , личностные особенности людей.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1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4.Самоотверженность и отвага простых солдат могут оказаться непреодолимой преградой на пути реализации самых удачных планов гениальных полководцев.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14290"/>
            <a:ext cx="7858180" cy="2357454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3. Находим аргументы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000" b="1" dirty="0" smtClean="0">
                <a:solidFill>
                  <a:schemeClr val="tx1"/>
                </a:solidFill>
              </a:rPr>
              <a:t>Аргумент – суждение, довод, приводимый пишущим в доказательство высказанной мысли, своей точки зрения.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27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endParaRPr lang="ru-RU" sz="1800" dirty="0"/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1785918" y="4857760"/>
            <a:ext cx="1544638" cy="690562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rgbClr val="F2DBDB"/>
          </a:solidFill>
          <a:ln w="9525" algn="ctr">
            <a:solidFill>
              <a:srgbClr val="943634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cs typeface="Arial" pitchFamily="34" charset="0"/>
              </a:rPr>
              <a:t>Вспомним теорию…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1214414" y="1500174"/>
            <a:ext cx="78581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142976" y="1785926"/>
            <a:ext cx="785818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Аргументы приводятся на основе: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Жизненного опыта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который возникает в ходе реальных событий, происходивших в жизни, а также наблюдения и переживания различных жизненных ситуаций.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Читательского опыта,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который приобретается при прочтении художественной , публицистической литературы и складывается из сострадания к героям, наблюдения над их поведением и поступками.</a:t>
            </a:r>
          </a:p>
          <a:p>
            <a:r>
              <a:rPr lang="ru-RU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! 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Обратите внимание , что при приведении литературного произведения обязательно указывается автор и дается название произведения.</a:t>
            </a:r>
          </a:p>
          <a:p>
            <a:r>
              <a:rPr lang="ru-RU" b="1" i="1" u="sng" dirty="0" smtClean="0">
                <a:solidFill>
                  <a:schemeClr val="tx2"/>
                </a:solidFill>
              </a:rPr>
              <a:t/>
            </a:r>
            <a:br>
              <a:rPr lang="ru-RU" b="1" i="1" u="sng" dirty="0" smtClean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5248275"/>
            <a:ext cx="12001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785918" y="4857760"/>
            <a:ext cx="1544638" cy="690562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rgbClr val="F2DBDB"/>
          </a:solidFill>
          <a:ln w="9525" algn="ctr">
            <a:solidFill>
              <a:srgbClr val="943634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cs typeface="Arial" pitchFamily="34" charset="0"/>
              </a:rPr>
              <a:t>Вспомним теорию…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14290"/>
            <a:ext cx="7933588" cy="1143000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  <a:tabLst>
                <a:tab pos="457200" algn="l"/>
              </a:tabLst>
            </a:pP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                        </a:t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               </a:t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              </a:t>
            </a: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 Комментируем   сформулированную</a:t>
            </a:r>
            <a:b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проблему.</a:t>
            </a:r>
            <a:b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Комментирование  </a:t>
            </a:r>
            <a:r>
              <a:rPr lang="ru-RU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это рассуждения, пояснительные и критические замечания о  чем-либо. </a:t>
            </a:r>
            <a:r>
              <a:rPr lang="ru-RU" sz="1500" b="1" dirty="0" smtClean="0">
                <a:solidFill>
                  <a:schemeClr val="tx1"/>
                </a:solidFill>
              </a:rPr>
              <a:t/>
            </a:r>
            <a:br>
              <a:rPr lang="ru-RU" sz="1500" b="1" dirty="0" smtClean="0">
                <a:solidFill>
                  <a:schemeClr val="tx1"/>
                </a:solidFill>
              </a:rPr>
            </a:br>
            <a:r>
              <a:rPr lang="ru-RU" sz="1500" b="1" dirty="0" smtClean="0">
                <a:solidFill>
                  <a:schemeClr val="tx1"/>
                </a:solidFill>
              </a:rPr>
              <a:t> Сделать это можно, ответив на след. вопросы:</a:t>
            </a: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</a:rPr>
              <a:t>- Как проявляется проблема в жизни? Когда она возникла? С чем связано её возникновение?</a:t>
            </a:r>
            <a:br>
              <a:rPr lang="ru-RU" sz="1400" dirty="0" smtClean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</a:rPr>
              <a:t>- Актуальна ли эта проблема в наши дни?</a:t>
            </a:r>
            <a:br>
              <a:rPr lang="ru-RU" sz="1400" dirty="0" smtClean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</a:rPr>
              <a:t>- Является ли эта проблема актуальной для всех, или она интересует узкий круг  </a:t>
            </a:r>
            <a:br>
              <a:rPr lang="ru-RU" sz="1400" dirty="0" smtClean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</a:rPr>
              <a:t>   специалистов, людей с определёнными интересами, относящихся к некой социальной</a:t>
            </a:r>
            <a:br>
              <a:rPr lang="ru-RU" sz="1400" dirty="0" smtClean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</a:rPr>
              <a:t>   группе?</a:t>
            </a:r>
            <a:br>
              <a:rPr lang="ru-RU" sz="1400" dirty="0" smtClean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</a:rPr>
              <a:t>- Что побудило автора рассмотреть эту проблему?</a:t>
            </a:r>
            <a:br>
              <a:rPr lang="ru-RU" sz="1400" dirty="0" smtClean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К какой категории относится эта проблема (</a:t>
            </a:r>
            <a:r>
              <a:rPr lang="ru-RU" sz="1400" dirty="0" smtClean="0">
                <a:solidFill>
                  <a:srgbClr val="00B050"/>
                </a:solidFill>
                <a:effectLst/>
                <a:ea typeface="Times New Roman" pitchFamily="18" charset="0"/>
                <a:cs typeface="Arial" pitchFamily="34" charset="0"/>
              </a:rPr>
              <a:t>нравственная, этическая, социальная, экологическая, общественно-политическая, философская, психологическая и т.п.</a:t>
            </a:r>
            <a:r>
              <a:rPr lang="ru-RU" sz="1400" dirty="0" smtClean="0">
                <a:solidFill>
                  <a:schemeClr val="tx2"/>
                </a:solidFill>
                <a:effectLst/>
                <a:ea typeface="Times New Roman" pitchFamily="18" charset="0"/>
                <a:cs typeface="Arial" pitchFamily="34" charset="0"/>
              </a:rPr>
              <a:t>)? </a:t>
            </a:r>
            <a:br>
              <a:rPr lang="ru-RU" sz="1400" dirty="0" smtClean="0">
                <a:solidFill>
                  <a:schemeClr val="tx2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Какова степень ее актуальности? </a:t>
            </a:r>
            <a:r>
              <a:rPr lang="ru-RU" sz="1400" dirty="0" smtClean="0">
                <a:solidFill>
                  <a:schemeClr val="tx2"/>
                </a:solidFill>
                <a:effectLst/>
                <a:ea typeface="Times New Roman" pitchFamily="18" charset="0"/>
                <a:cs typeface="Arial" pitchFamily="34" charset="0"/>
              </a:rPr>
              <a:t>(</a:t>
            </a:r>
            <a:r>
              <a:rPr lang="ru-RU" sz="1400" dirty="0" smtClean="0">
                <a:solidFill>
                  <a:srgbClr val="00B050"/>
                </a:solidFill>
                <a:effectLst/>
                <a:ea typeface="Times New Roman" pitchFamily="18" charset="0"/>
                <a:cs typeface="Arial" pitchFamily="34" charset="0"/>
              </a:rPr>
              <a:t>актуальная, второстепенная, животрепещущая, насущная, давно назревшая, вечная и т. п.</a:t>
            </a:r>
            <a:r>
              <a:rPr lang="ru-RU" sz="1400" dirty="0" smtClean="0">
                <a:solidFill>
                  <a:schemeClr val="tx2"/>
                </a:solidFill>
                <a:effectLst/>
                <a:ea typeface="Times New Roman" pitchFamily="18" charset="0"/>
                <a:cs typeface="Arial" pitchFamily="34" charset="0"/>
              </a:rPr>
              <a:t>) </a:t>
            </a:r>
            <a:r>
              <a:rPr lang="ru-RU" sz="1400" dirty="0" smtClean="0"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Что дает основание утверждать о ее злободневности? </a:t>
            </a:r>
            <a:br>
              <a:rPr lang="ru-RU" sz="1400" dirty="0" smtClean="0"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Насколько освещена эта проблема в литературе (публицистике), кто из авторов касался ее? 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i="1" dirty="0" smtClean="0"/>
              <a:t/>
            </a:r>
            <a:br>
              <a:rPr lang="ru-RU" sz="1300" i="1" dirty="0" smtClean="0"/>
            </a:br>
            <a:r>
              <a:rPr lang="ru-RU" sz="1300" b="1" i="1" dirty="0" smtClean="0"/>
              <a:t/>
            </a:r>
            <a:br>
              <a:rPr lang="ru-RU" sz="1300" b="1" i="1" dirty="0" smtClean="0"/>
            </a:br>
            <a:endParaRPr lang="ru-RU" sz="1300" dirty="0"/>
          </a:p>
        </p:txBody>
      </p:sp>
      <p:pic>
        <p:nvPicPr>
          <p:cNvPr id="3" name="Рисунок 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4214818"/>
            <a:ext cx="321471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714580" y="3643314"/>
            <a:ext cx="64294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                         Комментарий – это «переходный мостик» 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      от</a:t>
            </a:r>
            <a:r>
              <a:rPr lang="ru-RU" b="1" i="1" dirty="0" smtClean="0"/>
              <a:t> </a:t>
            </a:r>
          </a:p>
          <a:p>
            <a:r>
              <a:rPr lang="ru-RU" b="1" i="1" dirty="0" smtClean="0"/>
              <a:t>      формулировки </a:t>
            </a:r>
          </a:p>
          <a:p>
            <a:r>
              <a:rPr lang="ru-RU" b="1" i="1" dirty="0" smtClean="0"/>
              <a:t>      проблемы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215074" y="5643578"/>
            <a:ext cx="27860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к </a:t>
            </a:r>
            <a:r>
              <a:rPr lang="ru-RU" b="1" i="1" dirty="0" smtClean="0"/>
              <a:t>изложению авторской позиции по заявленной проблеме.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5248275"/>
            <a:ext cx="12001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1714480" y="4786322"/>
            <a:ext cx="1544638" cy="690562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rgbClr val="F2DBDB"/>
          </a:solidFill>
          <a:ln w="9525" algn="ctr">
            <a:solidFill>
              <a:srgbClr val="943634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cs typeface="Arial" pitchFamily="34" charset="0"/>
              </a:rPr>
              <a:t>Вспомним теорию…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         </a:t>
            </a:r>
            <a:r>
              <a:rPr lang="ru-RU" sz="4000" b="1" dirty="0" smtClean="0">
                <a:solidFill>
                  <a:srgbClr val="00B050"/>
                </a:solidFill>
                <a:latin typeface="Monotype Corsiva" pitchFamily="66" charset="0"/>
              </a:rPr>
              <a:t>Можно использовать следующие</a:t>
            </a:r>
            <a:br>
              <a:rPr lang="ru-RU" sz="4000" b="1" dirty="0" smtClean="0">
                <a:solidFill>
                  <a:srgbClr val="00B050"/>
                </a:solidFill>
                <a:latin typeface="Monotype Corsiva" pitchFamily="66" charset="0"/>
              </a:rPr>
            </a:br>
            <a:r>
              <a:rPr lang="ru-RU" sz="4000" b="1" dirty="0" smtClean="0">
                <a:solidFill>
                  <a:srgbClr val="00B050"/>
                </a:solidFill>
                <a:latin typeface="Monotype Corsiva" pitchFamily="66" charset="0"/>
              </a:rPr>
              <a:t>                       речевые обороты:</a:t>
            </a:r>
            <a:endParaRPr lang="ru-RU" sz="4000" dirty="0"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5852" y="142852"/>
            <a:ext cx="500066" cy="1000132"/>
          </a:xfrm>
          <a:prstGeom prst="rect">
            <a:avLst/>
          </a:prstGeom>
          <a:solidFill>
            <a:srgbClr val="990000">
              <a:alpha val="8470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1428728" y="214290"/>
            <a:ext cx="214314" cy="214314"/>
          </a:xfrm>
          <a:prstGeom prst="flowChartConnector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1428728" y="500042"/>
            <a:ext cx="214314" cy="214314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ятно 2 5"/>
          <p:cNvSpPr/>
          <p:nvPr/>
        </p:nvSpPr>
        <p:spPr>
          <a:xfrm rot="2299106">
            <a:off x="1343640" y="775176"/>
            <a:ext cx="428628" cy="413555"/>
          </a:xfrm>
          <a:prstGeom prst="irregularSeal2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1500174"/>
            <a:ext cx="800105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«Автор относится к поднятой проблеме (положительно, отрицательно, неоднозначно, двойственно, скептически, иронически ,с юмором и т.п.)».</a:t>
            </a:r>
            <a:b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endParaRPr lang="ru-RU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ru-RU" sz="1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ИЛИ:</a:t>
            </a:r>
            <a:r>
              <a:rPr lang="ru-RU" sz="1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</a:t>
            </a:r>
          </a:p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«Автор (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назвать фамилию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 оценивает 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(кого/что?),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иронизирует над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(кем / чем?),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осуждает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(кого / что?),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разделяет мнение …,возражает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(кому / в связи с чем?),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опровергает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(что?),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критикует, обвиняет, разоблачает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(кого?),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отстаивает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(что?),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доказывает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(что?),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убеждает 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(кого в чем?),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призывает к…. ,открыто заявляет о своей гражданской позиции… и т.п.».</a:t>
            </a:r>
          </a:p>
          <a:p>
            <a:endParaRPr lang="ru-RU" sz="1400" dirty="0" smtClean="0">
              <a:solidFill>
                <a:schemeClr val="tx2"/>
              </a:solidFill>
              <a:latin typeface="+mj-lt"/>
            </a:endParaRPr>
          </a:p>
          <a:p>
            <a:r>
              <a:rPr lang="ru-RU" sz="1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И ЕЩЁ:</a:t>
            </a:r>
            <a:endParaRPr lang="ru-RU" sz="1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1000100" y="3857628"/>
            <a:ext cx="785818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Позиция автора особенно отчетливо проявляется в заявлении (высказывании) (можно процитировать)».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400" b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Позиция автора становится очевидной, если мы обратим внимание на такую, например, деталь…».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«Автор считает, что…».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r>
              <a:rPr kumimoji="0" lang="ru-RU" sz="1400" b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«Автор глубоко убежден</a:t>
            </a:r>
            <a:r>
              <a:rPr kumimoji="0" lang="ru-RU" sz="1400" b="0" u="none" strike="noStrike" cap="none" normalizeH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в том, что…».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r>
              <a:rPr lang="ru-RU" sz="14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«С автором трудно спорить относительного …».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«Позиция автора сформулирована весьма чётко: …».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r>
              <a:rPr lang="ru-RU" sz="14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«Позиция автора такова: …».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«Автор выступает против того, чтобы …».</a:t>
            </a:r>
            <a:endParaRPr lang="ru-RU" sz="14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76200" algn="l"/>
              </a:tabLst>
            </a:pPr>
            <a:endParaRPr kumimoji="0" lang="ru-RU" sz="1400" b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split orient="vert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latin typeface="Monotype Corsiva" pitchFamily="66" charset="0"/>
              </a:rPr>
              <a:t>Объяснение текста с опорой на вопросы</a:t>
            </a:r>
            <a:endParaRPr lang="ru-RU" sz="4000" dirty="0"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5852" y="142852"/>
            <a:ext cx="500066" cy="1000132"/>
          </a:xfrm>
          <a:prstGeom prst="rect">
            <a:avLst/>
          </a:prstGeom>
          <a:solidFill>
            <a:srgbClr val="990000">
              <a:alpha val="8470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1428728" y="214290"/>
            <a:ext cx="214314" cy="214314"/>
          </a:xfrm>
          <a:prstGeom prst="flowChartConnector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1428728" y="500042"/>
            <a:ext cx="214314" cy="214314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ятно 2 5"/>
          <p:cNvSpPr/>
          <p:nvPr/>
        </p:nvSpPr>
        <p:spPr>
          <a:xfrm rot="2299106">
            <a:off x="1343640" y="775176"/>
            <a:ext cx="428628" cy="413555"/>
          </a:xfrm>
          <a:prstGeom prst="irregularSeal2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612900" y="2290763"/>
          <a:ext cx="5859463" cy="2447925"/>
        </p:xfrm>
        <a:graphic>
          <a:graphicData uri="http://schemas.openxmlformats.org/presentationml/2006/ole">
            <p:oleObj spid="_x0000_s1026" name="Документ" r:id="rId4" imgW="5906819" imgH="2477505" progId="Word.Document.12">
              <p:embed/>
            </p:oleObj>
          </a:graphicData>
        </a:graphic>
      </p:graphicFrame>
    </p:spTree>
  </p:cSld>
  <p:clrMapOvr>
    <a:masterClrMapping/>
  </p:clrMapOvr>
  <p:transition spd="slow">
    <p:split orient="vert"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88" y="428625"/>
            <a:ext cx="8643937" cy="9144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5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Комментарий</a:t>
            </a:r>
            <a:endParaRPr lang="ru-RU" sz="5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8" charset="0"/>
            </a:endParaRPr>
          </a:p>
        </p:txBody>
      </p:sp>
      <p:pic>
        <p:nvPicPr>
          <p:cNvPr id="4" name="Схема 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188" y="1779588"/>
            <a:ext cx="8059737" cy="479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Управляющая кнопка: домой 5">
            <a:hlinkClick r:id="rId4" action="ppaction://hlinksldjump" highlightClick="1"/>
          </p:cNvPr>
          <p:cNvSpPr/>
          <p:nvPr/>
        </p:nvSpPr>
        <p:spPr>
          <a:xfrm>
            <a:off x="8215313" y="5929313"/>
            <a:ext cx="928687" cy="928687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80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>		</a:t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>		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Подготовка к написанию сочинения  </a:t>
            </a:r>
            <a:b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        по прочитанному тексту.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/>
            </a:r>
            <a:b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            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(Задание «С» ЕГЭ)</a:t>
            </a:r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Monotype Corsiva" pitchFamily="66" charset="0"/>
              </a:rPr>
              <a:t/>
            </a:r>
            <a:br>
              <a:rPr lang="ru-RU" sz="3200" b="1" dirty="0" smtClean="0">
                <a:solidFill>
                  <a:schemeClr val="tx1"/>
                </a:solidFill>
                <a:latin typeface="Monotype Corsiva" pitchFamily="66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Monotype Corsiva" pitchFamily="66" charset="0"/>
              </a:rPr>
              <a:t>             </a:t>
            </a:r>
            <a:r>
              <a:rPr lang="ru-RU" sz="3200" b="1" dirty="0" smtClean="0">
                <a:solidFill>
                  <a:srgbClr val="7030A0"/>
                </a:solidFill>
                <a:latin typeface="Monotype Corsiva" pitchFamily="66" charset="0"/>
              </a:rPr>
              <a:t>Прежде чем написать, я задаю себе три  </a:t>
            </a:r>
            <a:br>
              <a:rPr lang="ru-RU" sz="3200" b="1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3200" b="1" dirty="0" smtClean="0">
                <a:solidFill>
                  <a:srgbClr val="7030A0"/>
                </a:solidFill>
                <a:latin typeface="Monotype Corsiva" pitchFamily="66" charset="0"/>
              </a:rPr>
              <a:t>              вопроса: что хочу написать, как  </a:t>
            </a:r>
            <a:br>
              <a:rPr lang="ru-RU" sz="3200" b="1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3200" b="1" dirty="0" smtClean="0">
                <a:solidFill>
                  <a:srgbClr val="7030A0"/>
                </a:solidFill>
                <a:latin typeface="Monotype Corsiva" pitchFamily="66" charset="0"/>
              </a:rPr>
              <a:t>              написать и для чего написать.</a:t>
            </a:r>
            <a:br>
              <a:rPr lang="ru-RU" sz="3200" b="1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3200" b="1" dirty="0" smtClean="0">
                <a:solidFill>
                  <a:srgbClr val="7030A0"/>
                </a:solidFill>
                <a:latin typeface="Monotype Corsiva" pitchFamily="66" charset="0"/>
              </a:rPr>
              <a:t>				                   М. Горький.</a:t>
            </a:r>
            <a:br>
              <a:rPr lang="ru-RU" sz="3200" b="1" dirty="0" smtClean="0">
                <a:solidFill>
                  <a:srgbClr val="7030A0"/>
                </a:solidFill>
                <a:latin typeface="Monotype Corsiva" pitchFamily="66" charset="0"/>
              </a:rPr>
            </a:b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428728" y="6429396"/>
            <a:ext cx="714376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latin typeface="Monotype Corsiva" pitchFamily="66" charset="0"/>
              </a:rPr>
              <a:t>Обязательные элементы комментария</a:t>
            </a:r>
            <a:endParaRPr lang="ru-RU" sz="4000" dirty="0"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5852" y="142852"/>
            <a:ext cx="500066" cy="1000132"/>
          </a:xfrm>
          <a:prstGeom prst="rect">
            <a:avLst/>
          </a:prstGeom>
          <a:solidFill>
            <a:srgbClr val="990000">
              <a:alpha val="8470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1428728" y="214290"/>
            <a:ext cx="214314" cy="214314"/>
          </a:xfrm>
          <a:prstGeom prst="flowChartConnector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1428728" y="500042"/>
            <a:ext cx="214314" cy="214314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ятно 2 5"/>
          <p:cNvSpPr/>
          <p:nvPr/>
        </p:nvSpPr>
        <p:spPr>
          <a:xfrm rot="2299106">
            <a:off x="1343640" y="775176"/>
            <a:ext cx="428628" cy="413555"/>
          </a:xfrm>
          <a:prstGeom prst="irregularSeal2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641475" y="2212975"/>
          <a:ext cx="5849938" cy="2447925"/>
        </p:xfrm>
        <a:graphic>
          <a:graphicData uri="http://schemas.openxmlformats.org/presentationml/2006/ole">
            <p:oleObj spid="_x0000_s2050" name="Документ" r:id="rId4" imgW="5897482" imgH="2482193" progId="Word.Document.12">
              <p:embed/>
            </p:oleObj>
          </a:graphicData>
        </a:graphic>
      </p:graphicFrame>
    </p:spTree>
  </p:cSld>
  <p:clrMapOvr>
    <a:masterClrMapping/>
  </p:clrMapOvr>
  <p:transition spd="slow">
    <p:split orient="vert"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8913"/>
            <a:ext cx="7772400" cy="590708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400" dirty="0"/>
              <a:t>     Раскрывая проблему, </a:t>
            </a:r>
            <a:r>
              <a:rPr lang="ru-RU" sz="2400" u="sng" dirty="0"/>
              <a:t>автор опровергает </a:t>
            </a:r>
            <a:r>
              <a:rPr lang="ru-RU" sz="2400" dirty="0"/>
              <a:t>истинность пословицы «При громе оружия музы молчат».   И. </a:t>
            </a:r>
            <a:r>
              <a:rPr lang="ru-RU" sz="2400" u="sng" dirty="0" err="1"/>
              <a:t>Бражин</a:t>
            </a:r>
            <a:r>
              <a:rPr lang="ru-RU" sz="2400" u="sng" dirty="0"/>
              <a:t> говорит</a:t>
            </a:r>
            <a:r>
              <a:rPr lang="ru-RU" sz="2400" dirty="0"/>
              <a:t>, что «</a:t>
            </a:r>
            <a:r>
              <a:rPr lang="ru-RU" sz="2400" u="sng" dirty="0"/>
              <a:t>плохи музы, которые в дни великих народных бедствий могут молчать…»</a:t>
            </a:r>
            <a:r>
              <a:rPr lang="ru-RU" sz="2400" dirty="0"/>
              <a:t>. </a:t>
            </a:r>
            <a:r>
              <a:rPr lang="ru-RU" sz="2400" u="sng" dirty="0"/>
              <a:t>По мнению автора</a:t>
            </a:r>
            <a:r>
              <a:rPr lang="ru-RU" sz="2400" dirty="0"/>
              <a:t>, всегда были творческие люди, которые непосредственно участвовали в боевых действиях (предложения 4-7). В качестве примера, подтверждающего его точку зрения, </a:t>
            </a:r>
            <a:r>
              <a:rPr lang="ru-RU" sz="2400" u="sng" dirty="0"/>
              <a:t>И. </a:t>
            </a:r>
            <a:r>
              <a:rPr lang="ru-RU" sz="2400" u="sng" dirty="0" err="1"/>
              <a:t>Бражин</a:t>
            </a:r>
            <a:r>
              <a:rPr lang="ru-RU" sz="2400" u="sng" dirty="0"/>
              <a:t> приводит историю создателя</a:t>
            </a:r>
            <a:r>
              <a:rPr lang="ru-RU" sz="2400" dirty="0"/>
              <a:t> «Слова о полку Игореве», </a:t>
            </a:r>
            <a:r>
              <a:rPr lang="ru-RU" sz="2400" u="sng" dirty="0"/>
              <a:t>«который проделал вместе с дружиной Игоря весь поход от начала до конца». </a:t>
            </a:r>
            <a:r>
              <a:rPr lang="ru-RU" sz="2400" dirty="0"/>
              <a:t>Продолжая систему аргументов,  </a:t>
            </a:r>
            <a:r>
              <a:rPr lang="ru-RU" sz="2400" u="sng" dirty="0"/>
              <a:t>автор говорит </a:t>
            </a:r>
            <a:r>
              <a:rPr lang="ru-RU" sz="2400" dirty="0"/>
              <a:t>о традициях «певцов-воинов» от Дениса Давыдова до поэтов и прозаиков Великой Отечественной войны. В заключение </a:t>
            </a:r>
            <a:r>
              <a:rPr lang="ru-RU" sz="2400" u="sng" dirty="0"/>
              <a:t>автор приходит </a:t>
            </a:r>
            <a:r>
              <a:rPr lang="ru-RU" sz="2400" dirty="0"/>
              <a:t>в выводу, что многие творческие люди во все времена отдавали «кровному делу не только свое перо, но и …саму жизнь».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Пояснения из методических рекомендаций ФИПИ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800"/>
              <a:t>    Комментарий в данном сочинении соответствует высшему баллу (2 балла), так как экзаменуемый, опираясь на исходный текст (в виде цитат, цифровых ссылок, элементов изложения), прослеживает путь автора от формулировки проблемы к основным выводам, его логику, систему аргументов. Тем самым в работе выделены ключевые моменты проблемы (поэзия в период войн, поэты-бойцы, неумолкающее слово поэтов, традиции отечественной литературы).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>		</a:t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>		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Домашнее задание</a:t>
            </a:r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Monotype Corsiva" pitchFamily="66" charset="0"/>
              </a:rPr>
              <a:t/>
            </a:r>
            <a:br>
              <a:rPr lang="ru-RU" sz="3200" b="1" dirty="0" smtClean="0">
                <a:solidFill>
                  <a:schemeClr val="tx1"/>
                </a:solidFill>
                <a:latin typeface="Monotype Corsiva" pitchFamily="66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Monotype Corsiva" pitchFamily="66" charset="0"/>
              </a:rPr>
              <a:t>           1. Составить план написания сочинения</a:t>
            </a:r>
            <a:br>
              <a:rPr lang="ru-RU" sz="3200" b="1" dirty="0" smtClean="0">
                <a:solidFill>
                  <a:schemeClr val="tx1"/>
                </a:solidFill>
                <a:latin typeface="Monotype Corsiva" pitchFamily="66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Monotype Corsiva" pitchFamily="66" charset="0"/>
              </a:rPr>
              <a:t>2. Вспомнить, что такое комментарий текста.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428728" y="6429396"/>
            <a:ext cx="714376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142976" y="285728"/>
            <a:ext cx="750099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			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Всем спасибо за работу!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3643314"/>
            <a:ext cx="5214974" cy="2466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6858016" y="3643314"/>
            <a:ext cx="1544638" cy="690562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rgbClr val="F2DBDB"/>
          </a:solidFill>
          <a:ln w="9525" algn="ctr">
            <a:solidFill>
              <a:srgbClr val="943634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cs typeface="Arial" pitchFamily="34" charset="0"/>
              </a:rPr>
              <a:t>Надеюсь, вы нашли свой путь!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heel spokes="1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			</a:t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ЦЕЛЬ: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	подготовка к написанию сочинения по 	прочитанному тексту.</a:t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ЗАДАЧИ:</a:t>
            </a:r>
            <a:br>
              <a:rPr lang="ru-RU" sz="2800" b="1" dirty="0" smtClean="0"/>
            </a:br>
            <a:r>
              <a:rPr lang="ru-RU" sz="2800" b="1" dirty="0" smtClean="0"/>
              <a:t>- практиковаться в определении темы и проблемы текста;</a:t>
            </a:r>
            <a:br>
              <a:rPr lang="ru-RU" sz="2800" b="1" dirty="0" smtClean="0"/>
            </a:br>
            <a:r>
              <a:rPr lang="ru-RU" sz="2800" b="1" dirty="0" smtClean="0"/>
              <a:t>- формировать умение определять авторскую позицию;</a:t>
            </a:r>
            <a:br>
              <a:rPr lang="ru-RU" sz="2800" b="1" dirty="0" smtClean="0"/>
            </a:br>
            <a:r>
              <a:rPr lang="ru-RU" sz="2800" b="1" dirty="0" smtClean="0"/>
              <a:t>-учиться  находить аргументы  к поставленной проблеме.</a:t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dirty="0"/>
          </a:p>
        </p:txBody>
      </p:sp>
    </p:spTree>
  </p:cSld>
  <p:clrMapOvr>
    <a:masterClrMapping/>
  </p:clrMapOvr>
  <p:transition spd="slow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>		</a:t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/>
            </a:r>
            <a:br>
              <a:rPr lang="ru-RU" sz="3200" b="1" dirty="0" smtClean="0">
                <a:latin typeface="Monotype Corsiva" pitchFamily="66" charset="0"/>
              </a:rPr>
            </a:br>
            <a:r>
              <a:rPr lang="ru-RU" sz="3200" b="1" dirty="0" smtClean="0">
                <a:latin typeface="Monotype Corsiva" pitchFamily="66" charset="0"/>
              </a:rPr>
              <a:t>		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Напутствие.</a:t>
            </a:r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Monotype Corsiva" pitchFamily="66" charset="0"/>
              </a:rPr>
              <a:t/>
            </a:r>
            <a:br>
              <a:rPr lang="ru-RU" sz="3200" b="1" dirty="0" smtClean="0">
                <a:solidFill>
                  <a:schemeClr val="tx1"/>
                </a:solidFill>
                <a:latin typeface="Monotype Corsiva" pitchFamily="66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Monotype Corsiva" pitchFamily="66" charset="0"/>
              </a:rPr>
              <a:t>            « </a:t>
            </a:r>
            <a:r>
              <a:rPr lang="ru-RU" sz="3200" b="1" dirty="0" smtClean="0">
                <a:solidFill>
                  <a:srgbClr val="7030A0"/>
                </a:solidFill>
                <a:latin typeface="Monotype Corsiva" pitchFamily="66" charset="0"/>
              </a:rPr>
              <a:t>Когда человек не знает, к какой пристани он держит путь, для него ни один ветер не будет попутным», - Сенека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428728" y="6429396"/>
            <a:ext cx="714376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http://www.flip.kz/media/people/5693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4429132"/>
            <a:ext cx="1905000" cy="22860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1429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Задание части «С»</a:t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	</a:t>
            </a:r>
            <a:br>
              <a:rPr lang="ru-RU" sz="4400" b="1" dirty="0" smtClean="0"/>
            </a:br>
            <a:r>
              <a:rPr lang="ru-RU" sz="4400" b="1" dirty="0" smtClean="0"/>
              <a:t>	</a:t>
            </a:r>
            <a:endParaRPr lang="ru-RU" sz="27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14480" y="1285860"/>
            <a:ext cx="678661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/>
              <a:t>Напишите сочинение по </a:t>
            </a:r>
            <a:r>
              <a:rPr lang="ru-RU" b="1" u="sng" dirty="0" smtClean="0"/>
              <a:t>прочитанному тексту.</a:t>
            </a:r>
          </a:p>
          <a:p>
            <a:r>
              <a:rPr lang="ru-RU" u="sng" dirty="0" smtClean="0"/>
              <a:t>Сформулируйте </a:t>
            </a:r>
            <a:r>
              <a:rPr lang="ru-RU" dirty="0" smtClean="0"/>
              <a:t>и прокомментируйте </a:t>
            </a:r>
            <a:r>
              <a:rPr lang="ru-RU" u="sng" dirty="0" smtClean="0"/>
              <a:t>одну из проблем, </a:t>
            </a:r>
            <a:r>
              <a:rPr lang="ru-RU" dirty="0" smtClean="0"/>
              <a:t>поставленных</a:t>
            </a:r>
          </a:p>
          <a:p>
            <a:r>
              <a:rPr lang="ru-RU" dirty="0" smtClean="0"/>
              <a:t>автором текста (избегайте чрезмерного цитирования).</a:t>
            </a:r>
          </a:p>
          <a:p>
            <a:r>
              <a:rPr lang="ru-RU" u="sng" dirty="0" smtClean="0"/>
              <a:t>Сформулируйте позицию автора </a:t>
            </a:r>
            <a:r>
              <a:rPr lang="ru-RU" dirty="0" smtClean="0"/>
              <a:t>(рассказчика). Напишите, согласны</a:t>
            </a:r>
          </a:p>
          <a:p>
            <a:r>
              <a:rPr lang="ru-RU" dirty="0" smtClean="0"/>
              <a:t>или не согласны Вы с точкой зрения автора прочитанного текста. Объясните почему. Свой ответ аргументируйте, опираясь в первую очередь на читательский опыт, а также на знания и жизненные наблюдения(учитываются первые два аргумента).</a:t>
            </a:r>
          </a:p>
          <a:p>
            <a:r>
              <a:rPr lang="ru-RU" dirty="0" smtClean="0"/>
              <a:t>Объём сочинения – не менее 150 слов.</a:t>
            </a:r>
          </a:p>
          <a:p>
            <a:r>
              <a:rPr lang="ru-RU" b="1" dirty="0" smtClean="0"/>
              <a:t>Работа,  написанная без опоры на прочитанный текст (не по данному</a:t>
            </a:r>
          </a:p>
          <a:p>
            <a:r>
              <a:rPr lang="ru-RU" b="1" dirty="0" smtClean="0"/>
              <a:t>тексту), не оценивается</a:t>
            </a:r>
            <a:r>
              <a:rPr lang="ru-RU" dirty="0" smtClean="0"/>
              <a:t>. Если сочинение представляет собой пересказанный или полностью переписанный исходный текст без каких бы то ни было комментариев, то такая работа оценивается нулём баллов.</a:t>
            </a:r>
          </a:p>
          <a:p>
            <a:r>
              <a:rPr lang="ru-RU" dirty="0" smtClean="0"/>
              <a:t>Сочинение пишите аккуратно, разборчивым почерком</a:t>
            </a:r>
            <a:endParaRPr lang="ru-RU" dirty="0"/>
          </a:p>
        </p:txBody>
      </p:sp>
    </p:spTree>
  </p:cSld>
  <p:clrMapOvr>
    <a:masterClrMapping/>
  </p:clrMapOvr>
  <p:transition spd="slow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	</a:t>
            </a:r>
            <a:br>
              <a:rPr lang="ru-RU" sz="4400" b="1" dirty="0" smtClean="0"/>
            </a:br>
            <a:r>
              <a:rPr lang="ru-RU" sz="4400" b="1" dirty="0" smtClean="0"/>
              <a:t>	Алгоритм выполнения </a:t>
            </a:r>
            <a:br>
              <a:rPr lang="ru-RU" sz="4400" b="1" dirty="0" smtClean="0"/>
            </a:br>
            <a:r>
              <a:rPr lang="ru-RU" sz="4400" b="1" dirty="0" smtClean="0"/>
              <a:t>		    работы</a:t>
            </a:r>
            <a:br>
              <a:rPr lang="ru-RU" sz="4400" b="1" dirty="0" smtClean="0"/>
            </a:b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Определяем тему и называем  проблему </a:t>
            </a:r>
            <a:b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исходного текста. </a:t>
            </a:r>
            <a:b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Определяем позицию автора исходного текста.</a:t>
            </a:r>
            <a:b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Находим аргументы из художественных произведений.</a:t>
            </a:r>
            <a:endParaRPr lang="ru-RU" sz="27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 Заполняем таблицу </a:t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	</a:t>
            </a:r>
            <a:br>
              <a:rPr lang="ru-RU" sz="4400" b="1" dirty="0" smtClean="0"/>
            </a:br>
            <a:r>
              <a:rPr lang="ru-RU" sz="4400" b="1" dirty="0" smtClean="0"/>
              <a:t>	</a:t>
            </a:r>
            <a:endParaRPr lang="ru-RU" sz="27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33207" y="3236214"/>
          <a:ext cx="6077585" cy="2804160"/>
        </p:xfrm>
        <a:graphic>
          <a:graphicData uri="http://schemas.openxmlformats.org/drawingml/2006/table">
            <a:tbl>
              <a:tblPr/>
              <a:tblGrid>
                <a:gridCol w="2025650"/>
                <a:gridCol w="2025650"/>
                <a:gridCol w="202628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Calibri"/>
                          <a:ea typeface="Calibri"/>
                          <a:cs typeface="Times New Roman"/>
                        </a:rPr>
                        <a:t>Проблемы текста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Calibri"/>
                          <a:ea typeface="Calibri"/>
                          <a:cs typeface="Times New Roman"/>
                        </a:rPr>
                        <a:t>Авторская позиция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latin typeface="Calibri"/>
                          <a:ea typeface="Calibri"/>
                          <a:cs typeface="Times New Roman"/>
                        </a:rPr>
                        <a:t>Аргументы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5248275"/>
            <a:ext cx="12001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1. Определяем тему и называем  проблему </a:t>
            </a:r>
            <a:b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исходного текста. </a:t>
            </a:r>
            <a:r>
              <a:rPr lang="ru-RU" sz="1600" b="1" i="1" dirty="0" smtClean="0"/>
              <a:t/>
            </a:r>
            <a:br>
              <a:rPr lang="ru-RU" sz="1600" b="1" i="1" dirty="0" smtClean="0"/>
            </a:br>
            <a:r>
              <a:rPr lang="ru-RU" sz="1400" b="1" dirty="0" smtClean="0">
                <a:solidFill>
                  <a:schemeClr val="tx1"/>
                </a:solidFill>
              </a:rPr>
              <a:t>ТЕМА – </a:t>
            </a:r>
            <a:r>
              <a:rPr lang="ru-RU" sz="1600" dirty="0" smtClean="0">
                <a:solidFill>
                  <a:schemeClr val="tx1"/>
                </a:solidFill>
              </a:rPr>
              <a:t>то, о чем говорится в тексте.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400" b="1" dirty="0" smtClean="0">
                <a:solidFill>
                  <a:schemeClr val="tx1"/>
                </a:solidFill>
              </a:rPr>
              <a:t>ПРОБЛЕМА – </a:t>
            </a:r>
            <a:r>
              <a:rPr lang="ru-RU" sz="1600" dirty="0" smtClean="0">
                <a:solidFill>
                  <a:schemeClr val="tx1"/>
                </a:solidFill>
              </a:rPr>
              <a:t>это </a:t>
            </a:r>
            <a:r>
              <a:rPr lang="ru-RU" sz="1400" dirty="0" smtClean="0">
                <a:solidFill>
                  <a:schemeClr val="tx1"/>
                </a:solidFill>
              </a:rPr>
              <a:t>теоретический или практический вопрос, требующий  решения, исследования</a:t>
            </a:r>
            <a:r>
              <a:rPr lang="ru-RU" sz="1600" dirty="0" smtClean="0">
                <a:solidFill>
                  <a:schemeClr val="tx1"/>
                </a:solidFill>
              </a:rPr>
              <a:t>, который рассматривает автор в этом тексте.</a:t>
            </a:r>
            <a:r>
              <a:rPr lang="ru-RU" sz="1400" b="1" dirty="0" smtClean="0">
                <a:solidFill>
                  <a:schemeClr val="tx1"/>
                </a:solidFill>
              </a:rPr>
              <a:t/>
            </a:r>
            <a:br>
              <a:rPr lang="ru-RU" sz="1400" b="1" dirty="0" smtClean="0">
                <a:solidFill>
                  <a:schemeClr val="tx1"/>
                </a:solidFill>
              </a:rPr>
            </a:br>
            <a:r>
              <a:rPr lang="ru-RU" sz="1400" b="1" dirty="0" smtClean="0">
                <a:solidFill>
                  <a:schemeClr val="tx1"/>
                </a:solidFill>
              </a:rPr>
              <a:t> НАПРИМЕР: </a:t>
            </a:r>
            <a:br>
              <a:rPr lang="ru-RU" sz="1400" b="1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Тема – война. Проблема – нравственная оценка  войны.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                       </a:t>
            </a:r>
            <a:r>
              <a:rPr lang="ru-RU" sz="1600" b="1" dirty="0" smtClean="0">
                <a:solidFill>
                  <a:schemeClr val="tx1"/>
                </a:solidFill>
                <a:latin typeface="Arial Black" pitchFamily="34" charset="0"/>
              </a:rPr>
              <a:t>СПОСОБЫ ФОРМУЛИРОВАНИЯ ПРОБЛЕМЫ</a:t>
            </a:r>
            <a:r>
              <a:rPr lang="ru-RU" sz="1600" b="1" dirty="0" smtClean="0">
                <a:solidFill>
                  <a:schemeClr val="tx1"/>
                </a:solidFill>
              </a:rPr>
              <a:t/>
            </a:r>
            <a:br>
              <a:rPr lang="ru-RU" sz="1600" b="1" dirty="0" smtClean="0">
                <a:solidFill>
                  <a:schemeClr val="tx1"/>
                </a:solidFill>
              </a:rPr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>
                <a:solidFill>
                  <a:schemeClr val="tx1"/>
                </a:solidFill>
              </a:rPr>
              <a:t>Проблемный вопрос                                           С помощью существительного в Р.п.</a:t>
            </a:r>
            <a:br>
              <a:rPr lang="ru-RU" sz="1600" b="1" dirty="0" smtClean="0">
                <a:solidFill>
                  <a:schemeClr val="tx1"/>
                </a:solidFill>
              </a:rPr>
            </a:br>
            <a:r>
              <a:rPr lang="ru-RU" sz="1600" b="1" dirty="0" smtClean="0">
                <a:solidFill>
                  <a:schemeClr val="tx1"/>
                </a:solidFill>
              </a:rPr>
              <a:t>: - </a:t>
            </a:r>
            <a:r>
              <a:rPr lang="ru-RU" sz="1600" dirty="0" smtClean="0">
                <a:solidFill>
                  <a:schemeClr val="tx1"/>
                </a:solidFill>
              </a:rPr>
              <a:t>Почему  люди стали меньше читать?             : Проблема (кого? чего?)  войны, </a:t>
            </a:r>
            <a:r>
              <a:rPr lang="ru-RU" sz="1600" dirty="0" err="1" smtClean="0">
                <a:solidFill>
                  <a:schemeClr val="tx1"/>
                </a:solidFill>
              </a:rPr>
              <a:t>эконо</a:t>
            </a:r>
            <a:r>
              <a:rPr lang="ru-RU" sz="1600" dirty="0" smtClean="0">
                <a:solidFill>
                  <a:schemeClr val="tx1"/>
                </a:solidFill>
              </a:rPr>
              <a:t>-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-Что формирует личность человека: при-            </a:t>
            </a:r>
            <a:r>
              <a:rPr lang="ru-RU" sz="1600" dirty="0" err="1" smtClean="0">
                <a:solidFill>
                  <a:schemeClr val="tx1"/>
                </a:solidFill>
              </a:rPr>
              <a:t>мики</a:t>
            </a:r>
            <a:r>
              <a:rPr lang="ru-RU" sz="1600" dirty="0" smtClean="0">
                <a:solidFill>
                  <a:schemeClr val="tx1"/>
                </a:solidFill>
              </a:rPr>
              <a:t>, роли искусства в жизни чело-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родные данные, окружение или </a:t>
            </a:r>
            <a:r>
              <a:rPr lang="ru-RU" sz="1600" dirty="0" err="1" smtClean="0">
                <a:solidFill>
                  <a:schemeClr val="tx1"/>
                </a:solidFill>
              </a:rPr>
              <a:t>самовоспи</a:t>
            </a:r>
            <a:r>
              <a:rPr lang="ru-RU" sz="1600" dirty="0" smtClean="0">
                <a:solidFill>
                  <a:schemeClr val="tx1"/>
                </a:solidFill>
              </a:rPr>
              <a:t>-        века, современного образования, 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err="1" smtClean="0">
                <a:solidFill>
                  <a:schemeClr val="tx1"/>
                </a:solidFill>
              </a:rPr>
              <a:t>тание</a:t>
            </a:r>
            <a:r>
              <a:rPr lang="ru-RU" sz="1600" dirty="0" smtClean="0">
                <a:solidFill>
                  <a:schemeClr val="tx1"/>
                </a:solidFill>
              </a:rPr>
              <a:t>?        			       отношения к труду, опасности  </a:t>
            </a:r>
            <a:r>
              <a:rPr lang="ru-RU" sz="1600" dirty="0" err="1" smtClean="0">
                <a:solidFill>
                  <a:schemeClr val="tx1"/>
                </a:solidFill>
              </a:rPr>
              <a:t>компью</a:t>
            </a:r>
            <a:r>
              <a:rPr lang="ru-RU" sz="1600" dirty="0" smtClean="0">
                <a:solidFill>
                  <a:schemeClr val="tx1"/>
                </a:solidFill>
              </a:rPr>
              <a:t>-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-Как СМИ формируют общественное мнение?    </a:t>
            </a:r>
            <a:r>
              <a:rPr lang="ru-RU" sz="1600" dirty="0" err="1" smtClean="0">
                <a:solidFill>
                  <a:schemeClr val="tx1"/>
                </a:solidFill>
              </a:rPr>
              <a:t>терной</a:t>
            </a:r>
            <a:r>
              <a:rPr lang="ru-RU" sz="1600" dirty="0" smtClean="0">
                <a:solidFill>
                  <a:schemeClr val="tx1"/>
                </a:solidFill>
              </a:rPr>
              <a:t> зависимости, использования в 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-Разве одиночество и счастье совместимы?        речи иностранных слов  и т.п.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-Когда традиции являются злом?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				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         </a:t>
            </a:r>
            <a:r>
              <a:rPr lang="ru-RU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!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ПРОБЛЕМА  (какая?) </a:t>
            </a:r>
            <a:b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			                     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Сложная, трудная, важная, серьёзная,</a:t>
            </a:r>
            <a:b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                                               глубокая, основная, главная, актуальная, 				    злободневная, острая,  и т.д.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endParaRPr lang="ru-RU" sz="1800" dirty="0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1071538" y="3143248"/>
            <a:ext cx="338138" cy="300038"/>
          </a:xfrm>
          <a:prstGeom prst="ellipse">
            <a:avLst/>
          </a:prstGeom>
          <a:solidFill>
            <a:schemeClr val="accent1">
              <a:alpha val="28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Н</a:t>
            </a: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5072066" y="3143248"/>
            <a:ext cx="338138" cy="300038"/>
          </a:xfrm>
          <a:prstGeom prst="ellipse">
            <a:avLst/>
          </a:prstGeom>
          <a:solidFill>
            <a:schemeClr val="accent1">
              <a:alpha val="28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Н</a:t>
            </a:r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1857356" y="4857760"/>
            <a:ext cx="1544638" cy="690562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rgbClr val="F2DBDB"/>
          </a:solidFill>
          <a:ln w="9525" algn="ctr">
            <a:solidFill>
              <a:srgbClr val="943634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cs typeface="Arial" pitchFamily="34" charset="0"/>
              </a:rPr>
              <a:t>Вспомним теорию…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Стрелка углом 19"/>
          <p:cNvSpPr/>
          <p:nvPr/>
        </p:nvSpPr>
        <p:spPr>
          <a:xfrm rot="5400000">
            <a:off x="2143108" y="2357430"/>
            <a:ext cx="428628" cy="571504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>
              <a:rot lat="0" lon="10799999" rev="107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Стрелка углом 20"/>
          <p:cNvSpPr/>
          <p:nvPr/>
        </p:nvSpPr>
        <p:spPr>
          <a:xfrm rot="5400000">
            <a:off x="7215206" y="2357430"/>
            <a:ext cx="428628" cy="571504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 contourW="12700">
            <a:contourClr>
              <a:schemeClr val="accent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	</a:t>
            </a:r>
            <a:r>
              <a:rPr lang="ru-RU" sz="4400" b="1" dirty="0" smtClean="0">
                <a:solidFill>
                  <a:srgbClr val="C00000"/>
                </a:solidFill>
              </a:rPr>
              <a:t>Виды проблем</a:t>
            </a: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	</a:t>
            </a:r>
            <a:br>
              <a:rPr lang="ru-RU" sz="4400" b="1" dirty="0" smtClean="0"/>
            </a:br>
            <a: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*Философские</a:t>
            </a:r>
            <a:b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*Нравственные</a:t>
            </a:r>
            <a:b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*Экологические</a:t>
            </a:r>
            <a:b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*Социальные</a:t>
            </a:r>
            <a:b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*Политические</a:t>
            </a:r>
            <a:b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3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5248275"/>
            <a:ext cx="12001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857356" y="4857760"/>
            <a:ext cx="1544638" cy="690562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rgbClr val="F2DBDB"/>
          </a:solidFill>
          <a:ln w="9525" algn="ctr">
            <a:solidFill>
              <a:srgbClr val="943634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cs typeface="Arial" pitchFamily="34" charset="0"/>
              </a:rPr>
              <a:t>Вспомним теорию…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1868</TotalTime>
  <Words>891</Words>
  <PresentationFormat>Экран (4:3)</PresentationFormat>
  <Paragraphs>105</Paragraphs>
  <Slides>24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Солнцестояние</vt:lpstr>
      <vt:lpstr>Документ Microsoft Office Word</vt:lpstr>
      <vt:lpstr>             Всем приятного настроения ! Плодотворной работы!</vt:lpstr>
      <vt:lpstr>             Подготовка к написанию сочинения           по прочитанному тексту.             (Задание «С» ЕГЭ)               Прежде чем написать, я задаю себе три                 вопроса: что хочу написать, как                 написать и для чего написать.                        М. Горький. </vt:lpstr>
      <vt:lpstr>          ЦЕЛЬ:   подготовка к написанию сочинения по  прочитанному тексту.  ЗАДАЧИ: - практиковаться в определении темы и проблемы текста; - формировать умение определять авторскую позицию; -учиться  находить аргументы  к поставленной проблеме.  </vt:lpstr>
      <vt:lpstr>             Напутствие.              « Когда человек не знает, к какой пристани он держит путь, для него ни один ветер не будет попутным», - Сенека</vt:lpstr>
      <vt:lpstr>    Задание части «С»      </vt:lpstr>
      <vt:lpstr>         Алгоритм выполнения        работы 1. Определяем тему и называем  проблему      исходного текста.     2. Определяем позицию автора исходного текста.     3. Находим аргументы из художественных произведений.</vt:lpstr>
      <vt:lpstr>     Заполняем таблицу      </vt:lpstr>
      <vt:lpstr>                     1. Определяем тему и называем  проблему                           исходного текста.  ТЕМА – то, о чем говорится в тексте. ПРОБЛЕМА – это теоретический или практический вопрос, требующий  решения, исследования, который рассматривает автор в этом тексте.  НАПРИМЕР:  Тема – война. Проблема – нравственная оценка  войны.                          СПОСОБЫ ФОРМУЛИРОВАНИЯ ПРОБЛЕМЫ   Проблемный вопрос                                           С помощью существительного в Р.п. : - Почему  люди стали меньше читать?             : Проблема (кого? чего?)  войны, эконо-  -Что формирует личность человека: при-            мики, роли искусства в жизни чело- родные данные, окружение или самовоспи-        века, современного образования,  тание?                  отношения к труду, опасности  компью- -Как СМИ формируют общественное мнение?    терной зависимости, использования в  -Разве одиночество и счастье совместимы?        речи иностранных слов  и т.п. -Когда традиции являются злом?                !  ПРОБЛЕМА  (какая?)                           Сложная, трудная, важная, серьёзная,                                                                                     глубокая, основная, главная, актуальная,         злободневная, острая,  и т.д.    </vt:lpstr>
      <vt:lpstr>       Виды проблем   *Философские  *Нравственные  *Экологические  *Социальные  *Политические </vt:lpstr>
      <vt:lpstr>       Определите вид проблемы   1. В чем смысл  человеческой жизни? 2. Можно ли избежать социальной несправедливости? 3. Нужно ли заботиться об окружающих людях?  4. Имеет ли право человек вмешиваться в жизнь природы?  5. В чем опасность политики национализма?  </vt:lpstr>
      <vt:lpstr>     Проблемы текста       </vt:lpstr>
      <vt:lpstr>                2.Определяем позицию автора исходного текста.   Проблема – сложный (проблемный) вопрос, а позиция автора – это:  ответ автора на этот вопрос;  авторская оценка проблемы;  путь решения проблемы.                     </vt:lpstr>
      <vt:lpstr>         Можно использовать следующие                        речевые обороты:</vt:lpstr>
      <vt:lpstr>     Позиция автора      </vt:lpstr>
      <vt:lpstr>                3. Находим аргументы Аргумент – суждение, довод, приводимый пишущим в доказательство высказанной мысли, своей точки зрения.                    </vt:lpstr>
      <vt:lpstr>                                                                   2. Комментируем   сформулированную                                     проблему. Комментирование  – это рассуждения, пояснительные и критические замечания о  чем-либо.   Сделать это можно, ответив на след. вопросы: - Как проявляется проблема в жизни? Когда она возникла? С чем связано её возникновение? - Актуальна ли эта проблема в наши дни? - Является ли эта проблема актуальной для всех, или она интересует узкий круг      специалистов, людей с определёнными интересами, относящихся к некой социальной    группе? - Что побудило автора рассмотреть эту проблему? К какой категории относится эта проблема (нравственная, этическая, социальная, экологическая, общественно-политическая, философская, психологическая и т.п.)?  Какова степень ее актуальности? (актуальная, второстепенная, животрепещущая, насущная, давно назревшая, вечная и т. п.) Что дает основание утверждать о ее злободневности?  Насколько освещена эта проблема в литературе (публицистике), кто из авторов касался ее?       </vt:lpstr>
      <vt:lpstr>         Можно использовать следующие                        речевые обороты:</vt:lpstr>
      <vt:lpstr>Объяснение текста с опорой на вопросы</vt:lpstr>
      <vt:lpstr>Слайд 19</vt:lpstr>
      <vt:lpstr>Обязательные элементы комментария</vt:lpstr>
      <vt:lpstr>Слайд 21</vt:lpstr>
      <vt:lpstr>Пояснения из методических рекомендаций ФИПИ</vt:lpstr>
      <vt:lpstr>             Домашнее задание             1. Составить план написания сочинения 2. Вспомнить, что такое комментарий текста.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Юра</dc:creator>
  <cp:lastModifiedBy>Я Есть</cp:lastModifiedBy>
  <cp:revision>192</cp:revision>
  <dcterms:created xsi:type="dcterms:W3CDTF">2012-03-12T17:23:07Z</dcterms:created>
  <dcterms:modified xsi:type="dcterms:W3CDTF">2016-12-02T06:00:51Z</dcterms:modified>
</cp:coreProperties>
</file>