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271" r:id="rId6"/>
    <p:sldId id="272" r:id="rId7"/>
    <p:sldId id="274" r:id="rId8"/>
    <p:sldId id="277" r:id="rId9"/>
    <p:sldId id="273" r:id="rId10"/>
    <p:sldId id="278" r:id="rId11"/>
    <p:sldId id="280" r:id="rId12"/>
    <p:sldId id="279" r:id="rId13"/>
    <p:sldId id="281" r:id="rId14"/>
    <p:sldId id="28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73444"/>
    <a:srgbClr val="627176"/>
    <a:srgbClr val="E86026"/>
    <a:srgbClr val="FEF1E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29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-102" y="-840"/>
      </p:cViewPr>
      <p:guideLst>
        <p:guide orient="horz" pos="216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532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45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809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681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56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0407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7043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640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88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49544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3486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A9090-CB85-4BEB-BF36-036F67CDAB31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B6FE2-84E2-40E8-9F66-23BBA8D9A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459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59181" y="1371600"/>
            <a:ext cx="6793680" cy="4586748"/>
          </a:xfrm>
          <a:noFill/>
        </p:spPr>
        <p:txBody>
          <a:bodyPr>
            <a:normAutofit fontScale="92500" lnSpcReduction="10000"/>
          </a:bodyPr>
          <a:lstStyle/>
          <a:p>
            <a:pPr algn="l"/>
            <a:r>
              <a:rPr lang="ru-RU" sz="1600" b="1" dirty="0" smtClean="0"/>
              <a:t>Школьный музей «Наследие – связь поколений» </a:t>
            </a:r>
            <a:r>
              <a:rPr lang="ru-RU" sz="1600" dirty="0" smtClean="0"/>
              <a:t>- это музей посвященный трагичным событиям в истории  России  и Республики Карелия в период Великой Отечественной войны.</a:t>
            </a:r>
          </a:p>
          <a:p>
            <a:pPr algn="l"/>
            <a:r>
              <a:rPr lang="ru-RU" sz="1600" b="1" dirty="0" smtClean="0"/>
              <a:t>История создания музея</a:t>
            </a:r>
          </a:p>
          <a:p>
            <a:pPr algn="l"/>
            <a:r>
              <a:rPr lang="ru-RU" sz="1600" dirty="0" smtClean="0"/>
              <a:t>Потребность в школьном музее была всегда, но долгое время в лицее не было помещения под постоянную экспозицию о Карелии в годы Великой Отечественной войны. Артефакты показывали ребятам только в памятные даты.</a:t>
            </a:r>
          </a:p>
          <a:p>
            <a:pPr algn="l"/>
            <a:r>
              <a:rPr lang="ru-RU" sz="1600" dirty="0" smtClean="0"/>
              <a:t>Но память – это наше великое наследие, которое мы не в праве потерять</a:t>
            </a:r>
          </a:p>
          <a:p>
            <a:pPr algn="l"/>
            <a:r>
              <a:rPr lang="ru-RU" sz="1600" dirty="0" smtClean="0"/>
              <a:t>Историческая память – это проявление души народа, его  золотой запас, и наш долг сохранить и передать  его.</a:t>
            </a:r>
          </a:p>
          <a:p>
            <a:pPr algn="l"/>
            <a:r>
              <a:rPr lang="ru-RU" sz="1600" dirty="0" smtClean="0"/>
              <a:t>С этой целью в 2016 г. распоряжением директора «Академического лицея» </a:t>
            </a:r>
          </a:p>
          <a:p>
            <a:pPr algn="l"/>
            <a:r>
              <a:rPr lang="ru-RU" sz="1600" dirty="0" smtClean="0"/>
              <a:t>был создан школьный музей.</a:t>
            </a:r>
          </a:p>
          <a:p>
            <a:pPr algn="l"/>
            <a:r>
              <a:rPr lang="ru-RU" sz="1600" dirty="0" smtClean="0"/>
              <a:t>В музее представлены 2 экспозиции: «История лицея», «Западный рубеж обороны г. Петрозаводска»</a:t>
            </a:r>
          </a:p>
          <a:p>
            <a:pPr algn="l"/>
            <a:r>
              <a:rPr lang="ru-RU" sz="1600" dirty="0" smtClean="0"/>
              <a:t>На открытии присутствовали ветераны, которые дали высокую оценку работы учащихся и коллектива лицея по сохранению и распространению </a:t>
            </a:r>
          </a:p>
          <a:p>
            <a:pPr algn="l"/>
            <a:r>
              <a:rPr lang="ru-RU" sz="1600" dirty="0" smtClean="0"/>
              <a:t>информации об истории Великой Отечественной войны на территории Республики Карелия</a:t>
            </a:r>
          </a:p>
          <a:p>
            <a:pPr algn="l"/>
            <a:endParaRPr lang="ru-RU" sz="1600" dirty="0" smtClean="0"/>
          </a:p>
          <a:p>
            <a:pPr algn="l"/>
            <a:endParaRPr lang="ru-RU" sz="1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1940" y="394656"/>
            <a:ext cx="3000552" cy="7270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Республика Карелия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 г. Петрозаводск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2119" y="262327"/>
            <a:ext cx="7667468" cy="457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Наследие – связь поколений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1940" y="1727664"/>
            <a:ext cx="3928110" cy="4186643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 </a:t>
            </a:r>
          </a:p>
          <a:p>
            <a:pPr algn="ctr"/>
            <a:r>
              <a:rPr lang="ru-RU" dirty="0"/>
              <a:t>Школьного музея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92119" y="820624"/>
            <a:ext cx="7667467" cy="449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bg1"/>
                </a:solidFill>
              </a:rPr>
              <a:t>МОУ «Академический лицей»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73" y="491144"/>
            <a:ext cx="330939" cy="576355"/>
          </a:xfrm>
          <a:prstGeom prst="rect">
            <a:avLst/>
          </a:prstGeom>
        </p:spPr>
      </p:pic>
      <p:pic>
        <p:nvPicPr>
          <p:cNvPr id="1027" name="Picture 3" descr="C:\Работа\Музей\музей\IMG_20210917_085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426" y="1737360"/>
            <a:ext cx="4100051" cy="4220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2711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348BA19D-FCC5-304F-A43C-D8454715EB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00785" cy="6866395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E420EE29-0676-6B4B-889E-493498828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B5A3E78-6E55-1B40-99AF-BBD9005CC3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15950" cy="6866395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CE3D38B2-ED6F-784F-A43A-62A16AC8C7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65" y="0"/>
            <a:ext cx="12400784" cy="6866395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="" xmlns:a16="http://schemas.microsoft.com/office/drawing/2014/main" id="{D05BE8A9-EEFD-FC49-88E8-C65DE3605C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-1"/>
            <a:ext cx="12192000" cy="8401507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8093EC35-75C5-FA46-B817-4325E96F3B16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407753" y="0"/>
            <a:ext cx="6008493" cy="78592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060984" y="2267006"/>
            <a:ext cx="5855713" cy="4119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/>
              <a:t>Большой интерес учащихся вызывает вооружение Красной Армии.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/>
              <a:t>Здесь вы можете увидеть  вооружение солдат Карельского фронта: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Противогаз РККА.</a:t>
            </a:r>
          </a:p>
          <a:p>
            <a:pPr>
              <a:buNone/>
            </a:pPr>
            <a:r>
              <a:rPr lang="ru-RU" sz="1600" dirty="0" smtClean="0"/>
              <a:t>Половина диска от пулемета ДП Дегтярёва (пехотный) РККА. </a:t>
            </a:r>
          </a:p>
          <a:p>
            <a:pPr>
              <a:buNone/>
            </a:pPr>
            <a:r>
              <a:rPr lang="ru-RU" sz="1600" dirty="0" smtClean="0"/>
              <a:t>СШ – 40 (стальной шлем РККА). </a:t>
            </a:r>
          </a:p>
          <a:p>
            <a:pPr>
              <a:buNone/>
            </a:pPr>
            <a:r>
              <a:rPr lang="ru-RU" sz="1600" dirty="0" smtClean="0"/>
              <a:t>СШ – 36 (стальной шлем РККА, «</a:t>
            </a:r>
            <a:r>
              <a:rPr lang="ru-RU" sz="1600" dirty="0" err="1" smtClean="0"/>
              <a:t>Халхинголка</a:t>
            </a:r>
            <a:r>
              <a:rPr lang="ru-RU" sz="1600" dirty="0" smtClean="0"/>
              <a:t>»).</a:t>
            </a:r>
          </a:p>
          <a:p>
            <a:pPr>
              <a:buNone/>
            </a:pPr>
            <a:r>
              <a:rPr lang="ru-RU" sz="1600" dirty="0" smtClean="0"/>
              <a:t>Коробочный магазин от СВТ – 40 РККА (самозарядная винтовка Токарева). </a:t>
            </a:r>
          </a:p>
          <a:p>
            <a:pPr>
              <a:buNone/>
            </a:pPr>
            <a:r>
              <a:rPr lang="ru-RU" sz="1600" dirty="0" smtClean="0"/>
              <a:t> Пенал от винтовки </a:t>
            </a:r>
            <a:r>
              <a:rPr lang="ru-RU" sz="1600" dirty="0" err="1" smtClean="0"/>
              <a:t>Мосина</a:t>
            </a:r>
            <a:r>
              <a:rPr lang="ru-RU" sz="1600" dirty="0" smtClean="0"/>
              <a:t> РККА. </a:t>
            </a:r>
          </a:p>
          <a:p>
            <a:pPr>
              <a:buNone/>
            </a:pPr>
            <a:r>
              <a:rPr lang="ru-RU" sz="1600" dirty="0" smtClean="0"/>
              <a:t>РГД -33 РККА.</a:t>
            </a:r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3074" name="Picture 2" descr="C:\Users\1\Pictures\IMG_20210920_15303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0100" y="950454"/>
            <a:ext cx="3830894" cy="4624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41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D82E0FD-BD28-CE4F-8D79-5DDDB50CC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BE6D30A-272A-094B-95AB-AF38551847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9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06CB5A5-3555-824C-A106-D37EAFD56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9078" cy="6858000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D52397E-EC2D-A04D-B333-35E54FF69B43}"/>
              </a:ext>
            </a:extLst>
          </p:cNvPr>
          <p:cNvSpPr/>
          <p:nvPr/>
        </p:nvSpPr>
        <p:spPr>
          <a:xfrm>
            <a:off x="905510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961766" y="145201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5603784" y="674180"/>
            <a:ext cx="5855713" cy="4119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/>
              <a:t>Здесь вы можете увидеть  вооружение финской армии:</a:t>
            </a:r>
          </a:p>
          <a:p>
            <a:pPr>
              <a:buNone/>
            </a:pPr>
            <a:r>
              <a:rPr lang="ru-RU" sz="1600" dirty="0" smtClean="0"/>
              <a:t>СШ – М-16 (стальной шлем Финляндия). 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СШ – М-35 (стальной шлем Финляндия). 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Коробочный магазин от пулемета </a:t>
            </a:r>
            <a:r>
              <a:rPr lang="ru-RU" sz="1600" dirty="0" err="1" smtClean="0"/>
              <a:t>Лахти</a:t>
            </a:r>
            <a:r>
              <a:rPr lang="ru-RU" sz="1600" dirty="0" smtClean="0"/>
              <a:t> – </a:t>
            </a:r>
            <a:r>
              <a:rPr lang="ru-RU" sz="1600" dirty="0" err="1" smtClean="0"/>
              <a:t>Салоранта</a:t>
            </a:r>
            <a:r>
              <a:rPr lang="ru-RU" sz="1600" dirty="0" smtClean="0"/>
              <a:t>, Финляндия.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Противогаз </a:t>
            </a:r>
            <a:r>
              <a:rPr lang="ru-RU" sz="1600" dirty="0" err="1" smtClean="0"/>
              <a:t>Нокиа</a:t>
            </a:r>
            <a:r>
              <a:rPr lang="ru-RU" sz="1600" dirty="0" smtClean="0"/>
              <a:t>, Финляндия.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Переноска для ручных гранат, Финляндия.</a:t>
            </a:r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4098" name="Picture 2" descr="C:\Users\1\Pictures\IMG_20210920_1530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51" y="1150373"/>
            <a:ext cx="4011561" cy="44540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422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F51788F-1A00-5140-A22D-50F80C8CC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59F7DD41-6CFE-1F42-97F3-A6ABD82ADB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064E665F-D99C-4E4D-AB6F-D4758148A1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D142CDE3-BC59-824F-949F-CDB80AD6B5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06BF1C84-2F45-C345-8F51-03F9CE60A9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3503594-248D-B54E-95A5-164FC293D770}"/>
              </a:ext>
            </a:extLst>
          </p:cNvPr>
          <p:cNvSpPr/>
          <p:nvPr/>
        </p:nvSpPr>
        <p:spPr>
          <a:xfrm>
            <a:off x="829040" y="1147494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186397" y="973394"/>
            <a:ext cx="6008493" cy="10326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</a:t>
            </a:r>
          </a:p>
          <a:p>
            <a:pPr marL="0" indent="0" algn="just">
              <a:buNone/>
            </a:pPr>
            <a:r>
              <a:rPr lang="ru-RU" sz="2000" b="1" dirty="0" smtClean="0"/>
              <a:t> города Петрозаводска»</a:t>
            </a:r>
            <a:endParaRPr lang="ru-RU" sz="20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336287" y="2134270"/>
            <a:ext cx="5855713" cy="4119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400" dirty="0" smtClean="0"/>
              <a:t>Музей на основе данной экспозиции работает в двух направлениях: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/>
              <a:t>1. Создаем книгу памяти  «Академического лицея»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Учащиеся лицея совместно с родителями восстанавливают боевой путь своего героя  </a:t>
            </a:r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7170" name="Picture 2" descr="C:\Users\1\Desktop\IMG_20210917_0914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131614"/>
            <a:ext cx="4454013" cy="45800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11640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61E95650-97F2-8A41-89B0-6288D2B2D4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2B273BD9-5790-974E-A20A-2C724B3C2D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2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1985D4D3-1EA7-4645-B589-26E97903C0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C3C99758-9D31-D04A-9374-491623C808A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AABC66AE-F1C0-BE49-996A-6AD55E45EC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795BEEA-CF8F-ED49-B844-E8B3396F6886}"/>
              </a:ext>
            </a:extLst>
          </p:cNvPr>
          <p:cNvSpPr/>
          <p:nvPr/>
        </p:nvSpPr>
        <p:spPr>
          <a:xfrm>
            <a:off x="890391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5970916" y="70573"/>
            <a:ext cx="6008493" cy="5793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466132" y="1087135"/>
            <a:ext cx="5855713" cy="41190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/>
              <a:t>2. Выездная экспозиция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b="1" dirty="0" smtClean="0"/>
              <a:t>«Музей в чемодане»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smtClean="0"/>
              <a:t>Если это необходимо, то учащиеся выходят в классы и другие учреждения для знакомства с нашей экспозицией посвященной «Западному рубежу обороны Петрозаводска»</a:t>
            </a:r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b="1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6146" name="Picture 2" descr="C:\Users\1\Desktop\IMG_20210917_09105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3024" y="1032388"/>
            <a:ext cx="4550073" cy="467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15980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3207A879-0B18-4D40-9FE1-2CB0978047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70B174A2-D408-8644-A75A-F2F35AF535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4EEE36D3-8712-B446-97C7-E396C3F766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ECE031B9-F145-C548-B992-98DCC27E4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6B8DE8F3-96A0-704C-97F9-059B96E7F1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6" y="0"/>
            <a:ext cx="11965214" cy="6858000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="" xmlns:a16="http://schemas.microsoft.com/office/drawing/2014/main" id="{FA6C301F-24A0-B44F-9E09-EC5E3B485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0"/>
            <a:ext cx="12385623" cy="685800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49887B30-D1B5-A646-8C0B-CBCAED41CE82}"/>
              </a:ext>
            </a:extLst>
          </p:cNvPr>
          <p:cNvSpPr/>
          <p:nvPr/>
        </p:nvSpPr>
        <p:spPr>
          <a:xfrm>
            <a:off x="905511" y="1250235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357930" y="73885"/>
            <a:ext cx="6068291" cy="4853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>
          <a:xfrm>
            <a:off x="6504039" y="1705177"/>
            <a:ext cx="5687961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         Спасибо за внимание!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Ждем Вас в нашем  школьном музее: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«Наследие – связь поколений»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F:\Фото музей\P8230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3787" y="1167581"/>
            <a:ext cx="3959942" cy="454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49814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</a:t>
            </a:r>
            <a:r>
              <a:rPr lang="ru-RU" dirty="0" smtClean="0"/>
              <a:t>баннер</a:t>
            </a:r>
            <a:endParaRPr lang="ru-RU" dirty="0"/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54684" y="1581461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 smtClean="0"/>
              <a:t>МОУ «Академический лицей» представляет Вашему вниманию  экспозицию  посвященную «Западному рубежу обороны г. Петрозаводска» в 1941 г.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 smtClean="0"/>
              <a:t>22 июня 1941 г. на СССР без объявления войны напала Германия.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900" dirty="0" smtClean="0"/>
              <a:t>Вслед за ней,  25 июня 1941 г. СССР объявила войну Финляндия, целью которой был захват столицы Карелии  - города Петрозаводска.</a:t>
            </a:r>
          </a:p>
          <a:p>
            <a:pPr marL="0" indent="0" algn="just">
              <a:buNone/>
            </a:pPr>
            <a:r>
              <a:rPr lang="ru-RU" sz="1900" dirty="0" smtClean="0"/>
              <a:t>К сентябрю враг подступал к городу с 4 сторон. </a:t>
            </a:r>
          </a:p>
          <a:p>
            <a:pPr marL="0" indent="0" algn="just">
              <a:buNone/>
            </a:pPr>
            <a:r>
              <a:rPr lang="ru-RU" sz="1900" dirty="0" smtClean="0"/>
              <a:t>Оборону юго-западнее города, на линии Лососинное - </a:t>
            </a:r>
            <a:r>
              <a:rPr lang="ru-RU" sz="1900" dirty="0" err="1" smtClean="0"/>
              <a:t>Машезеро</a:t>
            </a:r>
            <a:r>
              <a:rPr lang="ru-RU" sz="1900" dirty="0" smtClean="0"/>
              <a:t>, заняла 272-я дивизия под командованием генерал-майора М.С. Князева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928542" y="4834327"/>
            <a:ext cx="1506974" cy="1519861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Место для</a:t>
            </a:r>
          </a:p>
          <a:p>
            <a:pPr algn="ctr"/>
            <a:r>
              <a:rPr lang="ru-RU" sz="1200" dirty="0"/>
              <a:t> </a:t>
            </a:r>
            <a:r>
              <a:rPr lang="en-AU" sz="1200" dirty="0"/>
              <a:t>QR-</a:t>
            </a:r>
            <a:r>
              <a:rPr lang="ru-RU" sz="1200" dirty="0"/>
              <a:t>кода</a:t>
            </a:r>
          </a:p>
          <a:p>
            <a:pPr algn="ctr"/>
            <a:r>
              <a:rPr lang="ru-RU" sz="1200" dirty="0"/>
              <a:t>электронной</a:t>
            </a:r>
          </a:p>
          <a:p>
            <a:pPr algn="ctr"/>
            <a:r>
              <a:rPr lang="ru-RU" sz="1200" dirty="0"/>
              <a:t>выставки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2000" b="1" dirty="0" smtClean="0">
                <a:solidFill>
                  <a:schemeClr val="bg1"/>
                </a:solidFill>
              </a:rPr>
              <a:t>«Западный рубеж обороны города Петрозаводска»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C:\Users\1\Desktop\Банне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326" y="1075403"/>
            <a:ext cx="4622390" cy="4528984"/>
          </a:xfrm>
          <a:prstGeom prst="rect">
            <a:avLst/>
          </a:prstGeom>
          <a:noFill/>
        </p:spPr>
      </p:pic>
      <p:pic>
        <p:nvPicPr>
          <p:cNvPr id="2" name="Picture 2" descr="C:\Users\1\Desktop\qr-cod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92929" y="4793225"/>
            <a:ext cx="1661037" cy="1563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3472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DC3E4773-680C-A84A-829B-6DE0E0F33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1FD492B8-8EB9-4145-9216-0335907D8F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7836"/>
            <a:ext cx="12616496" cy="6985836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A9A2BFBB-3900-124A-8657-98F0459317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27836"/>
            <a:ext cx="12616496" cy="6985836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8C947887-5A7C-074E-8E75-B5923FF5C1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26894"/>
            <a:ext cx="12385625" cy="6911788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13E8AF1-FBE7-3240-813A-5A3A25A0FFBD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163150" y="327539"/>
            <a:ext cx="598427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pic>
        <p:nvPicPr>
          <p:cNvPr id="2050" name="Picture 2" descr="C:\Users\1\Desktop\2016-05-08_10-44-57-1-1280x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6546" y="988141"/>
            <a:ext cx="3922938" cy="464574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351639" y="1849677"/>
            <a:ext cx="6096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Наступление финских войск  началось на г. Петрозаводск </a:t>
            </a:r>
          </a:p>
          <a:p>
            <a:r>
              <a:rPr lang="ru-RU" dirty="0" smtClean="0"/>
              <a:t>4 сентября 1941 года. Бойцы Красной армии сдерживали волны атак почти месяц. </a:t>
            </a:r>
          </a:p>
          <a:p>
            <a:r>
              <a:rPr lang="ru-RU" dirty="0" smtClean="0"/>
              <a:t>Четыре рубежа – это высота 168,5, </a:t>
            </a:r>
            <a:r>
              <a:rPr lang="ru-RU" dirty="0" err="1" smtClean="0"/>
              <a:t>Виллагора</a:t>
            </a:r>
            <a:r>
              <a:rPr lang="ru-RU" dirty="0" smtClean="0"/>
              <a:t>, девятый километр </a:t>
            </a:r>
            <a:r>
              <a:rPr lang="ru-RU" dirty="0" err="1" smtClean="0"/>
              <a:t>Лососинского</a:t>
            </a:r>
            <a:r>
              <a:rPr lang="ru-RU" dirty="0" smtClean="0"/>
              <a:t> шоссе и </a:t>
            </a:r>
            <a:r>
              <a:rPr lang="ru-RU" dirty="0" err="1" smtClean="0"/>
              <a:t>Ужесельга</a:t>
            </a:r>
            <a:r>
              <a:rPr lang="ru-RU" dirty="0" smtClean="0"/>
              <a:t>. </a:t>
            </a:r>
          </a:p>
          <a:p>
            <a:endParaRPr lang="ru-RU" dirty="0" smtClean="0"/>
          </a:p>
          <a:p>
            <a:r>
              <a:rPr lang="ru-RU" dirty="0" smtClean="0"/>
              <a:t>Этого времени хватило для того, чтобы городские власти успели эвакуировать жителей карельской столицы и крупные предприятия в глубь страны.</a:t>
            </a:r>
          </a:p>
          <a:p>
            <a:endParaRPr lang="ru-RU" dirty="0" smtClean="0"/>
          </a:p>
          <a:p>
            <a:r>
              <a:rPr lang="ru-RU" dirty="0" smtClean="0"/>
              <a:t>Наша экспозиция посвящена героизму и самоотверженности  солдат Красной Армии, которая обороняла г. Петрозаводск на западе – 9й </a:t>
            </a:r>
            <a:r>
              <a:rPr lang="ru-RU" dirty="0" err="1" smtClean="0"/>
              <a:t>киллометр</a:t>
            </a:r>
            <a:r>
              <a:rPr lang="ru-RU" dirty="0" smtClean="0"/>
              <a:t> </a:t>
            </a:r>
            <a:r>
              <a:rPr lang="ru-RU" dirty="0" err="1" smtClean="0"/>
              <a:t>Лососинского</a:t>
            </a:r>
            <a:r>
              <a:rPr lang="ru-RU" dirty="0" smtClean="0"/>
              <a:t> шоссе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59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CEAC61F8-4DD5-B84B-B300-11E6727E40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144"/>
            <a:ext cx="12192000" cy="6876144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3DBCCE8-2A73-6C43-983B-8499324224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391" y="-18144"/>
            <a:ext cx="12418391" cy="6876144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6DC68EAB-6EA1-B248-A24E-82748E909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18391" cy="6876144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41A323A4-AFF5-4046-9609-76ACBBA812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3927" cy="687614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9EA1EF0-45C0-ED4C-8A40-9A40420A8C6A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178384" y="394964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 smtClean="0"/>
              <a:t>«Западный рубеж обороны города Петрозаводска»</a:t>
            </a:r>
            <a:endParaRPr lang="ru-RU" sz="20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019041" y="1060213"/>
            <a:ext cx="5172960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Наша экспозиция помогает рассмотреть героическую историю 272-й стрелковой  </a:t>
            </a:r>
            <a:r>
              <a:rPr lang="ru-RU" sz="1600" dirty="0" err="1" smtClean="0">
                <a:solidFill>
                  <a:schemeClr val="bg1"/>
                </a:solidFill>
              </a:rPr>
              <a:t>свирско</a:t>
            </a:r>
            <a:r>
              <a:rPr lang="ru-RU" sz="1600" dirty="0" smtClean="0">
                <a:solidFill>
                  <a:schemeClr val="bg1"/>
                </a:solidFill>
              </a:rPr>
              <a:t> - померанской краснознаменной ордена красной звезды дивизии 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Дивизия была сформирована в июле  1941 г.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27 июля была отправлена на Северный фронт и вошла в состав Петрозаводской оперативной группы.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Как только она прибыла в зону дислокации, сразу же нанесла удар  на </a:t>
            </a:r>
            <a:r>
              <a:rPr lang="ru-RU" sz="1600" dirty="0" err="1" smtClean="0">
                <a:solidFill>
                  <a:schemeClr val="bg1"/>
                </a:solidFill>
              </a:rPr>
              <a:t>Ведлозерском</a:t>
            </a:r>
            <a:r>
              <a:rPr lang="ru-RU" sz="1600" dirty="0" smtClean="0">
                <a:solidFill>
                  <a:schemeClr val="bg1"/>
                </a:solidFill>
              </a:rPr>
              <a:t> направлении.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Командовал дивизией Князев М.С.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 smtClean="0">
              <a:solidFill>
                <a:schemeClr val="bg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Работа\Музей\музей\IMG_20210917_0902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6381" y="1106129"/>
            <a:ext cx="3809864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5752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DA0A198-8BB1-9A4A-BEBB-C4A8EA671D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2500" cy="685966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A711EC6E-F766-1B41-A4EA-B2A82B3249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826" y="0"/>
            <a:ext cx="12777825" cy="7078662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F7498AB6-B9FB-734B-AF49-1BFA9B3C95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79503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5B5A6BE0-1139-A243-B568-FA338E889E87}"/>
              </a:ext>
            </a:extLst>
          </p:cNvPr>
          <p:cNvSpPr/>
          <p:nvPr/>
        </p:nvSpPr>
        <p:spPr>
          <a:xfrm>
            <a:off x="1086915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947533" y="1239578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Чтобы вывести части дивизии, командование опергруппы приказало ей отойти в район озера </a:t>
            </a:r>
            <a:r>
              <a:rPr lang="ru-RU" sz="1600" dirty="0" err="1" smtClean="0"/>
              <a:t>Лососиное</a:t>
            </a:r>
            <a:r>
              <a:rPr lang="ru-RU" sz="1600" dirty="0" smtClean="0"/>
              <a:t>  - поселок интернациональный. На переброску войск под Петрозаводск понадобилось 45 дней.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Болота, слякоть не смогли преодолеть автотранспорт и артиллерия  - они застряли в грязи.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Обстановка усложнялась с каждым часом, так как дивизия оказалась в безвыходном положении. Дорога была загружена разбитым транспортом. Враг пытался разделить на части дивизию.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dirty="0" smtClean="0"/>
              <a:t>Было принято решение взорвать уцелевшую технику  и выводить людей к рубежу.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009796" y="0"/>
            <a:ext cx="5393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b="1" dirty="0" smtClean="0"/>
              <a:t>«Западный рубеж обороны города Петрозаводска»</a:t>
            </a:r>
            <a:endParaRPr lang="ru-RU" b="1" dirty="0"/>
          </a:p>
        </p:txBody>
      </p:sp>
      <p:pic>
        <p:nvPicPr>
          <p:cNvPr id="12" name="Picture 2" descr="C:\Работа\Музей\музей\IMG_20210917_0901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911" y="1142510"/>
            <a:ext cx="4070554" cy="4417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09114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437B60E-01EC-7843-9181-A8FAAD628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0"/>
            <a:ext cx="12500304" cy="69215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040B2525-13D2-404B-A6A4-6B25ED83F4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85622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38FE542C-1515-124A-94D7-9BF4B4B00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304" y="-31750"/>
            <a:ext cx="12500304" cy="69215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491A9D2-A0EB-1649-93B0-09F45813D617}"/>
              </a:ext>
            </a:extLst>
          </p:cNvPr>
          <p:cNvSpPr/>
          <p:nvPr/>
        </p:nvSpPr>
        <p:spPr>
          <a:xfrm>
            <a:off x="977802" y="121848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55350" y="692126"/>
            <a:ext cx="6072142" cy="542591"/>
          </a:xfrm>
          <a:prstGeom prst="rect">
            <a:avLst/>
          </a:prstGeom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5316721" y="1534545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Во время боя на 9 километре  29 сентября части 272-й дивизии заняли оборону в 5 километрах юго-западнее от г. Петрозаводска.</a:t>
            </a:r>
            <a:endParaRPr lang="ru-RU" sz="1600" dirty="0"/>
          </a:p>
          <a:p>
            <a:pPr marL="0" indent="0" algn="just">
              <a:buNone/>
            </a:pPr>
            <a:r>
              <a:rPr lang="ru-RU" sz="1600" dirty="0" smtClean="0"/>
              <a:t>Положение города к этому времени было особо тяжелым.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Дивизия сдерживала  натиск финских войск пока на то были силы, в этот период проводилась эвакуация жителей Петрозаводска.</a:t>
            </a:r>
          </a:p>
          <a:p>
            <a:pPr marL="0" indent="0" algn="just">
              <a:buNone/>
            </a:pPr>
            <a:r>
              <a:rPr lang="ru-RU" sz="1600" dirty="0" smtClean="0"/>
              <a:t>1 октября 1941 г. дивизия получила приказ оставить Петрозаводск и отойти к станции Шуйская</a:t>
            </a:r>
          </a:p>
          <a:p>
            <a:pPr marL="0" indent="0" algn="just">
              <a:buNone/>
            </a:pPr>
            <a:r>
              <a:rPr lang="ru-RU" sz="1600" dirty="0" smtClean="0"/>
              <a:t>С момента боев за Петрозаводск дивизия потеряла  более 3.500 человек.</a:t>
            </a:r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901783" y="278849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pic>
        <p:nvPicPr>
          <p:cNvPr id="2050" name="Picture 2" descr="C:\Users\1\Pictures\IMG_20210920_1248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5504" y="1179871"/>
            <a:ext cx="3818728" cy="48374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9705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E4779321-3296-E441-98A3-6FF7520E1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D95BC232-310E-7A44-85DF-1160E0915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8B6DCB10-A9AD-BD44-B354-5914903D3F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61377" y="0"/>
            <a:ext cx="11830623" cy="549734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69CE0C57-F82E-A149-B627-5C2A7B5712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424"/>
            <a:ext cx="12385621" cy="6968424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7CD3ABE8-C472-6D4E-83E3-A552AE9E44C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100379"/>
            <a:ext cx="12385623" cy="675762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6EEC90B-F542-A64D-815E-AD8586EDC1A3}"/>
              </a:ext>
            </a:extLst>
          </p:cNvPr>
          <p:cNvSpPr/>
          <p:nvPr/>
        </p:nvSpPr>
        <p:spPr>
          <a:xfrm>
            <a:off x="829040" y="1139810"/>
            <a:ext cx="3758835" cy="4357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Вставить фотографию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276688" y="371912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6213003" y="1666567"/>
            <a:ext cx="5703693" cy="303235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ru-RU" sz="1600" dirty="0" smtClean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183507" y="1474839"/>
            <a:ext cx="6008493" cy="347480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Остатки дивизии, после падения города переброшены на кораблях Онежской военной флотилии.</a:t>
            </a:r>
          </a:p>
          <a:p>
            <a:pPr marL="0" indent="0" algn="just">
              <a:buNone/>
            </a:pPr>
            <a:r>
              <a:rPr lang="ru-RU" sz="1600" dirty="0" smtClean="0"/>
              <a:t>Затем дивизия до 1944 г. держала оборону на рубежах реки Свирь.</a:t>
            </a:r>
          </a:p>
          <a:p>
            <a:pPr marL="0" indent="0" algn="just">
              <a:buNone/>
            </a:pPr>
            <a:r>
              <a:rPr lang="ru-RU" sz="1600" dirty="0" smtClean="0"/>
              <a:t>Затем дивизия с 21 июня 1944 г. принимала участие в </a:t>
            </a:r>
            <a:r>
              <a:rPr lang="ru-RU" sz="1600" dirty="0" err="1" smtClean="0"/>
              <a:t>Свирско</a:t>
            </a:r>
            <a:r>
              <a:rPr lang="ru-RU" sz="1600" dirty="0" smtClean="0"/>
              <a:t> – Петрозаводской операции.</a:t>
            </a:r>
          </a:p>
          <a:p>
            <a:pPr marL="0" indent="0" algn="just">
              <a:buNone/>
            </a:pPr>
            <a:r>
              <a:rPr lang="ru-RU" sz="1600" dirty="0" smtClean="0"/>
              <a:t>За формирование р. Свирь семеро военнослужащих получили звание «Героя Советского Союза»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После освобождения Карелии, дивизия была направлена в Польшу, где </a:t>
            </a:r>
            <a:r>
              <a:rPr lang="ru-RU" sz="1600" dirty="0" err="1" smtClean="0"/>
              <a:t>учавствовала</a:t>
            </a:r>
            <a:r>
              <a:rPr lang="ru-RU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Восточно</a:t>
            </a:r>
            <a:r>
              <a:rPr lang="ru-RU" sz="1600" dirty="0" smtClean="0"/>
              <a:t> – померанской операции.</a:t>
            </a:r>
          </a:p>
        </p:txBody>
      </p:sp>
      <p:pic>
        <p:nvPicPr>
          <p:cNvPr id="5122" name="Picture 2" descr="C:\Users\1\Pictures\IMG_20210920_1248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666" y="1106129"/>
            <a:ext cx="3849328" cy="4807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06562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5ED9C382-99DD-024C-A83B-4B0137F8D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0790"/>
          </a:xfrm>
          <a:prstGeom prst="rect">
            <a:avLst/>
          </a:prstGeom>
        </p:spPr>
      </p:pic>
      <p:pic>
        <p:nvPicPr>
          <p:cNvPr id="3" name="Рисунок 3">
            <a:extLst>
              <a:ext uri="{FF2B5EF4-FFF2-40B4-BE49-F238E27FC236}">
                <a16:creationId xmlns="" xmlns:a16="http://schemas.microsoft.com/office/drawing/2014/main" id="{F70EF578-D991-6B43-986B-290992D520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96833141-04F4-8540-8E51-598C834BBF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3D3AB676-D932-D84F-AA1B-65790BD3E3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92917DD8-263E-CE40-9E0F-97890EA774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88775E40-12F5-0F4E-9ED1-43CA348847FF}"/>
              </a:ext>
            </a:extLst>
          </p:cNvPr>
          <p:cNvSpPr/>
          <p:nvPr/>
        </p:nvSpPr>
        <p:spPr>
          <a:xfrm>
            <a:off x="829916" y="1250235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5102620" y="172127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5965650" y="1180584"/>
            <a:ext cx="6008493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dirty="0" smtClean="0"/>
              <a:t>Наша экспозиция состоит из трех частей:</a:t>
            </a:r>
          </a:p>
          <a:p>
            <a:pPr marL="0" indent="0" algn="just">
              <a:buNone/>
            </a:pPr>
            <a:r>
              <a:rPr lang="ru-RU" sz="1600" dirty="0" smtClean="0"/>
              <a:t>1.Быт солдат на 272-й дивизии на Карельском фронте.</a:t>
            </a:r>
          </a:p>
          <a:p>
            <a:pPr marL="0" indent="0" algn="just">
              <a:buNone/>
            </a:pPr>
            <a:r>
              <a:rPr lang="ru-RU" sz="1600" dirty="0" smtClean="0"/>
              <a:t>2. Вооружение 272-й дивизии.</a:t>
            </a:r>
          </a:p>
          <a:p>
            <a:pPr marL="0" indent="0" algn="just">
              <a:buNone/>
            </a:pPr>
            <a:r>
              <a:rPr lang="ru-RU" sz="1600" dirty="0" smtClean="0"/>
              <a:t>3. Вооружение финской армии. </a:t>
            </a:r>
          </a:p>
          <a:p>
            <a:pPr marL="0" indent="0" algn="just">
              <a:buNone/>
            </a:pPr>
            <a:endParaRPr lang="ru-RU" sz="1600" dirty="0" smtClean="0"/>
          </a:p>
          <a:p>
            <a:pPr marL="0" indent="0" algn="just">
              <a:buNone/>
            </a:pPr>
            <a:r>
              <a:rPr lang="ru-RU" sz="1600" dirty="0" smtClean="0"/>
              <a:t>Для нас очень важно показать учащимся и гостям нашего музея, как жил солдат Красной Армии на Карельском фронте.</a:t>
            </a:r>
          </a:p>
          <a:p>
            <a:pPr marL="0" indent="0" algn="just">
              <a:buNone/>
            </a:pPr>
            <a:r>
              <a:rPr lang="ru-RU" sz="1600" dirty="0" smtClean="0"/>
              <a:t>Война войной, но нужно понимать, каков был быт солдат в дни тишины, ел ли он ложкой или вилкой, была ли у него ручка или карандаш, чем укрывался в холодные дни, какая была посуда…</a:t>
            </a:r>
          </a:p>
        </p:txBody>
      </p:sp>
      <p:pic>
        <p:nvPicPr>
          <p:cNvPr id="6146" name="Picture 2" descr="C:\Работа\Музей\Конкурс музеев\музей\IMG_20210917_08590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479" y="1194619"/>
            <a:ext cx="3823766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69326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A4385A3-A412-A644-8911-29CD81C4C7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="" xmlns:a16="http://schemas.microsoft.com/office/drawing/2014/main" id="{CB0D2A4F-73DE-644A-B2EE-E1196D2F5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85623" cy="6858000"/>
          </a:xfrm>
          <a:prstGeom prst="rect">
            <a:avLst/>
          </a:prstGeom>
        </p:spPr>
      </p:pic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9BFD895A-317A-0A42-87C4-AAC81A60CA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="" xmlns:a16="http://schemas.microsoft.com/office/drawing/2014/main" id="{D677F700-331C-4346-97CC-09B508FD75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508E9205-5666-0E4A-A68E-5D43970EF908}"/>
              </a:ext>
            </a:extLst>
          </p:cNvPr>
          <p:cNvSpPr/>
          <p:nvPr/>
        </p:nvSpPr>
        <p:spPr>
          <a:xfrm>
            <a:off x="835686" y="1411600"/>
            <a:ext cx="3758835" cy="4357530"/>
          </a:xfrm>
          <a:prstGeom prst="rect">
            <a:avLst/>
          </a:prstGeom>
          <a:solidFill>
            <a:srgbClr val="173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Вставить фотографию</a:t>
            </a:r>
          </a:p>
          <a:p>
            <a:pPr algn="ctr"/>
            <a:r>
              <a:rPr lang="ru-RU" dirty="0"/>
              <a:t> выставки школьного музея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917151" y="132212"/>
            <a:ext cx="6008493" cy="3798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 smtClean="0"/>
              <a:t>«Западный рубеж обороны города Петрозаводска»</a:t>
            </a:r>
            <a:endParaRPr lang="ru-RU" sz="2000" b="1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6709913" y="1500090"/>
            <a:ext cx="5718061" cy="32528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sz="1600" b="1" dirty="0" smtClean="0"/>
              <a:t>Здесь вы можете увидеть  быт солдат Карельского фронта:</a:t>
            </a:r>
          </a:p>
          <a:p>
            <a:pPr marL="342900" indent="-342900">
              <a:buNone/>
            </a:pPr>
            <a:r>
              <a:rPr lang="ru-RU" sz="1600" dirty="0" smtClean="0"/>
              <a:t>Котелок стальной РККА.</a:t>
            </a:r>
          </a:p>
          <a:p>
            <a:pPr marL="342900" indent="-342900">
              <a:buNone/>
            </a:pPr>
            <a:r>
              <a:rPr lang="ru-RU" sz="1600" dirty="0" smtClean="0"/>
              <a:t>Котелок алюминиевый РККА.</a:t>
            </a:r>
          </a:p>
          <a:p>
            <a:pPr>
              <a:buNone/>
            </a:pPr>
            <a:r>
              <a:rPr lang="ru-RU" sz="1600" dirty="0" smtClean="0"/>
              <a:t>Кружка эмалированная РККА.</a:t>
            </a:r>
          </a:p>
          <a:p>
            <a:pPr>
              <a:buNone/>
            </a:pPr>
            <a:r>
              <a:rPr lang="ru-RU" sz="1600" dirty="0" smtClean="0"/>
              <a:t>Нож перочинный РККА.</a:t>
            </a:r>
          </a:p>
          <a:p>
            <a:pPr>
              <a:buNone/>
            </a:pPr>
            <a:r>
              <a:rPr lang="ru-RU" sz="1600" dirty="0" smtClean="0"/>
              <a:t>Ложка алюминиевая РККА.</a:t>
            </a:r>
          </a:p>
          <a:p>
            <a:pPr>
              <a:buNone/>
            </a:pPr>
            <a:r>
              <a:rPr lang="ru-RU" sz="1600" dirty="0" smtClean="0"/>
              <a:t>Пенал с личными данными солдата РККА.</a:t>
            </a:r>
          </a:p>
          <a:p>
            <a:pPr>
              <a:buNone/>
            </a:pPr>
            <a:r>
              <a:rPr lang="ru-RU" sz="1600" dirty="0" smtClean="0"/>
              <a:t>Лампа керосиновая РККА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 marL="0" indent="0" algn="just">
              <a:buFont typeface="Arial" panose="020B0604020202020204" pitchFamily="34" charset="0"/>
              <a:buNone/>
            </a:pPr>
            <a:endParaRPr lang="ru-RU" sz="1600" dirty="0"/>
          </a:p>
        </p:txBody>
      </p:sp>
      <p:pic>
        <p:nvPicPr>
          <p:cNvPr id="1026" name="Picture 2" descr="C:\Users\1\Pictures\IMG_20210920_1529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267" y="1209369"/>
            <a:ext cx="3884356" cy="45130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143507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1011</Words>
  <Application>Microsoft Office PowerPoint</Application>
  <PresentationFormat>Произвольный</PresentationFormat>
  <Paragraphs>158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Я Есть</cp:lastModifiedBy>
  <cp:revision>77</cp:revision>
  <dcterms:created xsi:type="dcterms:W3CDTF">2021-05-21T09:18:48Z</dcterms:created>
  <dcterms:modified xsi:type="dcterms:W3CDTF">2021-11-23T05:22:47Z</dcterms:modified>
</cp:coreProperties>
</file>