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83" r:id="rId5"/>
    <p:sldId id="284" r:id="rId6"/>
    <p:sldId id="285" r:id="rId7"/>
    <p:sldId id="286" r:id="rId8"/>
    <p:sldId id="287" r:id="rId9"/>
    <p:sldId id="288" r:id="rId10"/>
    <p:sldId id="291" r:id="rId11"/>
    <p:sldId id="290" r:id="rId12"/>
    <p:sldId id="292" r:id="rId13"/>
    <p:sldId id="293" r:id="rId14"/>
    <p:sldId id="289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334" r:id="rId40"/>
    <p:sldId id="319" r:id="rId41"/>
    <p:sldId id="320" r:id="rId42"/>
    <p:sldId id="324" r:id="rId43"/>
    <p:sldId id="325" r:id="rId44"/>
    <p:sldId id="326" r:id="rId45"/>
    <p:sldId id="327" r:id="rId46"/>
    <p:sldId id="328" r:id="rId47"/>
    <p:sldId id="329" r:id="rId48"/>
    <p:sldId id="330" r:id="rId49"/>
    <p:sldId id="331" r:id="rId50"/>
    <p:sldId id="332" r:id="rId51"/>
    <p:sldId id="333" r:id="rId52"/>
    <p:sldId id="266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455" autoAdjust="0"/>
  </p:normalViewPr>
  <p:slideViewPr>
    <p:cSldViewPr snapToGrid="0">
      <p:cViewPr varScale="1">
        <p:scale>
          <a:sx n="80" d="100"/>
          <a:sy n="80" d="100"/>
        </p:scale>
        <p:origin x="-79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837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54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0672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166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1663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1077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4325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8464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2483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54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705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585E9-50AE-4A9D-A481-291AA8B718D5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374B-573B-420E-B4E5-6E207CB73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0874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slide" Target="slide18.xml"/><Relationship Id="rId26" Type="http://schemas.openxmlformats.org/officeDocument/2006/relationships/slide" Target="slide26.xml"/><Relationship Id="rId39" Type="http://schemas.openxmlformats.org/officeDocument/2006/relationships/slide" Target="slide39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34" Type="http://schemas.openxmlformats.org/officeDocument/2006/relationships/slide" Target="slide34.xml"/><Relationship Id="rId42" Type="http://schemas.openxmlformats.org/officeDocument/2006/relationships/slide" Target="slide42.xml"/><Relationship Id="rId47" Type="http://schemas.openxmlformats.org/officeDocument/2006/relationships/slide" Target="slide47.xml"/><Relationship Id="rId50" Type="http://schemas.openxmlformats.org/officeDocument/2006/relationships/slide" Target="slide50.xml"/><Relationship Id="rId7" Type="http://schemas.openxmlformats.org/officeDocument/2006/relationships/slide" Target="slide7.xml"/><Relationship Id="rId12" Type="http://schemas.openxmlformats.org/officeDocument/2006/relationships/slide" Target="slide10.xml"/><Relationship Id="rId17" Type="http://schemas.openxmlformats.org/officeDocument/2006/relationships/slide" Target="slide17.xml"/><Relationship Id="rId25" Type="http://schemas.openxmlformats.org/officeDocument/2006/relationships/slide" Target="slide25.xml"/><Relationship Id="rId33" Type="http://schemas.openxmlformats.org/officeDocument/2006/relationships/slide" Target="slide33.xml"/><Relationship Id="rId38" Type="http://schemas.openxmlformats.org/officeDocument/2006/relationships/slide" Target="slide38.xml"/><Relationship Id="rId46" Type="http://schemas.openxmlformats.org/officeDocument/2006/relationships/slide" Target="slide46.xml"/><Relationship Id="rId2" Type="http://schemas.openxmlformats.org/officeDocument/2006/relationships/image" Target="../media/image2.jpeg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29" Type="http://schemas.openxmlformats.org/officeDocument/2006/relationships/slide" Target="slide29.xml"/><Relationship Id="rId41" Type="http://schemas.openxmlformats.org/officeDocument/2006/relationships/slide" Target="slide4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24" Type="http://schemas.openxmlformats.org/officeDocument/2006/relationships/slide" Target="slide24.xml"/><Relationship Id="rId32" Type="http://schemas.openxmlformats.org/officeDocument/2006/relationships/slide" Target="slide32.xml"/><Relationship Id="rId37" Type="http://schemas.openxmlformats.org/officeDocument/2006/relationships/slide" Target="slide37.xml"/><Relationship Id="rId40" Type="http://schemas.openxmlformats.org/officeDocument/2006/relationships/slide" Target="slide40.xml"/><Relationship Id="rId45" Type="http://schemas.openxmlformats.org/officeDocument/2006/relationships/slide" Target="slide45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23" Type="http://schemas.openxmlformats.org/officeDocument/2006/relationships/slide" Target="slide23.xml"/><Relationship Id="rId28" Type="http://schemas.openxmlformats.org/officeDocument/2006/relationships/slide" Target="slide28.xml"/><Relationship Id="rId36" Type="http://schemas.openxmlformats.org/officeDocument/2006/relationships/slide" Target="slide36.xml"/><Relationship Id="rId49" Type="http://schemas.openxmlformats.org/officeDocument/2006/relationships/slide" Target="slide49.xml"/><Relationship Id="rId10" Type="http://schemas.openxmlformats.org/officeDocument/2006/relationships/slide" Target="slide14.xml"/><Relationship Id="rId19" Type="http://schemas.openxmlformats.org/officeDocument/2006/relationships/slide" Target="slide19.xml"/><Relationship Id="rId31" Type="http://schemas.openxmlformats.org/officeDocument/2006/relationships/slide" Target="slide35.xml"/><Relationship Id="rId44" Type="http://schemas.openxmlformats.org/officeDocument/2006/relationships/slide" Target="slide44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3.xml"/><Relationship Id="rId22" Type="http://schemas.openxmlformats.org/officeDocument/2006/relationships/slide" Target="slide22.xml"/><Relationship Id="rId27" Type="http://schemas.openxmlformats.org/officeDocument/2006/relationships/slide" Target="slide27.xml"/><Relationship Id="rId30" Type="http://schemas.openxmlformats.org/officeDocument/2006/relationships/slide" Target="slide30.xml"/><Relationship Id="rId35" Type="http://schemas.openxmlformats.org/officeDocument/2006/relationships/slide" Target="slide31.xml"/><Relationship Id="rId43" Type="http://schemas.openxmlformats.org/officeDocument/2006/relationships/slide" Target="slide43.xml"/><Relationship Id="rId48" Type="http://schemas.openxmlformats.org/officeDocument/2006/relationships/slide" Target="slide48.xml"/><Relationship Id="rId8" Type="http://schemas.openxmlformats.org/officeDocument/2006/relationships/slide" Target="slide8.xml"/><Relationship Id="rId51" Type="http://schemas.openxmlformats.org/officeDocument/2006/relationships/slide" Target="slide5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22362"/>
            <a:ext cx="12192000" cy="57356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12236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cs typeface="Aharoni" pitchFamily="2" charset="-79"/>
              </a:rPr>
              <a:t>«Война в Карелии»</a:t>
            </a:r>
            <a:br>
              <a:rPr lang="ru-RU" sz="4000" b="1" dirty="0" smtClean="0">
                <a:solidFill>
                  <a:srgbClr val="FF0000"/>
                </a:solidFill>
                <a:cs typeface="Aharoni" pitchFamily="2" charset="-79"/>
              </a:rPr>
            </a:br>
            <a:r>
              <a:rPr lang="ru-RU" sz="4000" b="1" dirty="0" smtClean="0">
                <a:solidFill>
                  <a:srgbClr val="FF0000"/>
                </a:solidFill>
                <a:cs typeface="Aharoni" pitchFamily="2" charset="-79"/>
              </a:rPr>
              <a:t>1941 - 1944</a:t>
            </a:r>
            <a:endParaRPr lang="ru-RU" sz="4000" b="1" dirty="0">
              <a:solidFill>
                <a:srgbClr val="FF0000"/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931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61859" y="534228"/>
            <a:ext cx="113363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Директивой Ставки Верховного главнокомандования был образован Карельский фронт. Назовите дату его образования.</a:t>
            </a:r>
          </a:p>
          <a:p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93785" y="3429000"/>
            <a:ext cx="45095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23 августа    1941 года</a:t>
            </a:r>
            <a:endParaRPr lang="ru-RU" sz="4800" b="1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231323" y="60174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9696" y="2339439"/>
            <a:ext cx="5933604" cy="4369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577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61859" y="534228"/>
            <a:ext cx="1133635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Какое событие  произошло 1 октября 1941 года</a:t>
            </a:r>
            <a:r>
              <a:rPr lang="en-US" sz="3200" b="1" dirty="0" smtClean="0"/>
              <a:t>?</a:t>
            </a:r>
            <a:r>
              <a:rPr lang="ru-RU" sz="3200" b="1" dirty="0" smtClean="0"/>
              <a:t> </a:t>
            </a:r>
          </a:p>
          <a:p>
            <a:pPr algn="ctr"/>
            <a:endParaRPr lang="ru-RU" sz="5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8480" y="1701409"/>
            <a:ext cx="6452450" cy="4686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95665" y="2407722"/>
            <a:ext cx="45095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Захват города Петрозаводска финскими войсками</a:t>
            </a:r>
            <a:endParaRPr lang="ru-RU" sz="4000" b="1" dirty="0"/>
          </a:p>
        </p:txBody>
      </p:sp>
      <p:sp>
        <p:nvSpPr>
          <p:cNvPr id="9" name="5-конечная звезда 8">
            <a:hlinkClick r:id="rId4" action="ppaction://hlinksldjump"/>
          </p:cNvPr>
          <p:cNvSpPr/>
          <p:nvPr/>
        </p:nvSpPr>
        <p:spPr>
          <a:xfrm>
            <a:off x="231323" y="60174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096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31231" y="296580"/>
            <a:ext cx="11336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Какое важное произошло 21 июня 1944 года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29387" y="2858984"/>
            <a:ext cx="53626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Войска Карельского фронта начали </a:t>
            </a:r>
            <a:r>
              <a:rPr lang="ru-RU" sz="3600" b="1" dirty="0" err="1" smtClean="0"/>
              <a:t>Свирско</a:t>
            </a:r>
            <a:r>
              <a:rPr lang="ru-RU" sz="3600" b="1" dirty="0" smtClean="0"/>
              <a:t>-Петрозаводскую наступательную операцию</a:t>
            </a:r>
            <a:endParaRPr lang="ru-RU" sz="3600" b="1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270252" y="60174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4239" y="1685945"/>
            <a:ext cx="6635385" cy="4675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8749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19656" y="666604"/>
            <a:ext cx="11336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Назовите дату взятия Советскими войсками города Петрозаводска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673406"/>
            <a:ext cx="5362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28 -29 июня 1944 го</a:t>
            </a:r>
            <a:r>
              <a:rPr lang="ru-RU" sz="3600" b="1" dirty="0" smtClean="0"/>
              <a:t>да</a:t>
            </a:r>
            <a:endParaRPr lang="ru-RU" sz="3600" b="1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220302" y="60174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6564" name="Picture 4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67317" y="1998363"/>
            <a:ext cx="6657887" cy="4458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1095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49318" y="449821"/>
            <a:ext cx="1133635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 связи с выходом Финляндии из войны Карельский фронт был расформирован. Назовите дату его расформирования.  </a:t>
            </a:r>
          </a:p>
          <a:p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987" y="2062449"/>
            <a:ext cx="6105525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698255" y="3723701"/>
            <a:ext cx="52660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15 ноября 1944 года</a:t>
            </a:r>
            <a:endParaRPr lang="ru-RU" sz="4400" b="1" dirty="0"/>
          </a:p>
        </p:txBody>
      </p:sp>
      <p:sp>
        <p:nvSpPr>
          <p:cNvPr id="9" name="5-конечная звезда 8">
            <a:hlinkClick r:id="rId5" action="ppaction://hlinksldjump"/>
          </p:cNvPr>
          <p:cNvSpPr/>
          <p:nvPr/>
        </p:nvSpPr>
        <p:spPr>
          <a:xfrm>
            <a:off x="11105000" y="60174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686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19656" y="624401"/>
            <a:ext cx="11336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7 октября 1944 года. Что это за дата?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29387" y="2946957"/>
            <a:ext cx="53626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Начало </a:t>
            </a:r>
            <a:r>
              <a:rPr lang="ru-RU" sz="4000" b="1" dirty="0" err="1" smtClean="0"/>
              <a:t>Петсамо-Киркенесской</a:t>
            </a:r>
            <a:r>
              <a:rPr lang="ru-RU" sz="4000" b="1" dirty="0" smtClean="0"/>
              <a:t> операции</a:t>
            </a:r>
            <a:endParaRPr lang="ru-RU" sz="4000" b="1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292282" y="6028474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621" y="1529485"/>
            <a:ext cx="6624690" cy="4697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305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77453" y="511860"/>
            <a:ext cx="113363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Когда на рассвете </a:t>
            </a:r>
            <a:r>
              <a:rPr lang="ru-RU" sz="3200" b="1" dirty="0" smtClean="0"/>
              <a:t> </a:t>
            </a:r>
            <a:r>
              <a:rPr lang="ru-RU" sz="3200" b="1" dirty="0"/>
              <a:t>враг начал наступление, пограничники нанесли ответный удар. Бой продолжался весь день</a:t>
            </a:r>
            <a:r>
              <a:rPr lang="ru-RU" sz="3200" b="1" dirty="0" smtClean="0"/>
              <a:t>. Назовите дату и дополнительно получите  балл, если назовёте фамилию и имя командира пограничной заставы. 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64296" y="3823019"/>
            <a:ext cx="5362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3 июля 1941 года</a:t>
            </a:r>
            <a:endParaRPr lang="ru-RU" sz="4000" b="1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363521" y="6028474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30805" y="4667013"/>
            <a:ext cx="53892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Никита </a:t>
            </a:r>
            <a:r>
              <a:rPr lang="ru-RU" sz="4000" b="1" dirty="0" err="1" smtClean="0"/>
              <a:t>Фадеевич</a:t>
            </a:r>
            <a:r>
              <a:rPr lang="ru-RU" sz="4000" b="1" dirty="0" smtClean="0"/>
              <a:t> Кайманов</a:t>
            </a:r>
            <a:endParaRPr lang="ru-RU" sz="4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5346" y="2816294"/>
            <a:ext cx="6076317" cy="3834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0959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75927" y="441522"/>
            <a:ext cx="113363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Они имели свои отличительные черты: нашивное изображение Эдельвейса на неизменном атрибуте – на горных кепках. О ком идёт речь?  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882396"/>
            <a:ext cx="5362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Горные егеря</a:t>
            </a:r>
            <a:endParaRPr lang="ru-RU" sz="4000" b="1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363521" y="6028474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3944" y="2177964"/>
            <a:ext cx="4888340" cy="4442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0144" y="3904716"/>
            <a:ext cx="2192681" cy="22173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93870" y="2853654"/>
            <a:ext cx="2462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  </a:t>
            </a:r>
            <a:r>
              <a:rPr lang="ru-RU" sz="2000" b="1" dirty="0" smtClean="0"/>
              <a:t>Цветок Эдельвейса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90847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33724" y="539995"/>
            <a:ext cx="11336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За всю войну их было всего 28 - уроженцев республики Карелия. О ком идёт речь? 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29387" y="2996736"/>
            <a:ext cx="53626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О Героях Советского Союза, многие награждены посмертно.</a:t>
            </a:r>
            <a:endParaRPr lang="ru-RU" sz="4000" b="1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182085" y="5938520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898" y="2423461"/>
            <a:ext cx="6268598" cy="3010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2717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49318" y="188303"/>
            <a:ext cx="113363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24 июня 1945 года в Москве состоялся Парад Победы. Первым на параде шёл сводный полк Карельского фронта. Кто возглавлял этот полк? </a:t>
            </a:r>
            <a:endParaRPr lang="ru-RU" sz="3200" b="1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54235" y="6028144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07041" y="3016209"/>
            <a:ext cx="58380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Мерецков </a:t>
            </a:r>
          </a:p>
          <a:p>
            <a:pPr algn="ctr"/>
            <a:r>
              <a:rPr lang="ru-RU" sz="4000" b="1" dirty="0" smtClean="0"/>
              <a:t>Кирилл Афанасьевич. </a:t>
            </a:r>
          </a:p>
          <a:p>
            <a:pPr algn="ctr"/>
            <a:r>
              <a:rPr lang="ru-RU" sz="4000" b="1" dirty="0" smtClean="0"/>
              <a:t>Маршал, Герой Советского Союза.</a:t>
            </a:r>
            <a:endParaRPr lang="ru-RU" sz="4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4530" y="2196935"/>
            <a:ext cx="6294731" cy="4375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0532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152" y="71613"/>
            <a:ext cx="11556694" cy="650064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2432749"/>
              </p:ext>
            </p:extLst>
          </p:nvPr>
        </p:nvGraphicFramePr>
        <p:xfrm>
          <a:off x="2" y="1"/>
          <a:ext cx="12191997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3685">
                  <a:extLst>
                    <a:ext uri="{9D8B030D-6E8A-4147-A177-3AD203B41FA5}">
                      <a16:colId xmlns:a16="http://schemas.microsoft.com/office/drawing/2014/main" xmlns="" val="637338417"/>
                    </a:ext>
                  </a:extLst>
                </a:gridCol>
                <a:gridCol w="1328656">
                  <a:extLst>
                    <a:ext uri="{9D8B030D-6E8A-4147-A177-3AD203B41FA5}">
                      <a16:colId xmlns:a16="http://schemas.microsoft.com/office/drawing/2014/main" xmlns="" val="561432162"/>
                    </a:ext>
                  </a:extLst>
                </a:gridCol>
                <a:gridCol w="1366092">
                  <a:extLst>
                    <a:ext uri="{9D8B030D-6E8A-4147-A177-3AD203B41FA5}">
                      <a16:colId xmlns:a16="http://schemas.microsoft.com/office/drawing/2014/main" xmlns="" val="1848812289"/>
                    </a:ext>
                  </a:extLst>
                </a:gridCol>
                <a:gridCol w="1355074">
                  <a:extLst>
                    <a:ext uri="{9D8B030D-6E8A-4147-A177-3AD203B41FA5}">
                      <a16:colId xmlns:a16="http://schemas.microsoft.com/office/drawing/2014/main" xmlns="" val="3789821297"/>
                    </a:ext>
                  </a:extLst>
                </a:gridCol>
                <a:gridCol w="1355075">
                  <a:extLst>
                    <a:ext uri="{9D8B030D-6E8A-4147-A177-3AD203B41FA5}">
                      <a16:colId xmlns:a16="http://schemas.microsoft.com/office/drawing/2014/main" xmlns="" val="1419460545"/>
                    </a:ext>
                  </a:extLst>
                </a:gridCol>
                <a:gridCol w="1355075">
                  <a:extLst>
                    <a:ext uri="{9D8B030D-6E8A-4147-A177-3AD203B41FA5}">
                      <a16:colId xmlns:a16="http://schemas.microsoft.com/office/drawing/2014/main" xmlns="" val="3820949710"/>
                    </a:ext>
                  </a:extLst>
                </a:gridCol>
                <a:gridCol w="1344058">
                  <a:extLst>
                    <a:ext uri="{9D8B030D-6E8A-4147-A177-3AD203B41FA5}">
                      <a16:colId xmlns:a16="http://schemas.microsoft.com/office/drawing/2014/main" xmlns="" val="605459056"/>
                    </a:ext>
                  </a:extLst>
                </a:gridCol>
                <a:gridCol w="1274282">
                  <a:extLst>
                    <a:ext uri="{9D8B030D-6E8A-4147-A177-3AD203B41FA5}">
                      <a16:colId xmlns:a16="http://schemas.microsoft.com/office/drawing/2014/main" xmlns="" val="289683431"/>
                    </a:ext>
                  </a:extLst>
                </a:gridCol>
              </a:tblGrid>
              <a:tr h="966196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Персоналии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3" action="ppaction://hlinksldjump"/>
                        </a:rPr>
                        <a:t>1</a:t>
                      </a:r>
                      <a:endParaRPr lang="ru-RU" sz="2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4" action="ppaction://hlinksldjump"/>
                        </a:rPr>
                        <a:t>2</a:t>
                      </a:r>
                      <a:endParaRPr lang="ru-RU" sz="2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5" action="ppaction://hlinksldjump"/>
                        </a:rPr>
                        <a:t>3</a:t>
                      </a:r>
                      <a:endParaRPr lang="ru-RU" sz="2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6" action="ppaction://hlinksldjump"/>
                        </a:rPr>
                        <a:t>4 </a:t>
                      </a:r>
                      <a:endParaRPr lang="ru-RU" sz="2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7" action="ppaction://hlinksldjump"/>
                        </a:rPr>
                        <a:t>5</a:t>
                      </a:r>
                      <a:endParaRPr lang="ru-RU" sz="2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8" action="ppaction://hlinksldjump"/>
                        </a:rPr>
                        <a:t>6</a:t>
                      </a:r>
                      <a:endParaRPr lang="ru-RU" sz="2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9" action="ppaction://hlinksldjump"/>
                        </a:rPr>
                        <a:t>7</a:t>
                      </a:r>
                      <a:endParaRPr lang="ru-RU" sz="2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0732026"/>
                  </a:ext>
                </a:extLst>
              </a:tr>
              <a:tr h="96619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Хронология</a:t>
                      </a:r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10" action="ppaction://hlinksldjump"/>
                        </a:rPr>
                        <a:t>1</a:t>
                      </a:r>
                      <a:endParaRPr lang="ru-RU" sz="2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11" action="ppaction://hlinksldjump"/>
                        </a:rPr>
                        <a:t>2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12" action="ppaction://hlinksldjump"/>
                        </a:rPr>
                        <a:t>3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13" action="ppaction://hlinksldjump"/>
                        </a:rPr>
                        <a:t>4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14" action="ppaction://hlinksldjump"/>
                        </a:rPr>
                        <a:t>5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15" action="ppaction://hlinksldjump"/>
                        </a:rPr>
                        <a:t>6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16" action="ppaction://hlinksldjump"/>
                        </a:rPr>
                        <a:t>7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2942978"/>
                  </a:ext>
                </a:extLst>
              </a:tr>
              <a:tr h="96619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Интересные</a:t>
                      </a:r>
                      <a:r>
                        <a:rPr lang="ru-RU" sz="2000" baseline="0" dirty="0" smtClean="0"/>
                        <a:t> факты:</a:t>
                      </a:r>
                    </a:p>
                    <a:p>
                      <a:pPr algn="ctr"/>
                      <a:r>
                        <a:rPr lang="ru-RU" sz="2000" baseline="0" dirty="0" smtClean="0"/>
                        <a:t>Кто?</a:t>
                      </a:r>
                      <a:endParaRPr lang="ru-RU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17" action="ppaction://hlinksldjump"/>
                        </a:rPr>
                        <a:t>1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18" action="ppaction://hlinksldjump"/>
                        </a:rPr>
                        <a:t>2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19" action="ppaction://hlinksldjump"/>
                        </a:rPr>
                        <a:t>3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20" action="ppaction://hlinksldjump"/>
                        </a:rPr>
                        <a:t>4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21" action="ppaction://hlinksldjump"/>
                        </a:rPr>
                        <a:t>5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22" action="ppaction://hlinksldjump"/>
                        </a:rPr>
                        <a:t>6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23" action="ppaction://hlinksldjump"/>
                        </a:rPr>
                        <a:t>7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8446998"/>
                  </a:ext>
                </a:extLst>
              </a:tr>
              <a:tr h="96619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Интересные</a:t>
                      </a:r>
                      <a:r>
                        <a:rPr lang="ru-RU" sz="2000" baseline="0" dirty="0" smtClean="0"/>
                        <a:t> факты:</a:t>
                      </a:r>
                    </a:p>
                    <a:p>
                      <a:pPr algn="ctr"/>
                      <a:r>
                        <a:rPr lang="ru-RU" sz="2000" baseline="0" dirty="0" smtClean="0"/>
                        <a:t>Что?</a:t>
                      </a:r>
                      <a:endParaRPr lang="ru-RU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24" action="ppaction://hlinksldjump"/>
                        </a:rPr>
                        <a:t>1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25" action="ppaction://hlinksldjump"/>
                        </a:rPr>
                        <a:t>2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26" action="ppaction://hlinksldjump"/>
                        </a:rPr>
                        <a:t>3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27" action="ppaction://hlinksldjump"/>
                        </a:rPr>
                        <a:t>4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28" action="ppaction://hlinksldjump"/>
                        </a:rPr>
                        <a:t>5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29" action="ppaction://hlinksldjump"/>
                        </a:rPr>
                        <a:t>6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30" action="ppaction://hlinksldjump"/>
                        </a:rPr>
                        <a:t>7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0587874"/>
                  </a:ext>
                </a:extLst>
              </a:tr>
              <a:tr h="109086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Интересные</a:t>
                      </a:r>
                      <a:r>
                        <a:rPr lang="ru-RU" sz="2000" baseline="0" dirty="0" smtClean="0"/>
                        <a:t> факты:</a:t>
                      </a:r>
                    </a:p>
                    <a:p>
                      <a:pPr algn="ctr"/>
                      <a:r>
                        <a:rPr lang="ru-RU" sz="2000" baseline="0" dirty="0" smtClean="0"/>
                        <a:t>Когда и сколько?</a:t>
                      </a:r>
                      <a:endParaRPr lang="ru-RU" sz="2000" dirty="0" smtClean="0"/>
                    </a:p>
                    <a:p>
                      <a:endParaRPr lang="ru-RU" sz="2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31" action="ppaction://hlinksldjump"/>
                        </a:rPr>
                        <a:t>1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32" action="ppaction://hlinksldjump"/>
                        </a:rPr>
                        <a:t>2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33" action="ppaction://hlinksldjump"/>
                        </a:rPr>
                        <a:t>3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34" action="ppaction://hlinksldjump"/>
                        </a:rPr>
                        <a:t>4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35" action="ppaction://hlinksldjump"/>
                        </a:rPr>
                        <a:t>5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36" action="ppaction://hlinksldjump"/>
                        </a:rPr>
                        <a:t>6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37" action="ppaction://hlinksldjump"/>
                        </a:rPr>
                        <a:t>7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1244273"/>
                  </a:ext>
                </a:extLst>
              </a:tr>
              <a:tr h="93615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Знаменитые места</a:t>
                      </a:r>
                      <a:endParaRPr lang="ru-RU" sz="2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38" action="ppaction://hlinksldjump"/>
                        </a:rPr>
                        <a:t>1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39" action="ppaction://hlinksldjump"/>
                        </a:rPr>
                        <a:t>2 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40" action="ppaction://hlinksldjump"/>
                        </a:rPr>
                        <a:t>3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41" action="ppaction://hlinksldjump"/>
                        </a:rPr>
                        <a:t>4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42" action="ppaction://hlinksldjump"/>
                        </a:rPr>
                        <a:t>5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43" action="ppaction://hlinksldjump"/>
                        </a:rPr>
                        <a:t>6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44" action="ppaction://hlinksldjump"/>
                        </a:rPr>
                        <a:t>7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505015"/>
                  </a:ext>
                </a:extLst>
              </a:tr>
              <a:tr h="96619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Беломорск – прифронтовая столица</a:t>
                      </a:r>
                      <a:endParaRPr lang="ru-RU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45" action="ppaction://hlinksldjump"/>
                        </a:rPr>
                        <a:t>1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46" action="ppaction://hlinksldjump"/>
                        </a:rPr>
                        <a:t>2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47" action="ppaction://hlinksldjump"/>
                        </a:rPr>
                        <a:t>3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48" action="ppaction://hlinksldjump"/>
                        </a:rPr>
                        <a:t>4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49" action="ppaction://hlinksldjump"/>
                        </a:rPr>
                        <a:t>5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50" action="ppaction://hlinksldjump"/>
                        </a:rPr>
                        <a:t>6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hlinkClick r:id="rId51" action="ppaction://hlinksldjump"/>
                        </a:rPr>
                        <a:t>7</a:t>
                      </a:r>
                      <a:endParaRPr lang="ru-RU" sz="2800" b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6382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3052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14358" y="523187"/>
            <a:ext cx="11336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 честь какого героя Советского Союза названа одна из улиц города Беломорска? </a:t>
            </a:r>
            <a:endParaRPr lang="ru-RU" sz="3200" b="1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182119" y="6061195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443248" y="3888911"/>
            <a:ext cx="5838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Ивашкин Василий Ильич.</a:t>
            </a:r>
            <a:endParaRPr lang="ru-RU" sz="4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4016" y="1747076"/>
            <a:ext cx="4603262" cy="4671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3712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26233" y="219179"/>
            <a:ext cx="11336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Какие 3 объекта, находящиеся в городе Беломорск, названы в честь Героя Советского Союза Пашкова Андрея Никитовича? </a:t>
            </a:r>
            <a:endParaRPr lang="ru-RU" sz="3200" b="1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65252" y="6032290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292560" y="4856294"/>
            <a:ext cx="58380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Парк имени Пашкова</a:t>
            </a:r>
          </a:p>
          <a:p>
            <a:pPr algn="ctr"/>
            <a:r>
              <a:rPr lang="ru-RU" sz="3200" b="1" dirty="0" smtClean="0"/>
              <a:t> Улица имени Пашкова </a:t>
            </a:r>
          </a:p>
          <a:p>
            <a:pPr algn="ctr"/>
            <a:r>
              <a:rPr lang="ru-RU" sz="3200" b="1" dirty="0" smtClean="0"/>
              <a:t> Памятник Пашкову  </a:t>
            </a:r>
            <a:endParaRPr lang="ru-RU" sz="32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43621"/>
            <a:ext cx="4532225" cy="3399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394" name="Picture 2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4610" y="1472540"/>
            <a:ext cx="2467219" cy="3146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396" name="Picture 4" descr="Picture background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25078" y="1436934"/>
            <a:ext cx="4450246" cy="3135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8308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05588" y="497792"/>
            <a:ext cx="11336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Какие необычные животные использовались в помощь советским воинам на Карельском фронте? </a:t>
            </a:r>
            <a:endParaRPr lang="ru-RU" sz="3600" b="1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177148" y="6036381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782209" y="3723275"/>
            <a:ext cx="5838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Северные олени</a:t>
            </a:r>
            <a:endParaRPr lang="ru-RU" sz="36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0423" y="1925561"/>
            <a:ext cx="6582730" cy="4384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1336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54235" y="6042599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14116" y="4101227"/>
            <a:ext cx="64943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Удальцова – </a:t>
            </a:r>
            <a:r>
              <a:rPr lang="ru-RU" sz="3600" b="1" dirty="0" err="1" smtClean="0"/>
              <a:t>Паасо</a:t>
            </a:r>
            <a:r>
              <a:rPr lang="ru-RU" sz="3600" b="1" dirty="0" smtClean="0"/>
              <a:t>              Сильва Карловна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59317" y="341692"/>
            <a:ext cx="113253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b="1" dirty="0" smtClean="0"/>
              <a:t>По национальности  она была финкой. Радистка. В марте 1942 года </a:t>
            </a:r>
            <a:r>
              <a:rPr lang="ru-RU" sz="2400" b="1" dirty="0"/>
              <a:t>зачислена в спецшколу при ЦК ВКП(б) Карело-Финской ССР в Беломорске, где готовили </a:t>
            </a:r>
            <a:r>
              <a:rPr lang="ru-RU" sz="2400" b="1" dirty="0" smtClean="0"/>
              <a:t>партизан  и </a:t>
            </a:r>
            <a:r>
              <a:rPr lang="ru-RU" sz="2400" b="1" dirty="0"/>
              <a:t>подпольщиков для работы в тылу врага на </a:t>
            </a:r>
            <a:r>
              <a:rPr lang="ru-RU" sz="2400" b="1" dirty="0" smtClean="0"/>
              <a:t>оккупированных финскими </a:t>
            </a:r>
            <a:r>
              <a:rPr lang="ru-RU" sz="2400" b="1" dirty="0"/>
              <a:t>войсками территориях.</a:t>
            </a:r>
            <a:r>
              <a:rPr lang="ru-RU" sz="2400" b="1" dirty="0" smtClean="0"/>
              <a:t> В </a:t>
            </a:r>
            <a:r>
              <a:rPr lang="ru-RU" sz="2400" b="1" dirty="0"/>
              <a:t>августе 1943 года в качестве радистки </a:t>
            </a:r>
            <a:r>
              <a:rPr lang="ru-RU" sz="2400" b="1" dirty="0" smtClean="0"/>
              <a:t>была </a:t>
            </a:r>
            <a:r>
              <a:rPr lang="ru-RU" sz="2400" b="1" dirty="0"/>
              <a:t>заброшена в тыл противника в </a:t>
            </a:r>
            <a:r>
              <a:rPr lang="ru-RU" sz="2400" b="1" dirty="0" err="1"/>
              <a:t>Шелтозерский</a:t>
            </a:r>
            <a:r>
              <a:rPr lang="ru-RU" sz="2400" b="1" dirty="0"/>
              <a:t> район. В составе группы было ещё </a:t>
            </a:r>
            <a:r>
              <a:rPr lang="ru-RU" sz="2400" b="1" dirty="0" smtClean="0"/>
              <a:t>трое</a:t>
            </a:r>
            <a:r>
              <a:rPr lang="ru-RU" sz="2400" b="1" dirty="0"/>
              <a:t> </a:t>
            </a:r>
            <a:r>
              <a:rPr lang="ru-RU" sz="2400" b="1" dirty="0" smtClean="0"/>
              <a:t>мужчин, </a:t>
            </a:r>
            <a:r>
              <a:rPr lang="ru-RU" sz="2400" b="1" dirty="0"/>
              <a:t>позже к ним присоединились ещё три разведчика</a:t>
            </a:r>
            <a:r>
              <a:rPr lang="ru-RU" sz="2400" b="1" dirty="0" smtClean="0"/>
              <a:t>. </a:t>
            </a:r>
            <a:r>
              <a:rPr lang="ru-RU" sz="2400" b="1" dirty="0"/>
              <a:t>В</a:t>
            </a:r>
            <a:r>
              <a:rPr lang="ru-RU" sz="2400" b="1" dirty="0" smtClean="0"/>
              <a:t> </a:t>
            </a:r>
            <a:r>
              <a:rPr lang="ru-RU" sz="2400" b="1" dirty="0"/>
              <a:t>радиоэфире  </a:t>
            </a:r>
            <a:r>
              <a:rPr lang="ru-RU" sz="2400" b="1" dirty="0" smtClean="0"/>
              <a:t>её звали «Сима».</a:t>
            </a:r>
            <a:endParaRPr lang="ru-RU" sz="24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2169" y="2914339"/>
            <a:ext cx="2737750" cy="3849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7723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149068" y="5998532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471454" y="2498424"/>
            <a:ext cx="64943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3450 к/к – именно столько килокалорий должен был получать красноармеец во время войны, но она оказывалась недосягаемой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15588" y="652875"/>
            <a:ext cx="11325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000" b="1" dirty="0" smtClean="0"/>
              <a:t>3450. Что означают эти цифры?</a:t>
            </a:r>
            <a:endParaRPr lang="ru-RU" sz="4000" b="1" dirty="0"/>
          </a:p>
        </p:txBody>
      </p:sp>
      <p:pic>
        <p:nvPicPr>
          <p:cNvPr id="56326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 t="12537" r="23138" b="12658"/>
          <a:stretch>
            <a:fillRect/>
          </a:stretch>
        </p:blipFill>
        <p:spPr bwMode="auto">
          <a:xfrm>
            <a:off x="533834" y="2021545"/>
            <a:ext cx="4913288" cy="3586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8752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87285" y="6000563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218641" y="2989879"/>
            <a:ext cx="4996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Беломорск – прифронтовая столица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9033" y="529554"/>
            <a:ext cx="11325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 Какой город во время Великой Отечественной Войны по статусу был выше  чем Ленинград?</a:t>
            </a:r>
            <a:endParaRPr lang="ru-RU" sz="32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5851" y="1851571"/>
            <a:ext cx="6872922" cy="4521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2335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165751" y="6092359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7596553" y="3051220"/>
            <a:ext cx="4342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Бункеры. Бомбоубежище.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9956" y="343935"/>
            <a:ext cx="11325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 </a:t>
            </a:r>
            <a:r>
              <a:rPr lang="ru-RU" sz="3200" b="1" dirty="0" smtClean="0"/>
              <a:t>Что за объекты находятся около штаба Карельского фронта и как они использовались в годы войны?</a:t>
            </a:r>
            <a:endParaRPr lang="ru-RU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563" y="1792996"/>
            <a:ext cx="7203611" cy="480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9893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214985" y="6093381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1112703" y="3479837"/>
            <a:ext cx="4996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Велосипед.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3406" y="468717"/>
            <a:ext cx="11325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 Какой вид транспорта использовали для передвижения финские горные егеря?</a:t>
            </a:r>
            <a:endParaRPr lang="ru-RU" sz="32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7955" y="2005776"/>
            <a:ext cx="4655544" cy="4701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7649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166592" y="6055058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6433851" y="4076241"/>
            <a:ext cx="5034708" cy="1198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Медаль «За оборону Советского Заполярья»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17781" y="327675"/>
            <a:ext cx="113253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800" b="1" dirty="0" smtClean="0"/>
              <a:t>Этой медалью награждались все военнослужащие </a:t>
            </a:r>
            <a:r>
              <a:rPr lang="ru-RU" sz="2800" b="1" dirty="0"/>
              <a:t>Красной Армии, Военно-Морского Флота и войск НКВД, а также лица из гражданского населения, принимавшие непосредственное участие в обороне. Периодом обороны </a:t>
            </a:r>
            <a:r>
              <a:rPr lang="ru-RU" sz="2800" b="1" dirty="0" smtClean="0"/>
              <a:t>считается </a:t>
            </a:r>
            <a:r>
              <a:rPr lang="ru-RU" sz="2800" b="1" dirty="0"/>
              <a:t>22 июня 1941 года — ноябрь 1944 года</a:t>
            </a:r>
            <a:r>
              <a:rPr lang="ru-RU" sz="2800" b="1" dirty="0" smtClean="0"/>
              <a:t>. Медаль была учреждена 5 декабря 1944 года. О какой медали идёт речь?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1583" y="2706367"/>
            <a:ext cx="1995585" cy="3877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3089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248876" y="6018185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771412" y="2169381"/>
            <a:ext cx="49963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Чтобы не </a:t>
            </a:r>
            <a:r>
              <a:rPr lang="ru-RU" sz="4000" b="1" dirty="0"/>
              <a:t>доводить жидкость в кожухе до кипения, </a:t>
            </a:r>
            <a:r>
              <a:rPr lang="ru-RU" sz="4000" b="1" dirty="0" smtClean="0"/>
              <a:t>её охлаждали при помощи воды, заливая её в кожух.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01520" y="371704"/>
            <a:ext cx="11325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 </a:t>
            </a:r>
            <a:r>
              <a:rPr lang="ru-RU" sz="3200" b="1" dirty="0" smtClean="0"/>
              <a:t>Что делали советские воины, при пользовании пулемётом «Максим» образца 1910 года, чтобы он не перегревался?</a:t>
            </a:r>
            <a:endParaRPr lang="ru-RU" sz="32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3528" y="2704592"/>
            <a:ext cx="4712252" cy="2867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1289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08473" y="264398"/>
            <a:ext cx="113473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22  февраля 1944 года  этот человек был назначен командующим войсками Карельского фронта. Во главе фронта он провёл </a:t>
            </a:r>
            <a:r>
              <a:rPr lang="ru-RU" sz="2800" dirty="0" err="1" smtClean="0"/>
              <a:t>Свирско</a:t>
            </a:r>
            <a:r>
              <a:rPr lang="ru-RU" sz="2800" dirty="0" smtClean="0"/>
              <a:t> - Петрозаводскую операцию, преследование противника на Кандалакшском и </a:t>
            </a:r>
            <a:r>
              <a:rPr lang="ru-RU" sz="2800" dirty="0" err="1" smtClean="0"/>
              <a:t>Кестеньгском</a:t>
            </a:r>
            <a:r>
              <a:rPr lang="ru-RU" sz="2800" dirty="0" smtClean="0"/>
              <a:t> направлениях и </a:t>
            </a:r>
            <a:r>
              <a:rPr lang="ru-RU" sz="2800" dirty="0" err="1" smtClean="0"/>
              <a:t>Петсамо</a:t>
            </a:r>
            <a:r>
              <a:rPr lang="ru-RU" sz="2800" dirty="0" smtClean="0"/>
              <a:t> - </a:t>
            </a:r>
            <a:r>
              <a:rPr lang="ru-RU" sz="2800" dirty="0" err="1" smtClean="0"/>
              <a:t>Киркенесскую</a:t>
            </a:r>
            <a:r>
              <a:rPr lang="ru-RU" sz="2800" dirty="0" smtClean="0"/>
              <a:t> операцию, нанеся поражение финским и немецким войскам на Северном направлении.  Великую отечественную Войну он закончил на северных границах СССР на территории Норвегии в октябре 1944 года. Фронтовики его называли «Маршал северных направлений»                                              О ком идёт речь? 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6373" y="3632373"/>
            <a:ext cx="3225627" cy="3225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06775" y="4968604"/>
            <a:ext cx="8240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Мерецков Кирилл Афанасьевич</a:t>
            </a:r>
            <a:endParaRPr lang="ru-RU" sz="4400" b="1" dirty="0"/>
          </a:p>
        </p:txBody>
      </p:sp>
      <p:sp>
        <p:nvSpPr>
          <p:cNvPr id="7" name="5-конечная звезда 6">
            <a:hlinkClick r:id="rId4" action="ppaction://hlinksldjump"/>
          </p:cNvPr>
          <p:cNvSpPr/>
          <p:nvPr/>
        </p:nvSpPr>
        <p:spPr>
          <a:xfrm>
            <a:off x="308472" y="6068556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810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023372" y="5931773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6524762" y="1837707"/>
            <a:ext cx="49963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4000" b="1" dirty="0" smtClean="0"/>
              <a:t>Военная техника.</a:t>
            </a:r>
          </a:p>
          <a:p>
            <a:pPr algn="ctr"/>
            <a:r>
              <a:rPr lang="ru-RU" sz="4000" b="1" dirty="0" smtClean="0"/>
              <a:t>2. Продовольствие </a:t>
            </a:r>
          </a:p>
          <a:p>
            <a:pPr algn="ctr"/>
            <a:r>
              <a:rPr lang="ru-RU" sz="4000" b="1" dirty="0" smtClean="0"/>
              <a:t>3. Обмундирование.</a:t>
            </a:r>
          </a:p>
          <a:p>
            <a:pPr algn="ctr"/>
            <a:r>
              <a:rPr lang="ru-RU" sz="4000" b="1" dirty="0" smtClean="0"/>
              <a:t>4. Сырьё.</a:t>
            </a:r>
          </a:p>
          <a:p>
            <a:pPr algn="ctr"/>
            <a:r>
              <a:rPr lang="ru-RU" sz="4000" b="1" dirty="0" smtClean="0"/>
              <a:t>5. Средства связи.</a:t>
            </a:r>
          </a:p>
          <a:p>
            <a:pPr algn="ctr"/>
            <a:r>
              <a:rPr lang="ru-RU" sz="4000" b="1" dirty="0" smtClean="0"/>
              <a:t>6. Лекарства.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81347" y="248842"/>
            <a:ext cx="113253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По программе </a:t>
            </a:r>
            <a:r>
              <a:rPr lang="ru-RU" sz="3200" b="1" dirty="0" smtClean="0"/>
              <a:t>Ленд-лиза </a:t>
            </a:r>
            <a:r>
              <a:rPr lang="ru-RU" sz="3200" b="1" dirty="0"/>
              <a:t>Соединённые Штаты Америки и их союзники отправляли в Советский Союз широкий спектр </a:t>
            </a:r>
            <a:r>
              <a:rPr lang="ru-RU" sz="3200" b="1" dirty="0" smtClean="0"/>
              <a:t>товаров. Назовите их. Одно наименование – один балл.</a:t>
            </a:r>
            <a:endParaRPr lang="ru-RU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917" y="2239885"/>
            <a:ext cx="5087759" cy="3998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6508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95480" y="602439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398076" y="2790588"/>
            <a:ext cx="4996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Более 3,5 лет.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38616" y="600998"/>
            <a:ext cx="11325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Назовите срок действия Карельского фронта?            Дополнительный балл если назовёте его протяжённость?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8769" y="3688503"/>
            <a:ext cx="471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Протяжённость фронта была самой длинной – более 1500 км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79640" y="1975338"/>
            <a:ext cx="6105525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0059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139050" y="6085933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5767754" y="3728702"/>
            <a:ext cx="5312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Примерно 7 тысяч человек.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87612" y="433001"/>
            <a:ext cx="113253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1 октября 1941 года – Петрозаводск был захвачен финскими войсками, в городе была создана сеть концлагерей, где находились мирные граждане и советские военнопленные. Назовите сколько примерно погибло там людей от голода и болезней?</a:t>
            </a:r>
            <a:endParaRPr lang="ru-RU" sz="32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9560" y="2572562"/>
            <a:ext cx="3852998" cy="4036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7365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76268" y="6030849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231352" y="3131630"/>
            <a:ext cx="4996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8 октября 1944 года. Петрозаводск.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8859" y="458579"/>
            <a:ext cx="113253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Когда и где состоялся парад партизан и подпольщиков Карельского фронта?</a:t>
            </a:r>
            <a:endParaRPr lang="ru-RU" sz="3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388" y="2006645"/>
            <a:ext cx="6749281" cy="4274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0861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067439" y="5911009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7875246" y="3844007"/>
            <a:ext cx="4316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357 км.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31352" y="275047"/>
            <a:ext cx="113253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Назовите протяжённость </a:t>
            </a:r>
            <a:r>
              <a:rPr lang="ru-RU" sz="3200" b="1" dirty="0" err="1" smtClean="0"/>
              <a:t>Сорокско</a:t>
            </a:r>
            <a:r>
              <a:rPr lang="ru-RU" sz="3200" b="1" dirty="0" smtClean="0"/>
              <a:t> – Обозерской железнодорожной ветки, которая проходила по побережью </a:t>
            </a:r>
            <a:r>
              <a:rPr lang="ru-RU" sz="3200" b="1" dirty="0"/>
              <a:t>Б</a:t>
            </a:r>
            <a:r>
              <a:rPr lang="ru-RU" sz="3200" b="1" dirty="0" smtClean="0"/>
              <a:t>елого моря и соединяла Кировскую и Северную железные дороги?</a:t>
            </a:r>
            <a:endParaRPr lang="ru-RU" sz="32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206" y="2614665"/>
            <a:ext cx="7600587" cy="3336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6086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231352" y="5911009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661068" y="3699961"/>
            <a:ext cx="4996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Сентябрь 1941 года.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97112" y="601071"/>
            <a:ext cx="11325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Назовите дату когда </a:t>
            </a:r>
            <a:r>
              <a:rPr lang="ru-RU" sz="4000" b="1" dirty="0" err="1" smtClean="0"/>
              <a:t>Сорокско</a:t>
            </a:r>
            <a:r>
              <a:rPr lang="ru-RU" sz="4000" b="1" dirty="0" smtClean="0"/>
              <a:t> – Обозерская железнодорожная ветка вступила в строй?</a:t>
            </a:r>
            <a:endParaRPr lang="ru-RU" sz="4000" b="1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05857" y="1961071"/>
            <a:ext cx="6042914" cy="4532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8932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061592" y="5806922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6863399" y="3711714"/>
            <a:ext cx="4996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2 года и 8 месяцев.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66978" y="412111"/>
            <a:ext cx="113253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Сколько по времени Беломорск был столицей </a:t>
            </a:r>
            <a:r>
              <a:rPr lang="ru-RU" sz="4000" b="1" dirty="0" err="1" smtClean="0"/>
              <a:t>Карело</a:t>
            </a:r>
            <a:r>
              <a:rPr lang="ru-RU" sz="4000" b="1" dirty="0" smtClean="0"/>
              <a:t> – Финской ССР и центром командования войсками Севера?</a:t>
            </a:r>
            <a:endParaRPr lang="ru-RU" sz="4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223" y="2557661"/>
            <a:ext cx="5493746" cy="407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749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309102" y="5806922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204212" y="3836959"/>
            <a:ext cx="4996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29 июня 1944 года.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31352" y="459612"/>
            <a:ext cx="113253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Назовите дату когда Москва салютовала советским воинам, освободившим Петрозаводск, 24 артиллерийскими залпами из 324 орудий?</a:t>
            </a:r>
            <a:endParaRPr lang="ru-RU" sz="32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84456" y="2085127"/>
            <a:ext cx="6607322" cy="4404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6307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231352" y="59611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1997611" y="6211669"/>
            <a:ext cx="8764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Музей   Карельского фронта.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7623" y="192326"/>
            <a:ext cx="113253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Это здание было открыто 30 сентября в 2020 году, в День освобождения Карелии от финских захватчиков. Там в коллекциях хранятся подлинные предметы военных лет, копии боевых знамён, форма и прочая экипировка солдат обеих армий - всего 1100 экспонатов.                                                       Назовите о чём идёт речь?</a:t>
            </a:r>
            <a:endParaRPr lang="ru-RU" sz="32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9139" y="562707"/>
            <a:ext cx="8413156" cy="560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6364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7121867" y="444223"/>
            <a:ext cx="49963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488" y="223207"/>
            <a:ext cx="6039104" cy="4529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7134403" y="2805766"/>
            <a:ext cx="453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936950" y="5978487"/>
            <a:ext cx="8582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Вершинин Сергей </a:t>
            </a:r>
            <a:r>
              <a:rPr lang="ru-RU" sz="3200" b="1" dirty="0"/>
              <a:t>Я</a:t>
            </a:r>
            <a:r>
              <a:rPr lang="ru-RU" sz="3200" b="1" dirty="0" smtClean="0"/>
              <a:t>ковлевич, генерал – майор.</a:t>
            </a:r>
            <a:endParaRPr lang="ru-RU" sz="32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72665" y="239442"/>
            <a:ext cx="581933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Это одноэтажное деревянное здание с мезонином, сохранившее облик 1940-х годов.</a:t>
            </a:r>
          </a:p>
          <a:p>
            <a:pPr algn="ctr"/>
            <a:r>
              <a:rPr lang="ru-RU" sz="2800" b="1" dirty="0" smtClean="0"/>
              <a:t>Что находилось в нем во время </a:t>
            </a:r>
          </a:p>
          <a:p>
            <a:pPr algn="ctr"/>
            <a:r>
              <a:rPr lang="ru-RU" sz="2800" b="1" dirty="0" smtClean="0"/>
              <a:t>Великой Отечественной войны</a:t>
            </a:r>
            <a:r>
              <a:rPr lang="en-US" sz="2800" b="1" dirty="0" smtClean="0"/>
              <a:t>?</a:t>
            </a:r>
            <a:r>
              <a:rPr lang="ru-RU" sz="2800" b="1" dirty="0" smtClean="0"/>
              <a:t> Дополнительно балл,  если назовёте какой руководитель в нем работал.</a:t>
            </a:r>
          </a:p>
          <a:p>
            <a:pPr algn="ctr"/>
            <a:endParaRPr lang="ru-RU" sz="280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6861410" y="3897963"/>
            <a:ext cx="493294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Штаб – квартира             партизанского движения</a:t>
            </a:r>
            <a:r>
              <a:rPr lang="ru-RU" sz="3600" dirty="0" smtClean="0"/>
              <a:t>.                            </a:t>
            </a:r>
            <a:endParaRPr lang="ru-RU" sz="3600" dirty="0"/>
          </a:p>
        </p:txBody>
      </p:sp>
      <p:pic>
        <p:nvPicPr>
          <p:cNvPr id="93188" name="Picture 4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5408" y="3185609"/>
            <a:ext cx="2270886" cy="2861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5-конечная звезда 13">
            <a:hlinkClick r:id="rId5" action="ppaction://hlinksldjump"/>
          </p:cNvPr>
          <p:cNvSpPr/>
          <p:nvPr/>
        </p:nvSpPr>
        <p:spPr>
          <a:xfrm>
            <a:off x="548640" y="5730240"/>
            <a:ext cx="792480" cy="707136"/>
          </a:xfrm>
          <a:prstGeom prst="star5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09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9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08473" y="264398"/>
            <a:ext cx="113473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 сентября 1941 по февраль 1944 года – командующий Карельского фронта. В феврале 1944 г. командующим фронтом был назначен генерал армии Мерецков К.А., а он был оставлен его заместителем. Участвовал в </a:t>
            </a:r>
            <a:r>
              <a:rPr lang="ru-RU" sz="3200" dirty="0" err="1" smtClean="0"/>
              <a:t>Свирско</a:t>
            </a:r>
            <a:r>
              <a:rPr lang="ru-RU" sz="3200" dirty="0" smtClean="0"/>
              <a:t> – Петрозаводской операции, в преследовании противника на Кандалакшском и </a:t>
            </a:r>
            <a:r>
              <a:rPr lang="ru-RU" sz="3200" dirty="0" err="1" smtClean="0"/>
              <a:t>Кестеньгском</a:t>
            </a:r>
            <a:r>
              <a:rPr lang="ru-RU" sz="3200" dirty="0" smtClean="0"/>
              <a:t> направлениях, в </a:t>
            </a:r>
            <a:r>
              <a:rPr lang="ru-RU" sz="3200" dirty="0" err="1" smtClean="0"/>
              <a:t>Петсамо</a:t>
            </a:r>
            <a:r>
              <a:rPr lang="ru-RU" sz="3200" dirty="0" smtClean="0"/>
              <a:t> – </a:t>
            </a:r>
            <a:r>
              <a:rPr lang="ru-RU" sz="3200" dirty="0" err="1" smtClean="0"/>
              <a:t>Керкенесской</a:t>
            </a:r>
            <a:r>
              <a:rPr lang="ru-RU" sz="3200" dirty="0" smtClean="0"/>
              <a:t> операции.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9866" y="3200400"/>
            <a:ext cx="2654808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060634" y="4322278"/>
            <a:ext cx="7293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Фролов Валериан Александрович</a:t>
            </a:r>
            <a:endParaRPr lang="ru-RU" sz="3600" b="1" dirty="0"/>
          </a:p>
        </p:txBody>
      </p:sp>
      <p:sp>
        <p:nvSpPr>
          <p:cNvPr id="9" name="5-конечная звезда 8">
            <a:hlinkClick r:id="rId4" action="ppaction://hlinksldjump"/>
          </p:cNvPr>
          <p:cNvSpPr/>
          <p:nvPr/>
        </p:nvSpPr>
        <p:spPr>
          <a:xfrm>
            <a:off x="11248223" y="60174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9768" y="3200400"/>
            <a:ext cx="2654808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3162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202894" y="599056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38114" y="210976"/>
            <a:ext cx="110278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Для его постройки было изготовлено и уложено около 400 км деревянных брусьев и 312 тысяч досок, которые устанавливались на ребро. Для крепления досок потребовалось 10 тонн гвоздей. Построили его в марте 1942 года. Он считался уникальным военным объектом и единственным в мире деревянным. О чём идёт речь?</a:t>
            </a:r>
            <a:endParaRPr lang="ru-RU" sz="32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6007" y="3390631"/>
            <a:ext cx="5309843" cy="3467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547410" y="4244785"/>
            <a:ext cx="5089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Аэродром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xmlns="" val="133848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164677" y="5847348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088091" y="4697924"/>
            <a:ext cx="5089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Замок </a:t>
            </a:r>
            <a:r>
              <a:rPr lang="ru-RU" sz="4000" b="1" dirty="0" err="1" smtClean="0"/>
              <a:t>Кархумяки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10336" y="0"/>
            <a:ext cx="11149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Здесь вам дается по одной подсказке. Всего их пять. Если угадываете с первой – 5 баллов, </a:t>
            </a:r>
            <a:r>
              <a:rPr lang="ru-RU" sz="2000" b="1" dirty="0" smtClean="0"/>
              <a:t>                       со   второй </a:t>
            </a:r>
            <a:r>
              <a:rPr lang="ru-RU" sz="2000" b="1" dirty="0"/>
              <a:t>– 4 балла и </a:t>
            </a:r>
            <a:r>
              <a:rPr lang="ru-RU" sz="2000" b="1" dirty="0" err="1"/>
              <a:t>тд</a:t>
            </a:r>
            <a:r>
              <a:rPr lang="ru-RU" sz="2000" b="1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1010" y="793380"/>
            <a:ext cx="11457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000" b="1" dirty="0"/>
              <a:t>Комплекс располагался на горе Лысухе и представлял собой уникальный узел обороны противника. Среди местных жителей </a:t>
            </a:r>
            <a:r>
              <a:rPr lang="ru-RU" sz="2000" b="1" dirty="0" smtClean="0"/>
              <a:t>бытовало </a:t>
            </a:r>
            <a:r>
              <a:rPr lang="ru-RU" sz="2000" b="1" dirty="0"/>
              <a:t>название «Зубы дракона</a:t>
            </a:r>
            <a:r>
              <a:rPr lang="ru-RU" sz="2000" b="1" dirty="0" smtClean="0"/>
              <a:t>».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85364" y="1443380"/>
            <a:ext cx="11286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    </a:t>
            </a:r>
            <a:r>
              <a:rPr lang="ru-RU" sz="2000" b="1" dirty="0" smtClean="0"/>
              <a:t>В </a:t>
            </a:r>
            <a:r>
              <a:rPr lang="ru-RU" sz="2000" b="1" dirty="0"/>
              <a:t>состав этого комплекса входило 6 групп оборонительных сооружений, которые создавали </a:t>
            </a:r>
            <a:r>
              <a:rPr lang="ru-RU" sz="2000" b="1" dirty="0" smtClean="0"/>
              <a:t>круговую     оборону</a:t>
            </a:r>
            <a:r>
              <a:rPr lang="ru-RU" sz="2000" b="1" dirty="0"/>
              <a:t>. Сооружения делились на огневые, наблюдательные, охранительные и комбинированные.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4397" y="2410886"/>
            <a:ext cx="110609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r>
              <a:rPr lang="ru-RU" sz="2000" b="1" dirty="0" smtClean="0"/>
              <a:t>.    По всему периметру обороны были сооружены противотанковые заграждения: каменные надолбы в виде пирамид, колючая проволока на металлических кольях, рвы. 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23383" y="3123365"/>
            <a:ext cx="112482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4. </a:t>
            </a:r>
            <a:r>
              <a:rPr lang="ru-RU" sz="2000" b="1" dirty="0" smtClean="0"/>
              <a:t>Наиболее впечатляющим элементом укрепрайона были пять тоннельных казарм, выдолбленных в скальном грунте, вмещавших по 100-200 солдат и имевших полное благоустройство – вентиляцию и отопление.</a:t>
            </a:r>
            <a:endParaRPr lang="ru-RU" sz="2000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0265" y="4117554"/>
            <a:ext cx="3653928" cy="2740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7862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1017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164677" y="5847348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5244029" y="4599450"/>
            <a:ext cx="5920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Высота 168,5.               Вблизи посёлка Пряжа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41523" y="276989"/>
            <a:ext cx="11149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Здесь вам дается по одной подсказке. Всего их пять. Если угадываете с первой – 5 баллов, </a:t>
            </a:r>
            <a:r>
              <a:rPr lang="ru-RU" sz="2000" dirty="0" smtClean="0"/>
              <a:t>                       со   второй </a:t>
            </a:r>
            <a:r>
              <a:rPr lang="ru-RU" sz="2000" dirty="0"/>
              <a:t>– 4 балла и </a:t>
            </a:r>
            <a:r>
              <a:rPr lang="ru-RU" sz="2000" dirty="0" err="1"/>
              <a:t>тд</a:t>
            </a:r>
            <a:r>
              <a:rPr lang="ru-RU" sz="20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2198" y="969480"/>
            <a:ext cx="1145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В сентябре 1941 года здесь проходил один из оборонительных рубежей города Петрозаводска.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0281" y="1355072"/>
            <a:ext cx="11286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    С 5 по 24 сентября бойцы и командиры 1086-го и 1070-го стрелковых полков 313-й стрелковой дивизии ценой своей жизни сдерживали наступление 11-й пехотной дивизии финнов.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65248" y="2012413"/>
            <a:ext cx="110609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    Поисковики фонда «Эстафета поколений» за годы полевых работ подняли на этом месте останки более 200 бойцов Красной Армии. У 18 воинов были найдены солдатские медальоны, 14 из них удалось прочитать и установить имена погибших солдат.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98302" y="2985567"/>
            <a:ext cx="112482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4.    6 мая 2016 года там было торжественное открытие мемориала. На его территории можно увидеть старые окопы, воронки и другие «шрамы войны». Также там есть часовня, поклонный крест, могила неизвестного советского лётчика, братская могила советских воинов.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301" y="3811898"/>
            <a:ext cx="4255710" cy="2837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0139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6" grpId="0"/>
      <p:bldP spid="8" grpId="0"/>
      <p:bldP spid="10" grpId="0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164677" y="5847348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4855264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Памятный мемориал Вечный огонь в Петрозаводске. </a:t>
            </a:r>
          </a:p>
          <a:p>
            <a:pPr algn="ctr"/>
            <a:r>
              <a:rPr lang="ru-RU" sz="4000" b="1" dirty="0" smtClean="0"/>
              <a:t>На нём увековечены 3,5 тысячи фамилий погибших.</a:t>
            </a:r>
            <a:endParaRPr lang="ru-RU" sz="4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6643" y="191477"/>
            <a:ext cx="6831611" cy="4541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474641" y="1080168"/>
            <a:ext cx="4461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Что это за место?</a:t>
            </a:r>
            <a:endParaRPr lang="ru-RU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29656" y="1881681"/>
            <a:ext cx="43626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Дополнительный балл, если назовёте количество фамилий погибших, которые там увековечены?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377987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1017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34956" y="6061076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41531" y="3589409"/>
            <a:ext cx="5343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/>
              <a:t>Сорокско</a:t>
            </a:r>
            <a:r>
              <a:rPr lang="ru-RU" sz="4000" b="1" dirty="0" smtClean="0"/>
              <a:t>-Обозерская и Кировская железная дорога. 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74640" y="485255"/>
            <a:ext cx="108791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Эти объекты в годы войны были единственным сухопутным выходом из Мурманского порта в районы Центральной России, Урала и других регионов. Именно по ним снабжались войска Карельского фронта и осуществлялись поставки по ленд-лизу. О чём идет речь?</a:t>
            </a:r>
            <a:endParaRPr lang="ru-RU" sz="3200" b="1" dirty="0"/>
          </a:p>
        </p:txBody>
      </p:sp>
      <p:pic>
        <p:nvPicPr>
          <p:cNvPr id="35844" name="Picture 4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00155" y="2945082"/>
            <a:ext cx="5740583" cy="3372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189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1017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1042574" y="6017009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7303324" y="3237542"/>
            <a:ext cx="4229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Река </a:t>
            </a:r>
            <a:r>
              <a:rPr lang="ru-RU" sz="4000" b="1" dirty="0" err="1" smtClean="0"/>
              <a:t>Выг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45892" y="701730"/>
            <a:ext cx="10879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На берегу какой реки стоит город Беломорск, ставший в 1941 году временной столицей Карело-Финской ССР?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747" y="2289587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718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257061" y="598271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73777" y="3368172"/>
            <a:ext cx="10830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Совет Народных Комиссаров (правительство) Карело-Финской ССР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69643" y="844234"/>
            <a:ext cx="10879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Какой высший государственный орган власти был эвакуирован в Беломорск осенью 1941 года?</a:t>
            </a:r>
          </a:p>
        </p:txBody>
      </p:sp>
    </p:spTree>
    <p:extLst>
      <p:ext uri="{BB962C8B-B14F-4D97-AF65-F5344CB8AC3E}">
        <p14:creationId xmlns:p14="http://schemas.microsoft.com/office/powerpoint/2010/main" xmlns="" val="266682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0946175" y="5993734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927058" y="3504666"/>
            <a:ext cx="50076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Беломорско-Балтийский канал.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0889" y="666105"/>
            <a:ext cx="108791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Эта важнейшая для страны транспортная артерия, начало которой находится в Беломорске, работала под постоянными бомбежками. Назовите её.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993" y="2647196"/>
            <a:ext cx="6206300" cy="3474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8364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1017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429656" y="5950500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457070" y="2419643"/>
            <a:ext cx="53832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Поселок </a:t>
            </a:r>
            <a:r>
              <a:rPr lang="ru-RU" sz="4000" b="1" dirty="0" err="1"/>
              <a:t>Масельгский</a:t>
            </a:r>
            <a:r>
              <a:rPr lang="ru-RU" sz="4000" b="1" dirty="0"/>
              <a:t> (или просто Масельга). Линия фронта стабилизировалась здесь, в 40 км от Беломорска.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1961" y="241576"/>
            <a:ext cx="108791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В октябре 1941 года финские войска вышли к этому населенному пункту, создав непосредственную угрозу Беломорску. Его оборона стала критически важной для удержания «прифронтовой столицы». </a:t>
            </a:r>
            <a:r>
              <a:rPr lang="ru-RU" sz="2800" b="1" dirty="0" smtClean="0"/>
              <a:t>                                                    О </a:t>
            </a:r>
            <a:r>
              <a:rPr lang="ru-RU" sz="2800" b="1" dirty="0"/>
              <a:t>каком </a:t>
            </a:r>
            <a:r>
              <a:rPr lang="ru-RU" sz="2800" b="1" dirty="0" smtClean="0"/>
              <a:t>посёлке </a:t>
            </a:r>
            <a:r>
              <a:rPr lang="ru-RU" sz="2800" b="1" dirty="0"/>
              <a:t>идет речь?</a:t>
            </a:r>
          </a:p>
        </p:txBody>
      </p:sp>
      <p:pic>
        <p:nvPicPr>
          <p:cNvPr id="30724" name="Picture 4" descr="Памятное место, где проходил рубеж, на котором в 1941 г. было остановлено наступление фашистских захватчико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371" y="2133375"/>
            <a:ext cx="5693158" cy="4269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8751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98303" y="6016602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712521" y="3807157"/>
            <a:ext cx="11008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Верховный Суд Карело-Финской ССР.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520" y="606727"/>
            <a:ext cx="108791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В 1944 году, после освобождения Петрозаводска, столица вернулась из Беломорска. Однако один важный государственный орган республики продолжал работать в Беломорске до конца 1945 года. </a:t>
            </a:r>
            <a:r>
              <a:rPr lang="ru-RU" sz="3200" b="1" dirty="0" smtClean="0"/>
              <a:t>Что это за орган</a:t>
            </a:r>
            <a:r>
              <a:rPr lang="en-US" sz="3200" b="1" dirty="0" smtClean="0"/>
              <a:t>?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32988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08473" y="176262"/>
            <a:ext cx="113473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1940 году, после окончания командных курсов «Выстрел», старший лейтенант был назначен начальником отделения боевой подготовки   80-го Погранотряда Карело-финского пограничного округа. Участник Великой Отечественной Войны с 1941 года. Старший лейтенант в конце июня 1941 года на карельском участке государственной границы СССР 19 суток ( 14 из них в полном окружении), во главе сводного отряда пограничников численностью 146 человек отражал многочисленные атаки противника ( 2 батальона финских егерей). Потеряв связь с командованием                                                                  и выполнив боевую задачу, отряд прорвал кольцо окружения,                                                      и пройдя по лесам и болотам 160 км, соединился с советскими                                     войсками. В этих боях погибло 14 человек. Свыше 40 раненых.                                                 Сам лейтенант был контужен. 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0149" y="2830968"/>
            <a:ext cx="2954172" cy="3938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980504" y="5133861"/>
            <a:ext cx="7832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Кайманов Никита </a:t>
            </a:r>
            <a:r>
              <a:rPr lang="ru-RU" sz="4000" b="1" dirty="0" err="1" smtClean="0"/>
              <a:t>Фадеевич</a:t>
            </a:r>
            <a:endParaRPr lang="ru-RU" sz="4000" b="1" dirty="0"/>
          </a:p>
        </p:txBody>
      </p:sp>
      <p:sp>
        <p:nvSpPr>
          <p:cNvPr id="7" name="5-конечная звезда 6">
            <a:hlinkClick r:id="rId4" action="ppaction://hlinksldjump"/>
          </p:cNvPr>
          <p:cNvSpPr/>
          <p:nvPr/>
        </p:nvSpPr>
        <p:spPr>
          <a:xfrm>
            <a:off x="143191" y="60174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265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10946175" y="6049653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3611359" y="2549115"/>
            <a:ext cx="3921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Село Лехта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01249" y="377457"/>
            <a:ext cx="11203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 каком селе располагалась база партизанского движения Карельского фронта</a:t>
            </a:r>
            <a:r>
              <a:rPr lang="en-US" sz="3200" b="1" dirty="0" smtClean="0"/>
              <a:t>?</a:t>
            </a:r>
            <a:endParaRPr lang="ru-RU" sz="3200" b="1" dirty="0"/>
          </a:p>
        </p:txBody>
      </p:sp>
      <p:pic>
        <p:nvPicPr>
          <p:cNvPr id="28674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4950" y="1784985"/>
            <a:ext cx="3685540" cy="2764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8" name="Picture 6" descr="Picture background"/>
          <p:cNvPicPr>
            <a:picLocks noChangeAspect="1" noChangeArrowheads="1"/>
          </p:cNvPicPr>
          <p:nvPr/>
        </p:nvPicPr>
        <p:blipFill>
          <a:blip r:embed="rId5"/>
          <a:srcRect t="15429" b="15143"/>
          <a:stretch>
            <a:fillRect/>
          </a:stretch>
        </p:blipFill>
        <p:spPr bwMode="auto">
          <a:xfrm>
            <a:off x="3579495" y="3383279"/>
            <a:ext cx="3967576" cy="2754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0" name="Picture 8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7234" y="1985010"/>
            <a:ext cx="2428875" cy="323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7463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1017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9" name="5-конечная звезда 8">
            <a:hlinkClick r:id="rId3" action="ppaction://hlinksldjump"/>
          </p:cNvPr>
          <p:cNvSpPr/>
          <p:nvPr/>
        </p:nvSpPr>
        <p:spPr>
          <a:xfrm>
            <a:off x="281848" y="5972535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656" y="5012675"/>
            <a:ext cx="444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392017" y="4365808"/>
            <a:ext cx="11197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Мармеладный завод, </a:t>
            </a:r>
            <a:r>
              <a:rPr lang="ru-RU" sz="3200" dirty="0"/>
              <a:t>ЛДК, </a:t>
            </a:r>
            <a:r>
              <a:rPr lang="ru-RU" sz="3200" dirty="0" smtClean="0"/>
              <a:t>витаминный завод, </a:t>
            </a:r>
            <a:r>
              <a:rPr lang="ru-RU" sz="3200" dirty="0"/>
              <a:t>рыбный порт, </a:t>
            </a:r>
            <a:r>
              <a:rPr lang="ru-RU" sz="3200" dirty="0" smtClean="0"/>
              <a:t>хлебозавод, судоремонтный завод, завод по ремонту военной техники.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74640" y="1024571"/>
            <a:ext cx="11203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Какие предприятия работали на территории Беломорска во время </a:t>
            </a:r>
            <a:r>
              <a:rPr lang="ru-RU" sz="3600" b="1" dirty="0" smtClean="0"/>
              <a:t>Великой Отечественной Войны? За каждый правильный ответ засчитывается один балл.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106216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181686" y="2138289"/>
            <a:ext cx="10255348" cy="175237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игру!!!!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00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1016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08473" y="77109"/>
            <a:ext cx="113473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Указом Президиума Верховного Совета СССР от 6 апреля 1945 года «За умелое командование танковой бригадой, образцовое выполнение заданий командования и проявленное мужество и героизм в боях с </a:t>
            </a:r>
            <a:r>
              <a:rPr lang="ru-RU" sz="2800" dirty="0" err="1" smtClean="0"/>
              <a:t>немецко</a:t>
            </a:r>
            <a:r>
              <a:rPr lang="ru-RU" sz="2800" dirty="0" smtClean="0"/>
              <a:t> - </a:t>
            </a:r>
            <a:r>
              <a:rPr lang="ru-RU" sz="2800" dirty="0" err="1" smtClean="0"/>
              <a:t>фашисткими</a:t>
            </a:r>
            <a:r>
              <a:rPr lang="ru-RU" sz="2800" dirty="0" smtClean="0"/>
              <a:t> захватчиками» гвардии полковнику присвоено звание Героя Советского Союза. В городах Беломорске и </a:t>
            </a:r>
            <a:r>
              <a:rPr lang="ru-RU" sz="2800" dirty="0" err="1" smtClean="0"/>
              <a:t>Вонгровце</a:t>
            </a:r>
            <a:r>
              <a:rPr lang="ru-RU" sz="2800" dirty="0" smtClean="0"/>
              <a:t> (Польша) в честь его установлены памятники. Его имя носит улица и парк                                                                      в Беломорске. Его портрет установлен в Галерее героев                          Советского Союзе в Петрозаводске.   О ком идёт речь? 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24847" y="2708646"/>
            <a:ext cx="2746872" cy="414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51692" y="4902506"/>
            <a:ext cx="8317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Пашков Андрей Никитович</a:t>
            </a:r>
            <a:endParaRPr lang="ru-RU" sz="4000" b="1" dirty="0"/>
          </a:p>
        </p:txBody>
      </p:sp>
      <p:sp>
        <p:nvSpPr>
          <p:cNvPr id="9" name="5-конечная звезда 8">
            <a:hlinkClick r:id="rId4" action="ppaction://hlinksldjump"/>
          </p:cNvPr>
          <p:cNvSpPr/>
          <p:nvPr/>
        </p:nvSpPr>
        <p:spPr>
          <a:xfrm>
            <a:off x="143191" y="60174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38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08472" y="77109"/>
            <a:ext cx="1179321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Он был главным хирургом Карельского фронта. В госпитале № 1438 проводил операции по наиболее сложным ранениям, при этом успешно сочетал задачи спасения раненых с передачей своего богатого опыта </a:t>
            </a:r>
            <a:r>
              <a:rPr lang="ru-RU" sz="2800" dirty="0" err="1" smtClean="0"/>
              <a:t>военно</a:t>
            </a:r>
            <a:r>
              <a:rPr lang="ru-RU" sz="2800" dirty="0" smtClean="0"/>
              <a:t> – полевой хирургии молодым врачам. Неоднократно выезжал из Беломорска в армейские госпитали и полевые медсанбаты фронта для оказания их личному составу практической, организационной, лечебной и методической помощи. За большой вклад в  </a:t>
            </a:r>
            <a:r>
              <a:rPr lang="ru-RU" sz="2800" dirty="0" err="1" smtClean="0"/>
              <a:t>медико</a:t>
            </a:r>
            <a:r>
              <a:rPr lang="ru-RU" sz="2800" dirty="0" smtClean="0"/>
              <a:t> - санитарное обеспечение действий войск Карельского фронта </a:t>
            </a:r>
          </a:p>
          <a:p>
            <a:r>
              <a:rPr lang="ru-RU" sz="2800" dirty="0" smtClean="0"/>
              <a:t>он </a:t>
            </a:r>
            <a:r>
              <a:rPr lang="ru-RU" sz="2800" dirty="0"/>
              <a:t>был</a:t>
            </a:r>
            <a:r>
              <a:rPr lang="ru-RU" sz="2800" dirty="0" smtClean="0"/>
              <a:t>  награждён орденом Красного Знамени.                             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72867" y="4748268"/>
            <a:ext cx="72490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Вишневский Александр Александрович</a:t>
            </a:r>
            <a:endParaRPr lang="ru-RU" sz="4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75188" y="3142496"/>
            <a:ext cx="3028284" cy="3506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5-конечная звезда 6">
            <a:hlinkClick r:id="rId4" action="ppaction://hlinksldjump"/>
          </p:cNvPr>
          <p:cNvSpPr/>
          <p:nvPr/>
        </p:nvSpPr>
        <p:spPr>
          <a:xfrm>
            <a:off x="143191" y="60174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310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18641" y="77109"/>
            <a:ext cx="115456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 июне 1942 года эти 2 девушки были направлены в оккупированный финнами </a:t>
            </a:r>
            <a:r>
              <a:rPr lang="ru-RU" sz="2800" dirty="0" err="1" smtClean="0"/>
              <a:t>Шелтозерский</a:t>
            </a:r>
            <a:r>
              <a:rPr lang="ru-RU" sz="2800" dirty="0" smtClean="0"/>
              <a:t> район. Они организовали там явки для подпольных комитетов, собрали сведения об оккупационном режиме, расположении огневых точек и оборонительных сооружениях противника, а также установили контакт с населением. При возвращении домой одна из них погибла при переправе через реку </a:t>
            </a:r>
            <a:r>
              <a:rPr lang="ru-RU" sz="2800" dirty="0"/>
              <a:t>С</a:t>
            </a:r>
            <a:r>
              <a:rPr lang="ru-RU" sz="2800" dirty="0" smtClean="0"/>
              <a:t>вирь, а вторая девушка, переплыв реку, </a:t>
            </a:r>
            <a:r>
              <a:rPr lang="ru-RU" sz="2800" dirty="0"/>
              <a:t>д</a:t>
            </a:r>
            <a:r>
              <a:rPr lang="ru-RU" sz="2800" dirty="0" smtClean="0"/>
              <a:t>оставила важную информацию. Осенью того же года, выжившая была вновь направлена в тыл врага с группой   разведчиков. 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4675" y="3590959"/>
            <a:ext cx="4273483" cy="32009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521" y="4549966"/>
            <a:ext cx="71987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Мелентьева </a:t>
            </a:r>
            <a:r>
              <a:rPr lang="ru-RU" sz="3600" b="1" dirty="0"/>
              <a:t>М</a:t>
            </a:r>
            <a:r>
              <a:rPr lang="ru-RU" sz="3600" b="1" dirty="0" smtClean="0"/>
              <a:t>ария Владимировна </a:t>
            </a:r>
            <a:r>
              <a:rPr lang="ru-RU" sz="3600" b="1" dirty="0" err="1" smtClean="0"/>
              <a:t>Лисицина</a:t>
            </a:r>
            <a:r>
              <a:rPr lang="ru-RU" sz="3600" b="1" dirty="0" smtClean="0"/>
              <a:t> Анна Михайловна</a:t>
            </a:r>
            <a:endParaRPr lang="ru-RU" sz="3600" b="1" dirty="0"/>
          </a:p>
        </p:txBody>
      </p:sp>
      <p:sp>
        <p:nvSpPr>
          <p:cNvPr id="9" name="5-конечная звезда 8">
            <a:hlinkClick r:id="rId4" action="ppaction://hlinksldjump"/>
          </p:cNvPr>
          <p:cNvSpPr/>
          <p:nvPr/>
        </p:nvSpPr>
        <p:spPr>
          <a:xfrm>
            <a:off x="143191" y="60174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174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75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31296" y="3360145"/>
            <a:ext cx="4029015" cy="3368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61859" y="148637"/>
            <a:ext cx="113363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 начала Великой Отечественной Войны этот человек занимался мобилизацией комсомольцев и молодёжи республики для оказания помощи фронту. Он был инициатором создания партизанского отряда «Комсомолец Карелии», который за время войны совершил 17 боевых выходов в тыл противника и прошёл более 5000 км. На временно оккупированной территории республики была создана сеть подпольных организаций, работой которых он руководил лично. Осенью 1944 года был переведён на должность второго секретаря </a:t>
            </a:r>
          </a:p>
          <a:p>
            <a:r>
              <a:rPr lang="ru-RU" sz="2800" dirty="0" smtClean="0"/>
              <a:t>Петрозаводского горкома партии, под                                                            руководством которого началась работа по                                       восстановлению разрушенного </a:t>
            </a:r>
            <a:r>
              <a:rPr lang="ru-RU" sz="2800" dirty="0"/>
              <a:t>П</a:t>
            </a:r>
            <a:r>
              <a:rPr lang="ru-RU" sz="2800" dirty="0" smtClean="0"/>
              <a:t>етрозаводска.   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458371" y="5181332"/>
            <a:ext cx="73773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Андропов Юрий Владимирович</a:t>
            </a:r>
            <a:endParaRPr lang="ru-RU" sz="4000" b="1" dirty="0"/>
          </a:p>
        </p:txBody>
      </p:sp>
      <p:sp>
        <p:nvSpPr>
          <p:cNvPr id="7" name="5-конечная звезда 6">
            <a:hlinkClick r:id="rId4" action="ppaction://hlinksldjump"/>
          </p:cNvPr>
          <p:cNvSpPr/>
          <p:nvPr/>
        </p:nvSpPr>
        <p:spPr>
          <a:xfrm>
            <a:off x="143191" y="6017457"/>
            <a:ext cx="815248" cy="662752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177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2343</TotalTime>
  <Words>2090</Words>
  <Application>Microsoft Office PowerPoint</Application>
  <PresentationFormat>Произвольный</PresentationFormat>
  <Paragraphs>244</Paragraphs>
  <Slides>52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Тема Office</vt:lpstr>
      <vt:lpstr>«Война в Карелии» 1941 - 1944</vt:lpstr>
      <vt:lpstr>Слайд 2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Слайд 52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Наталья</cp:lastModifiedBy>
  <cp:revision>92</cp:revision>
  <dcterms:created xsi:type="dcterms:W3CDTF">2025-09-10T09:06:38Z</dcterms:created>
  <dcterms:modified xsi:type="dcterms:W3CDTF">2025-10-21T06:28:11Z</dcterms:modified>
</cp:coreProperties>
</file>