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2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Любишь ли ты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B5-4C3B-B526-45DFB0DCC9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B5-4C3B-B526-45DFB0DCC9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B5-4C3B-B526-45DFB0DCC9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 очень</c:v>
                </c:pt>
                <c:pt idx="2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B5-4C3B-B526-45DFB0DC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4319694142725215"/>
          <c:y val="0.86779613097824226"/>
          <c:w val="0.41803389852690853"/>
          <c:h val="0.116054333649400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2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2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0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4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06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7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3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0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6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4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497300-5BDE-4449-80D6-77D7DCFA054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E3D3-FE71-40CE-A8D9-2CA38B887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6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EBBB8-7D35-4B6D-800D-D38C1BC7C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791" y="1229388"/>
            <a:ext cx="8825658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Рецепты для родителей: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7300" dirty="0" smtClean="0"/>
              <a:t>Как</a:t>
            </a:r>
            <a:r>
              <a:rPr lang="ru-RU" sz="6000" dirty="0" smtClean="0"/>
              <a:t> </a:t>
            </a:r>
            <a:r>
              <a:rPr lang="ru-RU" dirty="0" smtClean="0"/>
              <a:t>р</a:t>
            </a:r>
            <a:r>
              <a:rPr lang="ru-RU" dirty="0" smtClean="0"/>
              <a:t>азвить интерес </a:t>
            </a:r>
            <a:r>
              <a:rPr lang="ru-RU" dirty="0"/>
              <a:t>к чтению у первоклассника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65053DF-998C-475D-A522-7CFD7F8B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836" y="3072984"/>
            <a:ext cx="2362513" cy="17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7434" y="5118538"/>
            <a:ext cx="498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Берденникова О.В.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«В-</a:t>
            </a:r>
            <a:r>
              <a:rPr lang="ru-RU" dirty="0" err="1" smtClean="0"/>
              <a:t>Матигорская</a:t>
            </a:r>
            <a:r>
              <a:rPr lang="ru-RU" dirty="0" smtClean="0"/>
              <a:t> средняя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9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FA2420-4B46-4C81-9B27-2E5D0B5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</a:t>
            </a:r>
            <a:r>
              <a:rPr lang="ru-RU" dirty="0"/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AB2E43-B95B-46FD-AA62-D50624A2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93154"/>
            <a:ext cx="8946541" cy="4195481"/>
          </a:xfrm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 вы можете помочь ребенку полюбить чтение?</a:t>
            </a:r>
            <a:endParaRPr lang="ru-RU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Какой совет больше подходит именно вам?</a:t>
            </a:r>
            <a:endParaRPr lang="ru-RU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Повествование со сплошной заливкой">
            <a:extLst>
              <a:ext uri="{FF2B5EF4-FFF2-40B4-BE49-F238E27FC236}">
                <a16:creationId xmlns="" xmlns:a16="http://schemas.microsoft.com/office/drawing/2014/main" id="{9A15BEFD-06D1-4268-9D62-6758780D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6557" y="4069315"/>
            <a:ext cx="2335967" cy="23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6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F61544-F926-449A-A844-4E6DB4B2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404158-D805-497B-B818-16A8B70D3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39" y="2022937"/>
            <a:ext cx="9404722" cy="4195481"/>
          </a:xfrm>
        </p:spPr>
        <p:txBody>
          <a:bodyPr/>
          <a:lstStyle/>
          <a:p>
            <a:pPr algn="l"/>
            <a:r>
              <a:rPr lang="ru-RU" sz="2800" b="0" i="0" dirty="0">
                <a:effectLst/>
                <a:latin typeface="+mn-lt"/>
              </a:rPr>
              <a:t>Литературе так же нужны талантливые читатели, как и писатели. Именно на них и рассчитывает автор, когда напрягает свои душевные силы.</a:t>
            </a:r>
          </a:p>
          <a:p>
            <a:pPr marL="0" indent="0" algn="r">
              <a:buNone/>
            </a:pPr>
            <a:r>
              <a:rPr lang="ru-RU" sz="2800" b="0" i="0" dirty="0">
                <a:effectLst/>
                <a:latin typeface="+mn-lt"/>
              </a:rPr>
              <a:t>С. Я. Маршак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0844313A-AC8C-4980-83A0-4A388ED1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3639" y="3429000"/>
            <a:ext cx="3336121" cy="32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663AD-6AAF-4C76-90E5-B3C9D704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 в жизни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06B12C-E639-418B-84B4-9193D3C25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60930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Чтение – основной инструмент обучения, базис для дальнейшего успешного обучения. Если школьник медленно и плохо читает, успевать за темпом урока не получается. </a:t>
            </a:r>
            <a:r>
              <a:rPr lang="ru-RU" sz="2400" dirty="0">
                <a:latin typeface="+mn-lt"/>
                <a:ea typeface="Calibri" panose="020F0502020204030204" pitchFamily="34" charset="0"/>
              </a:rPr>
              <a:t>П</a:t>
            </a:r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ропадает интерес к учёбе. Как правило, плохо читающие ученики в дальнейшем имеют трудности с изучением всех предметов в старших классах, где объем материала увеличивается в разы.</a:t>
            </a:r>
            <a:endParaRPr lang="ru-RU" sz="2400" dirty="0">
              <a:latin typeface="+mn-lt"/>
            </a:endParaRPr>
          </a:p>
          <a:p>
            <a:pPr marL="0" indent="0" algn="ctr">
              <a:buNone/>
            </a:pPr>
            <a:r>
              <a:rPr lang="ru-RU" sz="2400" dirty="0">
                <a:latin typeface="+mn-lt"/>
              </a:rPr>
              <a:t>Прививают любовь к чтению</a:t>
            </a:r>
          </a:p>
          <a:p>
            <a:pPr marL="0" indent="0" algn="ctr">
              <a:buNone/>
            </a:pPr>
            <a:r>
              <a:rPr lang="ru-RU" sz="2400" dirty="0">
                <a:latin typeface="+mn-lt"/>
              </a:rPr>
              <a:t> УЧИТЕЛЬ + РОДИТЕЛИ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 descr="Школьный класс со сплошной заливкой">
            <a:extLst>
              <a:ext uri="{FF2B5EF4-FFF2-40B4-BE49-F238E27FC236}">
                <a16:creationId xmlns="" xmlns:a16="http://schemas.microsoft.com/office/drawing/2014/main" id="{6EC66638-A4AF-47F2-A05B-5EAF61E85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0630" y="4862102"/>
            <a:ext cx="1700332" cy="1700332"/>
          </a:xfrm>
          <a:prstGeom prst="rect">
            <a:avLst/>
          </a:prstGeom>
        </p:spPr>
      </p:pic>
      <p:pic>
        <p:nvPicPr>
          <p:cNvPr id="7" name="Рисунок 6" descr="Семья с двумя детьми со сплошной заливкой">
            <a:extLst>
              <a:ext uri="{FF2B5EF4-FFF2-40B4-BE49-F238E27FC236}">
                <a16:creationId xmlns="" xmlns:a16="http://schemas.microsoft.com/office/drawing/2014/main" id="{2C249C1F-326D-4577-95F8-C3353045B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6170" y="4841891"/>
            <a:ext cx="1700333" cy="17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0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3A0548-BD0F-4713-8D2A-BC664078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говорят дети о чтении?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0240F7E5-865A-43D2-8B13-2605331A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53453"/>
            <a:ext cx="3206361" cy="20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7782AF25-6397-4A1F-AC99-98B0E935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4144055"/>
            <a:ext cx="3206361" cy="21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1A84AB7D-F445-4CE1-A1DC-C23CBD822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594213"/>
              </p:ext>
            </p:extLst>
          </p:nvPr>
        </p:nvGraphicFramePr>
        <p:xfrm>
          <a:off x="3189705" y="1686880"/>
          <a:ext cx="6112655" cy="471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F950F7-610B-49F6-BAA3-B9D5354BE7AE}"/>
              </a:ext>
            </a:extLst>
          </p:cNvPr>
          <p:cNvSpPr txBox="1"/>
          <p:nvPr/>
        </p:nvSpPr>
        <p:spPr>
          <a:xfrm>
            <a:off x="4630846" y="1317548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Результаты анкетирования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40A0F3-E222-4A40-95C6-76590DFF93DF}"/>
              </a:ext>
            </a:extLst>
          </p:cNvPr>
          <p:cNvSpPr txBox="1"/>
          <p:nvPr/>
        </p:nvSpPr>
        <p:spPr>
          <a:xfrm>
            <a:off x="8252360" y="1453453"/>
            <a:ext cx="354114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Динамика техники чтения</a:t>
            </a:r>
          </a:p>
          <a:p>
            <a:endParaRPr lang="ru-RU" dirty="0"/>
          </a:p>
          <a:p>
            <a:r>
              <a:rPr lang="ru-RU" dirty="0"/>
              <a:t>	В среднем, техника чтения учеников </a:t>
            </a:r>
            <a:r>
              <a:rPr lang="ru-RU" dirty="0" smtClean="0"/>
              <a:t>1 </a:t>
            </a:r>
            <a:r>
              <a:rPr lang="ru-RU" dirty="0"/>
              <a:t>класса с января по апрель </a:t>
            </a:r>
            <a:r>
              <a:rPr lang="ru-RU" dirty="0" smtClean="0"/>
              <a:t>возрастает  </a:t>
            </a:r>
            <a:r>
              <a:rPr lang="ru-RU" dirty="0"/>
              <a:t>на 15 слов. </a:t>
            </a:r>
          </a:p>
          <a:p>
            <a:r>
              <a:rPr lang="ru-RU" dirty="0"/>
              <a:t>	К сожалению, у некоторых учеников наблюдается очень маленький прирост техники чтения за эти месяцы. </a:t>
            </a:r>
          </a:p>
          <a:p>
            <a:r>
              <a:rPr lang="ru-RU" dirty="0"/>
              <a:t>	Важно отметить, что достаточная скорость чтения является необходимым компонентом успешного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1022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="" xmlns:a16="http://schemas.microsoft.com/office/drawing/2014/main" id="{29787B81-C7DF-412B-A405-EF4454012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58BA9485-B445-492A-A207-94A9F3194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F46C8C-CCDE-4BB4-BEAA-05B0FC9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ru-RU"/>
              <a:t>Почему ребенок не хочет читать?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72468C-A7D4-4926-9058-BC3A04C7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52" y="1723870"/>
            <a:ext cx="9060502" cy="4524530"/>
          </a:xfrm>
        </p:spPr>
        <p:txBody>
          <a:bodyPr>
            <a:normAutofit/>
          </a:bodyPr>
          <a:lstStyle/>
          <a:p>
            <a:pPr marL="7620" indent="449580">
              <a:spcAft>
                <a:spcPts val="800"/>
              </a:spcAft>
            </a:pPr>
            <a:r>
              <a:rPr lang="ru-RU" sz="24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Ридингофобия</a:t>
            </a: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это навязчивый страх перед чтением больших текстов (решение – выбирайте книги с крупным текстом, картинками, небольшими произведениями) </a:t>
            </a:r>
          </a:p>
          <a:p>
            <a:pPr marL="7620" indent="449580">
              <a:spcAft>
                <a:spcPts val="800"/>
              </a:spcAft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шум (легче и интереснее посмотреть телевизор, поиграть в телефоне, чем сесть за книгу)</a:t>
            </a:r>
          </a:p>
          <a:p>
            <a:pPr marL="7620" indent="449580">
              <a:spcAft>
                <a:spcPts val="800"/>
              </a:spcAft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Читать</a:t>
            </a: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скучно </a:t>
            </a:r>
          </a:p>
          <a:p>
            <a:pPr marL="7620" indent="449580">
              <a:spcAft>
                <a:spcPts val="800"/>
              </a:spcAft>
            </a:pPr>
            <a:r>
              <a:rPr lang="ru-RU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Книга – не авторитет </a:t>
            </a:r>
            <a:endParaRPr lang="ru-RU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4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D86FB0-461F-46BF-9D3F-0819FA8E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96" y="262328"/>
            <a:ext cx="4638903" cy="1400530"/>
          </a:xfrm>
        </p:spPr>
        <p:txBody>
          <a:bodyPr>
            <a:normAutofit/>
          </a:bodyPr>
          <a:lstStyle/>
          <a:p>
            <a:r>
              <a:rPr lang="ru-RU" dirty="0"/>
              <a:t>Как помочь? Рецепт есть!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="" xmlns:a16="http://schemas.microsoft.com/office/drawing/2014/main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922374FB-DE8E-4455-A9F1-FFC1378DC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D6F18ACE-6E82-4ADC-8A2F-A1771B309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AAA819-87C2-4B70-922B-3A94B4D0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103" y="1662858"/>
            <a:ext cx="6944078" cy="4932814"/>
          </a:xfrm>
        </p:spPr>
        <p:txBody>
          <a:bodyPr>
            <a:normAutofit fontScale="92500" lnSpcReduction="10000"/>
          </a:bodyPr>
          <a:lstStyle/>
          <a:p>
            <a:pPr marL="7620" indent="449580">
              <a:spcAft>
                <a:spcPts val="800"/>
              </a:spcAft>
            </a:pPr>
            <a:r>
              <a:rPr lang="ru-RU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Рецепт 1. Читающий родитель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Основное условие успешного формирования ребенка-читателя в семье – это единство книжного окружения и книжных интересов детей и родителей.</a:t>
            </a:r>
          </a:p>
          <a:p>
            <a:pPr marL="7620" indent="0">
              <a:spcBef>
                <a:spcPts val="0"/>
              </a:spcBef>
              <a:buNone/>
            </a:pPr>
            <a:r>
              <a:rPr lang="ru-RU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доме должны быть книги – и у взрослых, и у детей, т.к. «дом без книг, подобен телу, лишенному души». Истина, которая была известна древним римлянам.</a:t>
            </a:r>
          </a:p>
          <a:p>
            <a:r>
              <a:rPr lang="ru-RU" u="sng" dirty="0">
                <a:effectLst/>
                <a:latin typeface="+mn-lt"/>
                <a:ea typeface="Calibri" panose="020F0502020204030204" pitchFamily="34" charset="0"/>
              </a:rPr>
              <a:t>Рецепт 2. Библиотечные дни</a:t>
            </a:r>
          </a:p>
          <a:p>
            <a:pPr marL="0" indent="0">
              <a:buNone/>
            </a:pPr>
            <a:r>
              <a:rPr lang="ru-RU" dirty="0">
                <a:effectLst/>
                <a:latin typeface="+mn-lt"/>
                <a:ea typeface="Calibri" panose="020F0502020204030204" pitchFamily="34" charset="0"/>
              </a:rPr>
              <a:t>Очень важно, чтобы ребенок знал не только школьную библиотеку, но и ту, которая находится рядом с его домом. Библиотека в нашей школе замечательная, но если ходить только туда, у ребенка может сложиться ассоциация, что читать нужно исключительно для школьных академических занятий. Сходите в сельскую библиотеку всей семьёй, на выходных или вечером, побеседуйте с библиотекарем.</a:t>
            </a:r>
          </a:p>
        </p:txBody>
      </p:sp>
    </p:spTree>
    <p:extLst>
      <p:ext uri="{BB962C8B-B14F-4D97-AF65-F5344CB8AC3E}">
        <p14:creationId xmlns:p14="http://schemas.microsoft.com/office/powerpoint/2010/main" val="410266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D86FB0-461F-46BF-9D3F-0819FA8E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ru-RU" dirty="0"/>
              <a:t>Рецепт есть!</a:t>
            </a:r>
          </a:p>
        </p:txBody>
      </p:sp>
      <p:sp>
        <p:nvSpPr>
          <p:cNvPr id="139" name="Freeform 31">
            <a:extLst>
              <a:ext uri="{FF2B5EF4-FFF2-40B4-BE49-F238E27FC236}">
                <a16:creationId xmlns="" xmlns:a16="http://schemas.microsoft.com/office/drawing/2014/main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Изображение выглядит как текст, человек, внутренний, ноутб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109EF58-F1BE-4D9E-894E-7FB8F3870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r="12889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D6F18ACE-6E82-4ADC-8A2F-A1771B309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AAA819-87C2-4B70-922B-3A94B4D0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102" y="1345357"/>
            <a:ext cx="6674255" cy="55126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u="sng" dirty="0">
                <a:effectLst/>
                <a:latin typeface="+mn-lt"/>
                <a:ea typeface="Calibri" panose="020F0502020204030204" pitchFamily="34" charset="0"/>
              </a:rPr>
              <a:t>Рецепт 3. Чтение в семейном кругу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Когда книга передается от одного члена семьи к другому. Постоянно надо обращаться к книгам из личной библиотеки. Их надо читать вслух, всей семьёй, не для ребёнка, а вместе с ребёнком. О прочитанных книгах надо разговаривать, а не контролировать ребенка и не требовать отчёта, что и сколько он прочитал, что он понял. А надо размышлять над книгой.</a:t>
            </a:r>
            <a:endParaRPr lang="ru-RU" sz="24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u="sng" dirty="0">
                <a:effectLst/>
                <a:latin typeface="+mn-lt"/>
                <a:ea typeface="Calibri" panose="020F0502020204030204" pitchFamily="34" charset="0"/>
              </a:rPr>
              <a:t>Рецепт 4. Метод Кассиля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Читаете ребёнку книгу, после чего, дочитав до самого интересного и захватывающего момента, «вспомните», что вам необходимо постирать или вымыть посуду. Книгу, разумеется, нужно оставить на самом видном месте в пределах досягаемости ребёнка. Вскоре он сам потянется к книге, для того чтобы узнать, что же будет дальше.</a:t>
            </a:r>
          </a:p>
        </p:txBody>
      </p:sp>
    </p:spTree>
    <p:extLst>
      <p:ext uri="{BB962C8B-B14F-4D97-AF65-F5344CB8AC3E}">
        <p14:creationId xmlns:p14="http://schemas.microsoft.com/office/powerpoint/2010/main" val="403635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D86FB0-461F-46BF-9D3F-0819FA8E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ru-RU" dirty="0"/>
              <a:t>Рецепт есть!</a:t>
            </a:r>
          </a:p>
        </p:txBody>
      </p:sp>
      <p:sp>
        <p:nvSpPr>
          <p:cNvPr id="137" name="Freeform 31">
            <a:extLst>
              <a:ext uri="{FF2B5EF4-FFF2-40B4-BE49-F238E27FC236}">
                <a16:creationId xmlns="" xmlns:a16="http://schemas.microsoft.com/office/drawing/2014/main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77CC6B8-9911-47A5-AA59-423665BD3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37862" b="-1"/>
          <a:stretch/>
        </p:blipFill>
        <p:spPr bwMode="auto">
          <a:xfrm>
            <a:off x="-172362" y="9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D6F18ACE-6E82-4ADC-8A2F-A1771B309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AAA819-87C2-4B70-922B-3A94B4D0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738" y="1289154"/>
            <a:ext cx="7251354" cy="53964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u="sng" dirty="0">
                <a:effectLst/>
                <a:latin typeface="+mn-lt"/>
                <a:ea typeface="Calibri" panose="020F0502020204030204" pitchFamily="34" charset="0"/>
              </a:rPr>
              <a:t>Рецепт 5. «Провокация» ребёнка на чтение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effectLst/>
                <a:latin typeface="+mn-lt"/>
                <a:ea typeface="Calibri" panose="020F0502020204030204" pitchFamily="34" charset="0"/>
              </a:rPr>
              <a:t>«Спровоцировать» ребёнка на чтение. Если он сам не догадался взять в руки интересную книгу, то вы можете высказать заинтересованность судьбой героев книги, после чего, можете сказать, что удивлены, что он до сих пор сам не прочитал эту книгу.</a:t>
            </a:r>
          </a:p>
          <a:p>
            <a:pPr marL="7620" indent="449580">
              <a:lnSpc>
                <a:spcPct val="90000"/>
              </a:lnSpc>
              <a:spcAft>
                <a:spcPts val="800"/>
              </a:spcAft>
            </a:pPr>
            <a:r>
              <a:rPr lang="ru-RU" u="sng" dirty="0">
                <a:effectLst/>
                <a:latin typeface="+mn-lt"/>
                <a:ea typeface="Calibri" panose="020F0502020204030204" pitchFamily="34" charset="0"/>
              </a:rPr>
              <a:t>Рецепт 6. Метод древнего народа</a:t>
            </a:r>
          </a:p>
          <a:p>
            <a:pPr marL="762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+mn-lt"/>
                <a:ea typeface="Calibri" panose="020F0502020204030204" pitchFamily="34" charset="0"/>
              </a:rPr>
              <a:t>Чтение – радость и праздник. И это ребенок должен знать каждый раз, когда берется за книгу. Если ребёнок плохо себя ведёт, книгу читать нельзя. Родился этот метод, когда дети начинали читать священные книги</a:t>
            </a:r>
          </a:p>
          <a:p>
            <a:pPr marL="762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+mn-lt"/>
                <a:ea typeface="Calibri" panose="020F0502020204030204" pitchFamily="34" charset="0"/>
              </a:rPr>
              <a:t>Чтение должно ассоциироваться с удовольствием!</a:t>
            </a:r>
          </a:p>
          <a:p>
            <a:pPr marL="762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+mn-lt"/>
                <a:ea typeface="Calibri" panose="020F0502020204030204" pitchFamily="34" charset="0"/>
              </a:rPr>
              <a:t>Хвалите свое чадо за прочитанные странички. Дайте при этом понять ребёнку, что читать – это не обязанность, а удовольствие, чтение – занятие добровольное и принуждать его к этому не будут.</a:t>
            </a:r>
          </a:p>
          <a:p>
            <a:pPr marL="7620" indent="0">
              <a:lnSpc>
                <a:spcPct val="90000"/>
              </a:lnSpc>
              <a:spcAft>
                <a:spcPts val="800"/>
              </a:spcAft>
              <a:buNone/>
            </a:pPr>
            <a:endParaRPr lang="ru-RU" sz="1300" u="sng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4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D86FB0-461F-46BF-9D3F-0819FA8E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ru-RU" dirty="0"/>
              <a:t>Рецепт есть!</a:t>
            </a:r>
          </a:p>
        </p:txBody>
      </p:sp>
      <p:sp>
        <p:nvSpPr>
          <p:cNvPr id="82" name="Freeform 31">
            <a:extLst>
              <a:ext uri="{FF2B5EF4-FFF2-40B4-BE49-F238E27FC236}">
                <a16:creationId xmlns="" xmlns:a16="http://schemas.microsoft.com/office/drawing/2014/main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23036BF-0D44-4795-83FC-D34FA8ECB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r="25381" b="-1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D6F18ACE-6E82-4ADC-8A2F-A1771B309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AAA819-87C2-4B70-922B-3A94B4D0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847" y="1259174"/>
            <a:ext cx="6189687" cy="51461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2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Рецепт 7. Покупка книг.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Сделать покупку книг праздником. Раз в две недели можно ходить в книжный магазин вместе. Это – знаменательное событие. Заранее оговорить, сколько книг купить и про что.</a:t>
            </a:r>
          </a:p>
          <a:p>
            <a:pPr>
              <a:lnSpc>
                <a:spcPct val="90000"/>
              </a:lnSpc>
            </a:pPr>
            <a:r>
              <a:rPr lang="ru-RU" sz="2200" u="sng" dirty="0">
                <a:latin typeface="+mn-lt"/>
                <a:ea typeface="Calibri" panose="020F0502020204030204" pitchFamily="34" charset="0"/>
              </a:rPr>
              <a:t>Рецепт 9. Чтение перед сном</a:t>
            </a:r>
            <a:endParaRPr lang="ru-RU" sz="2200" u="sng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>
                <a:effectLst/>
                <a:latin typeface="+mn-lt"/>
                <a:ea typeface="Calibri" panose="020F0502020204030204" pitchFamily="34" charset="0"/>
              </a:rPr>
              <a:t>Обязательный ритуал чтения книг на ночь.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>
                <a:effectLst/>
                <a:latin typeface="+mn-lt"/>
                <a:ea typeface="Calibri" panose="020F0502020204030204" pitchFamily="34" charset="0"/>
              </a:rPr>
              <a:t>Дело в том, что последние события дня фиксируются эмоциональной памятью, и те восемь часов, когда человек спит, он находится под их впечатлением. Организм привыкает к этому состоянию.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>
                <a:effectLst/>
                <a:latin typeface="+mn-lt"/>
                <a:ea typeface="Calibri" panose="020F0502020204030204" pitchFamily="34" charset="0"/>
              </a:rPr>
              <a:t>Еще 200 лет назад говорилось: «Студент, науками живущий, учи урок на сон грядущий», то есть учи так, чтобы это было последним событием дня.</a:t>
            </a:r>
          </a:p>
          <a:p>
            <a:pPr>
              <a:lnSpc>
                <a:spcPct val="90000"/>
              </a:lnSpc>
            </a:pPr>
            <a:endParaRPr lang="ru-RU" sz="1400" dirty="0">
              <a:effectLst/>
              <a:latin typeface="+mn-lt"/>
              <a:ea typeface="Calibri" panose="020F0502020204030204" pitchFamily="34" charset="0"/>
            </a:endParaRPr>
          </a:p>
          <a:p>
            <a:pPr marL="7620" indent="0">
              <a:lnSpc>
                <a:spcPct val="90000"/>
              </a:lnSpc>
              <a:spcAft>
                <a:spcPts val="800"/>
              </a:spcAft>
              <a:buNone/>
            </a:pPr>
            <a:endParaRPr lang="ru-RU" sz="1400" u="sng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2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FA2420-4B46-4C81-9B27-2E5D0B5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современной детской литературы для детского чтения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AB2E43-B95B-46FD-AA62-D50624A2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71574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Денис </a:t>
            </a:r>
            <a:r>
              <a:rPr lang="ru-RU" sz="2400" dirty="0" err="1"/>
              <a:t>Макурин</a:t>
            </a:r>
            <a:r>
              <a:rPr lang="ru-RU" sz="2400" dirty="0"/>
              <a:t> «Полведра сгущёнки», «Новые сказки севера»</a:t>
            </a:r>
          </a:p>
          <a:p>
            <a:pPr marL="0" indent="0">
              <a:buNone/>
            </a:pPr>
            <a:r>
              <a:rPr lang="ru-RU" sz="2400" dirty="0"/>
              <a:t>2. Мария Бершадская "Большая маленькая девочка. История первая. Как приручить город"</a:t>
            </a:r>
          </a:p>
          <a:p>
            <a:pPr marL="0" indent="0">
              <a:buNone/>
            </a:pPr>
            <a:r>
              <a:rPr lang="ru-RU" sz="2400" dirty="0"/>
              <a:t>3. Станислав Востоков «Не кормить и не дразнить!»</a:t>
            </a:r>
          </a:p>
          <a:p>
            <a:pPr marL="0" indent="0">
              <a:buNone/>
            </a:pPr>
            <a:r>
              <a:rPr lang="ru-RU" sz="2400" dirty="0"/>
              <a:t>4. Тамара Михеева «Асино лето»</a:t>
            </a:r>
          </a:p>
          <a:p>
            <a:pPr marL="0" indent="0">
              <a:buNone/>
            </a:pPr>
            <a:r>
              <a:rPr lang="ru-RU" sz="2400" dirty="0"/>
              <a:t>5. Анна Анисимова «Истории Цветного проезда»</a:t>
            </a:r>
          </a:p>
          <a:p>
            <a:pPr marL="0" indent="0">
              <a:buNone/>
            </a:pPr>
            <a:r>
              <a:rPr lang="ru-RU" sz="2400" dirty="0"/>
              <a:t>6. Наталия </a:t>
            </a:r>
            <a:r>
              <a:rPr lang="ru-RU" sz="2400" dirty="0" smtClean="0"/>
              <a:t>Волкова</a:t>
            </a:r>
            <a:r>
              <a:rPr lang="ru-RU" sz="2400" dirty="0"/>
              <a:t> </a:t>
            </a:r>
            <a:r>
              <a:rPr lang="ru-RU" sz="2400" dirty="0" smtClean="0"/>
              <a:t>«Даша </a:t>
            </a:r>
            <a:r>
              <a:rPr lang="ru-RU" sz="2400" dirty="0"/>
              <a:t>и дедушка»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C3D43FA-90C4-4A07-9698-B2BF20FB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246">
            <a:off x="9716560" y="272255"/>
            <a:ext cx="1964859" cy="2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9B01F77B-AF23-4FDC-8FBF-4BED5F53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599">
            <a:off x="9038942" y="3249584"/>
            <a:ext cx="2377604" cy="35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8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816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Рецепты для родителей: Как развить интерес к чтению у первоклассника</vt:lpstr>
      <vt:lpstr>Чтение в жизни ребенка</vt:lpstr>
      <vt:lpstr>Что говорят дети о чтении? </vt:lpstr>
      <vt:lpstr>Почему ребенок не хочет читать?</vt:lpstr>
      <vt:lpstr>Как помочь? Рецепт есть!</vt:lpstr>
      <vt:lpstr>Рецепт есть!</vt:lpstr>
      <vt:lpstr>Рецепт есть!</vt:lpstr>
      <vt:lpstr>Рецепт есть!</vt:lpstr>
      <vt:lpstr>Список современной детской литературы для детского чтения</vt:lpstr>
      <vt:lpstr>Подведём итоги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хорошо уметь читать! Развитие интереса к чтению у первоклассника</dc:title>
  <dc:creator>Берденникова Анастасия Евгеньевна</dc:creator>
  <cp:lastModifiedBy>Женя</cp:lastModifiedBy>
  <cp:revision>8</cp:revision>
  <dcterms:created xsi:type="dcterms:W3CDTF">2021-12-15T17:48:06Z</dcterms:created>
  <dcterms:modified xsi:type="dcterms:W3CDTF">2024-02-06T21:34:50Z</dcterms:modified>
</cp:coreProperties>
</file>