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91" r:id="rId13"/>
    <p:sldId id="266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6" r:id="rId34"/>
    <p:sldId id="29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CC"/>
    <a:srgbClr val="FF0000"/>
    <a:srgbClr val="FF66FF"/>
    <a:srgbClr val="FFCCCC"/>
    <a:srgbClr val="FFFFCC"/>
    <a:srgbClr val="FF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8CE2C-0110-493B-BF69-C873CE401965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DC0BB-52A0-4083-B9D7-792189EA7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DC0BB-52A0-4083-B9D7-792189EA7BE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A9B30-95A3-41A8-90F9-560BB5AF9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8F1A1-3755-4001-84BD-2F830E7EA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9280B-47AB-41E1-B868-A11825D55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35CD6F-1CE3-4A0C-AD36-D581DF7C8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96D7E-56A6-4988-A659-CA38A7B94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0ED8A-2984-4227-BA70-4239A6011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E757A-BFE8-4CC2-BB07-66DF7A7F2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94ADC-1703-4454-80ED-E3E3C49A2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1F1FF-3856-4226-BA00-6E5FBCD8D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753186-2BA7-4E4E-92B3-46649CEFB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E5A39-AD00-47A7-94FF-31D36AFC01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8BFFCC7-D7F7-4E55-B22C-F0EFDA969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31" Type="http://schemas.openxmlformats.org/officeDocument/2006/relationships/slide" Target="slide3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30" Type="http://schemas.openxmlformats.org/officeDocument/2006/relationships/slide" Target="slide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hyperlink" Target="&#1057;&#1074;&#1086;&#1103;%20&#1080;&#1075;&#1088;&#1072;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ralebedeva.ru/physic22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stur.narod.ru/natures/foto/e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rokokot.com/uploads/posts/2008-05/1209612524_cow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.jpeg"/><Relationship Id="rId4" Type="http://schemas.openxmlformats.org/officeDocument/2006/relationships/hyperlink" Target="http://r.foto.radikal.ru/0702/7b48dbf0feda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700338" y="292417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</a:t>
            </a:r>
            <a:endParaRPr lang="ru-RU" sz="4800" b="1" i="1" dirty="0">
              <a:solidFill>
                <a:schemeClr val="accent2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638175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8713787" cy="5903913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endParaRPr lang="ru-RU" sz="3600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FF"/>
                  </a:gs>
                  <a:gs pos="100000">
                    <a:srgbClr val="6600CC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468313" y="1412875"/>
            <a:ext cx="7991475" cy="4824413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/>
            <a:endParaRPr lang="ru-RU" sz="3600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FF"/>
                  </a:gs>
                  <a:gs pos="100000">
                    <a:srgbClr val="6600CC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2928926" y="4929198"/>
            <a:ext cx="3311525" cy="1368425"/>
          </a:xfrm>
          <a:prstGeom prst="rect">
            <a:avLst/>
          </a:prstGeom>
        </p:spPr>
        <p:txBody>
          <a:bodyPr wrap="none" fromWordArt="1">
            <a:prstTxWarp prst="textInflateBottom">
              <a:avLst/>
            </a:prstTxWarp>
          </a:bodyPr>
          <a:lstStyle/>
          <a:p>
            <a:pPr algn="ctr"/>
            <a:r>
              <a:rPr lang="ru-RU" sz="3600" kern="10" dirty="0" smtClean="0">
                <a:ln w="2857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 </a:t>
            </a:r>
            <a:r>
              <a:rPr lang="ru-RU" sz="3600" kern="10" dirty="0">
                <a:ln w="2857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501122" cy="44291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40602"/>
              </a:avLst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ru-RU" sz="5400" b="1" kern="10" cap="none" spc="0" dirty="0">
                <a:ln w="24500" cmpd="dbl">
                  <a:solidFill>
                    <a:srgbClr val="FFCCCC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Своя игра</a:t>
            </a:r>
            <a:endParaRPr lang="ru-RU" sz="5400" b="1" cap="none" spc="0" dirty="0">
              <a:ln w="24500" cmpd="dbl">
                <a:solidFill>
                  <a:srgbClr val="FFCCCC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5688012" cy="571500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Физика в загадках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58888" y="1412875"/>
            <a:ext cx="71294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200 </a:t>
            </a:r>
            <a:r>
              <a:rPr lang="ru-RU" sz="3200" b="1" dirty="0" smtClean="0">
                <a:solidFill>
                  <a:srgbClr val="FF0000"/>
                </a:solidFill>
              </a:rPr>
              <a:t>баллов</a:t>
            </a:r>
          </a:p>
          <a:p>
            <a:pPr>
              <a:spcBef>
                <a:spcPct val="50000"/>
              </a:spcBef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43042" y="5572140"/>
            <a:ext cx="3095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тело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32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021388"/>
            <a:ext cx="431800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940" name="Picture 4" descr="&amp;Rcy;&amp;iecy;&amp;bcy;&amp;ucy;&amp;scy;&amp;ycy; &amp;pcy;&amp;ocy; &amp;fcy;&amp;icy;&amp;zcy;&amp;icy;&amp;kcy;&amp;iecy; &amp;scy;&amp;kcy;&amp;acy;&amp;chcy;&amp;acy;&amp;t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800105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5688012" cy="571500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Физика в загадках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71472" y="1214422"/>
            <a:ext cx="79296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300 баллов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Попутчица за мною ходит вслед,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Мне от неё ни зла, ни пользы нет.</a:t>
            </a:r>
          </a:p>
          <a:p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71472" y="4857760"/>
            <a:ext cx="357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тень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249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358775" cy="360362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8916" name="Picture 4" descr="WIKI.RU: &amp;Fcy;&amp;iecy;&amp;ncy;&amp;ocy;&amp;mcy;&amp;iecy;&amp;ncy; &amp;tcy;&amp;iecy;&amp;ncy;&amp;icy; - &amp;ocy;&amp;ncy;&amp;acy; &amp;zhcy;&amp;icy;&amp;vcy;&amp;acy;&amp;yacy;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857496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5688012" cy="571500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Физика в загадках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14348" y="1557338"/>
            <a:ext cx="79296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4</a:t>
            </a:r>
            <a:r>
              <a:rPr lang="ru-RU" sz="3200" b="1" dirty="0" smtClean="0">
                <a:solidFill>
                  <a:srgbClr val="FF0000"/>
                </a:solidFill>
              </a:rPr>
              <a:t>00 </a:t>
            </a:r>
            <a:r>
              <a:rPr lang="ru-RU" sz="3200" b="1" dirty="0">
                <a:solidFill>
                  <a:srgbClr val="FF0000"/>
                </a:solidFill>
              </a:rPr>
              <a:t>баллов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Придёт в дом - не выгонишь колом.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Пора придёт - и сам уйдёт</a:t>
            </a:r>
            <a:r>
              <a:rPr lang="ru-RU" sz="3200" dirty="0" smtClean="0">
                <a:solidFill>
                  <a:srgbClr val="7030A0"/>
                </a:solidFill>
              </a:rPr>
              <a:t>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71472" y="4857760"/>
            <a:ext cx="3571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солнечный луч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249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358775" cy="360362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8914" name="Picture 2" descr="http://im0-tub-ru.yandex.net/i?id=eadf48e2675b807b174da84cb5c39281-26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8"/>
            <a:ext cx="3479385" cy="2024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5688012" cy="431800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Физика в загадках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71538" y="1000108"/>
            <a:ext cx="7343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500 баллов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7030A0"/>
                </a:solidFill>
              </a:rPr>
              <a:t>Посреди поля серебряные зерна.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27088" y="3429000"/>
            <a:ext cx="26654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Ответ:  </a:t>
            </a:r>
            <a:r>
              <a:rPr lang="ru-RU" sz="3200" b="1" dirty="0">
                <a:solidFill>
                  <a:srgbClr val="FF0000"/>
                </a:solidFill>
              </a:rPr>
              <a:t>роса</a:t>
            </a:r>
          </a:p>
        </p:txBody>
      </p:sp>
      <p:sp>
        <p:nvSpPr>
          <p:cNvPr id="12297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92825"/>
            <a:ext cx="433387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6866" name="Picture 2" descr="&amp;Pcy;&amp;rcy;&amp;icy;&amp;rcy;&amp;ocy;&amp;dcy;&amp;acy; &amp;ocy;&amp;tcy;&amp;kcy;&amp;rcy;&amp;ycy;&amp;vcy;&amp;acy;&amp;iecy;&amp;tcy; &amp;scy;&amp;vcy;&amp;ocy;&amp;icy; &amp;scy;&amp;iecy;&amp;kcy;&amp;rcy;&amp;iecy;&amp;tcy;&amp;ycy; - Par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00372"/>
            <a:ext cx="4362936" cy="32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59769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Физические величины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55650" y="1484313"/>
            <a:ext cx="777716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100 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7030A0"/>
                </a:solidFill>
              </a:rPr>
              <a:t>Мера инертности тела, характеризующая свойство различных тел под действием одинаковых сил приобретать различные ускорения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57224" y="5500702"/>
            <a:ext cx="3455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Ответ: </a:t>
            </a:r>
            <a:r>
              <a:rPr lang="ru-RU" sz="3200" b="1" dirty="0">
                <a:solidFill>
                  <a:srgbClr val="FF0000"/>
                </a:solidFill>
              </a:rPr>
              <a:t>масса</a:t>
            </a:r>
          </a:p>
        </p:txBody>
      </p:sp>
      <p:sp>
        <p:nvSpPr>
          <p:cNvPr id="1434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734050"/>
            <a:ext cx="431800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59769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Физические величины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00113" y="1341438"/>
            <a:ext cx="7632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200 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7030A0"/>
                </a:solidFill>
              </a:rPr>
              <a:t>Векторная физическая величина, являющаяся мерой взаимодействия тел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258888" y="5013325"/>
            <a:ext cx="3457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сила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36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805488"/>
            <a:ext cx="431800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59769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Физические величины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63713" y="1484313"/>
            <a:ext cx="5976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71550" y="1484313"/>
            <a:ext cx="77771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300 </a:t>
            </a:r>
            <a:r>
              <a:rPr lang="ru-RU" sz="3200" b="1" dirty="0" smtClean="0">
                <a:solidFill>
                  <a:srgbClr val="FF0000"/>
                </a:solidFill>
              </a:rPr>
              <a:t>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7030A0"/>
                </a:solidFill>
              </a:rPr>
              <a:t>Векторная физическая величина, равная произведению массы тела на его скорость движения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214414" y="4714884"/>
            <a:ext cx="35941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импульс тела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39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5876925"/>
            <a:ext cx="433388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59769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Физические величины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47813" y="1412875"/>
            <a:ext cx="63373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400 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7030A0"/>
                </a:solidFill>
              </a:rPr>
              <a:t>Сила, с которой тело вследствие его притяжения к Земле действует на горизонтальную опору или на вертикальный подвес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43042" y="5214950"/>
            <a:ext cx="266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Ответ: </a:t>
            </a:r>
            <a:r>
              <a:rPr lang="ru-RU" sz="3200" b="1" dirty="0">
                <a:solidFill>
                  <a:srgbClr val="FF0000"/>
                </a:solidFill>
              </a:rPr>
              <a:t>вес</a:t>
            </a:r>
          </a:p>
        </p:txBody>
      </p:sp>
      <p:sp>
        <p:nvSpPr>
          <p:cNvPr id="1741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5805488"/>
            <a:ext cx="360363" cy="360362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59769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Физические величины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87450" y="1484313"/>
            <a:ext cx="7200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500 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/>
              <a:t>   </a:t>
            </a:r>
            <a:r>
              <a:rPr lang="ru-RU" sz="3200" b="1" dirty="0">
                <a:solidFill>
                  <a:srgbClr val="7030A0"/>
                </a:solidFill>
              </a:rPr>
              <a:t>Масса одного кубического метра </a:t>
            </a:r>
            <a:r>
              <a:rPr lang="ru-RU" sz="3200" b="1" dirty="0" smtClean="0">
                <a:solidFill>
                  <a:srgbClr val="7030A0"/>
                </a:solidFill>
              </a:rPr>
              <a:t>вещества взятого в единице объёма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116012" y="4652963"/>
            <a:ext cx="41703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0000CC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плотность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43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876925"/>
            <a:ext cx="431800" cy="360363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2700338" y="404813"/>
            <a:ext cx="40322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Ученые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692275" y="1484313"/>
            <a:ext cx="61928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</a:rPr>
              <a:t>00 </a:t>
            </a:r>
            <a:r>
              <a:rPr lang="ru-RU" sz="3200" b="1" dirty="0">
                <a:solidFill>
                  <a:srgbClr val="FF0000"/>
                </a:solidFill>
              </a:rPr>
              <a:t>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7030A0"/>
                </a:solidFill>
              </a:rPr>
              <a:t>Установил правило рычага, открыл закон гидростатики?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14349" y="4005263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Ответ: </a:t>
            </a:r>
            <a:r>
              <a:rPr lang="ru-RU" sz="3200" b="1" dirty="0">
                <a:solidFill>
                  <a:srgbClr val="FF0000"/>
                </a:solidFill>
              </a:rPr>
              <a:t>Архимед</a:t>
            </a:r>
          </a:p>
        </p:txBody>
      </p:sp>
      <p:sp>
        <p:nvSpPr>
          <p:cNvPr id="20489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360363" cy="358775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698" name="Picture 2" descr="&amp;Acy;&amp;rcy;&amp;khcy;&amp;icy;&amp;mcy;&amp;iecy;&amp;dcy;. &amp;Ecy;&amp;tcy;&amp;yucy;&amp;dcy;&amp;ycy; &amp;ocy;&amp;bcy; &amp;ucy;&amp;chcy;&amp;iecy;&amp;ncy;&amp;ycy;&amp;khcy; :: &amp;Kcy;&amp;lcy;&amp;acy;&amp;scy;&amp;scy;!&amp;ncy;&amp;acy;&amp;yacy; &amp;fcy;&amp;icy;&amp;zcy;&amp;i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264320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2268538" y="476250"/>
            <a:ext cx="5183187" cy="571500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Правила игры.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8350253" cy="669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</a:rPr>
              <a:t>Класс делится на команды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</a:rPr>
              <a:t>Команды </a:t>
            </a:r>
            <a:r>
              <a:rPr lang="ru-RU" sz="2800" b="1" i="1" dirty="0">
                <a:solidFill>
                  <a:srgbClr val="7030A0"/>
                </a:solidFill>
              </a:rPr>
              <a:t>по очереди выбирают  вопросы.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i="1" dirty="0">
                <a:solidFill>
                  <a:srgbClr val="7030A0"/>
                </a:solidFill>
              </a:rPr>
              <a:t>На обдумывание ответа дается </a:t>
            </a:r>
            <a:r>
              <a:rPr lang="ru-RU" sz="2800" b="1" i="1" dirty="0" smtClean="0">
                <a:solidFill>
                  <a:srgbClr val="7030A0"/>
                </a:solidFill>
              </a:rPr>
              <a:t>30 секунд. </a:t>
            </a:r>
            <a:endParaRPr lang="ru-RU" sz="2800" b="1" i="1" dirty="0">
              <a:solidFill>
                <a:srgbClr val="7030A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i="1" dirty="0">
                <a:solidFill>
                  <a:srgbClr val="7030A0"/>
                </a:solidFill>
              </a:rPr>
              <a:t>Если ответ правильный , команда получает  баллы в соответствии с числом на игровом </a:t>
            </a:r>
            <a:r>
              <a:rPr lang="ru-RU" sz="2800" b="1" i="1" dirty="0" smtClean="0">
                <a:solidFill>
                  <a:srgbClr val="7030A0"/>
                </a:solidFill>
              </a:rPr>
              <a:t>поле.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</a:rPr>
              <a:t>Если ответ неправильный- </a:t>
            </a:r>
            <a:r>
              <a:rPr lang="ru-RU" sz="2800" b="1" i="1" dirty="0">
                <a:solidFill>
                  <a:srgbClr val="7030A0"/>
                </a:solidFill>
              </a:rPr>
              <a:t>баллы </a:t>
            </a:r>
            <a:r>
              <a:rPr lang="ru-RU" sz="2800" b="1" i="1" dirty="0" smtClean="0">
                <a:solidFill>
                  <a:srgbClr val="7030A0"/>
                </a:solidFill>
              </a:rPr>
              <a:t>вычитаются.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</a:rPr>
              <a:t>Выигрывает команда, получившая большее количество баллов</a:t>
            </a:r>
          </a:p>
          <a:p>
            <a:pPr marL="342900" indent="-342900">
              <a:spcBef>
                <a:spcPct val="50000"/>
              </a:spcBef>
            </a:pPr>
            <a:endParaRPr lang="ru-RU" sz="28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2700338" y="404813"/>
            <a:ext cx="40322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Ученые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8313" y="1341438"/>
            <a:ext cx="79914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</a:rPr>
              <a:t>00 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6600CC"/>
                </a:solidFill>
              </a:rPr>
              <a:t>Первым указал на существование явления инерции . Открыл законы падения тел.</a:t>
            </a:r>
            <a:endParaRPr lang="ru-RU" sz="3200" b="1" dirty="0">
              <a:solidFill>
                <a:srgbClr val="6600CC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85786" y="4286256"/>
            <a:ext cx="3241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0000CC"/>
                </a:solidFill>
              </a:rPr>
              <a:t>Ответ</a:t>
            </a:r>
            <a:r>
              <a:rPr lang="ru-RU" sz="3200" b="1" dirty="0">
                <a:solidFill>
                  <a:srgbClr val="0000CC"/>
                </a:solidFill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Г. Галилей</a:t>
            </a:r>
          </a:p>
        </p:txBody>
      </p:sp>
      <p:sp>
        <p:nvSpPr>
          <p:cNvPr id="2151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092825"/>
            <a:ext cx="358775" cy="360363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8674" name="Picture 2" descr="Galileo Galilei Jupi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357430"/>
            <a:ext cx="3273204" cy="41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700338" y="404813"/>
            <a:ext cx="40322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Ученые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476375" y="1412875"/>
            <a:ext cx="669607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300 </a:t>
            </a:r>
            <a:r>
              <a:rPr lang="ru-RU" sz="3200" b="1" dirty="0">
                <a:solidFill>
                  <a:srgbClr val="FF0000"/>
                </a:solidFill>
              </a:rPr>
              <a:t>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7030A0"/>
                </a:solidFill>
              </a:rPr>
              <a:t>Английский ботаник, вошедший в историю физики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28596" y="3789363"/>
            <a:ext cx="42164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6600CC"/>
                </a:solidFill>
              </a:rPr>
              <a:t>Ответ</a:t>
            </a:r>
            <a:r>
              <a:rPr lang="ru-RU" sz="3200" b="1" dirty="0" smtClean="0">
                <a:solidFill>
                  <a:srgbClr val="6600CC"/>
                </a:solidFill>
              </a:rPr>
              <a:t>: </a:t>
            </a:r>
            <a:r>
              <a:rPr lang="ru-RU" sz="3200" b="1" dirty="0" smtClean="0">
                <a:solidFill>
                  <a:srgbClr val="FF0000"/>
                </a:solidFill>
              </a:rPr>
              <a:t>Роберт Броун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465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360362" cy="360363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22" name="Picture 2" descr="&quot;&amp;Ucy;&amp;chcy;&amp;iocy;&amp;ncy;&amp;ycy;&amp;iecy; &amp;bcy;&amp;icy;&amp;ocy;&amp;lcy;&amp;ocy;&amp;gcy;&amp;icy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000240"/>
            <a:ext cx="3686175" cy="438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700338" y="404813"/>
            <a:ext cx="40322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Ученые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" y="928671"/>
            <a:ext cx="85693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       </a:t>
            </a:r>
            <a:r>
              <a:rPr lang="ru-RU" sz="2800" b="1" dirty="0" smtClean="0">
                <a:solidFill>
                  <a:srgbClr val="FF0000"/>
                </a:solidFill>
              </a:rPr>
              <a:t>400 </a:t>
            </a:r>
            <a:r>
              <a:rPr lang="ru-RU" sz="2800" b="1" dirty="0">
                <a:solidFill>
                  <a:srgbClr val="FF0000"/>
                </a:solidFill>
              </a:rPr>
              <a:t>баллов</a:t>
            </a:r>
          </a:p>
          <a:p>
            <a:pPr lvl="0"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Первый русский ученый-естествоиспытатель мирового уровня, оказавший огромное влияние на развитие отечественной науки, техники и культуры.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28596" y="4714884"/>
            <a:ext cx="4643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err="1" smtClean="0">
                <a:solidFill>
                  <a:srgbClr val="0000CC"/>
                </a:solidFill>
              </a:rPr>
              <a:t>Ответ:</a:t>
            </a:r>
            <a:r>
              <a:rPr lang="ru-RU" sz="3200" b="1" dirty="0" err="1" smtClean="0">
                <a:solidFill>
                  <a:srgbClr val="FF0000"/>
                </a:solidFill>
              </a:rPr>
              <a:t>М.В.Ломоносов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537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092825"/>
            <a:ext cx="360363" cy="360363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2" descr="Ломонос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00438"/>
            <a:ext cx="23034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700338" y="404813"/>
            <a:ext cx="40322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Ученые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55650" y="1196975"/>
            <a:ext cx="784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500 баллов</a:t>
            </a:r>
          </a:p>
          <a:p>
            <a:pPr algn="ctr" eaLnBrk="0" hangingPunct="0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Ученый, изобретатель, философ. Автор проектов дирижаблей и ракетно-космической техники. Один из основоположников космонавтики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57620" y="4000504"/>
            <a:ext cx="385606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Циолковский Константин Эдуардович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56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360362" cy="360363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6" descr="Циолков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286124"/>
            <a:ext cx="2211408" cy="280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2268538" y="404813"/>
            <a:ext cx="46085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движение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42988" y="1268413"/>
            <a:ext cx="7200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100 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6600CC"/>
                </a:solidFill>
              </a:rPr>
              <a:t>Почему при гололедице тормозной путь автомобиля велик?</a:t>
            </a:r>
            <a:endParaRPr lang="ru-RU" sz="3200" b="1" dirty="0">
              <a:solidFill>
                <a:srgbClr val="6600CC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47813" y="3860800"/>
            <a:ext cx="62642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уменьшается сила трения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58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805488"/>
            <a:ext cx="431800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602" name="Picture 2" descr="&amp;Ncy;&amp;ucy;&amp;zhcy;&amp;ncy;&amp;ycy; &amp;zcy;&amp;icy;&amp;mcy;&amp;ncy;&amp;icy;&amp;iecy; &amp;shcy;&amp;icy;&amp;ncy;&amp;ycy; &amp;acy;&amp;vcy;&amp;tcy;&amp;ocy;&amp;mcy;&amp;ocy;&amp;bcy;&amp;icy;&amp;lcy;&amp;yucy; &amp;vcy; &amp;mcy;&amp;ocy;&amp;rcy;&amp;ocy;&amp;zcy;&amp;ncy;&amp;ucy;&amp;yucy; &amp;pcy;&amp;ocy;&amp;gcy;&amp;ocy;&amp;dcy;&amp;ucy;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714884"/>
            <a:ext cx="3286148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2268538" y="404813"/>
            <a:ext cx="46085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движение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85720" y="1268413"/>
            <a:ext cx="850112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200 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6600CC"/>
                </a:solidFill>
              </a:rPr>
              <a:t>Самолёт взлетает с идущего полным ходом авианосца. Что можно сказать о скорости самолёта относительно авианосца и берега?</a:t>
            </a:r>
            <a:endParaRPr lang="ru-RU" sz="3200" b="1" dirty="0">
              <a:solidFill>
                <a:srgbClr val="6600CC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71472" y="4572008"/>
            <a:ext cx="2879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скорость разная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609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5805488"/>
            <a:ext cx="431800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578" name="Picture 2" descr="&amp;Gcy;&amp;ocy;&amp;rcy;&amp;ocy;&amp;dcy; minecraft - &amp;scy;&amp;kcy;&amp;acy;&amp;chcy;&amp;acy;&amp;tcy;&amp;softcy; &amp;Mcy;&amp;acy;&amp;jcy;&amp;ncy;&amp;kcy;&amp;rcy;&amp;acy;&amp;fcy;&amp;tcy;. &amp;scy;&amp;kcy;&amp;acy;&amp;chcy;&amp;acy;&amp;tcy;&amp;softcy; &amp;ocy;&amp;bcy;&amp;yacy;&amp;zcy;&amp;acy;&amp;tcy;&amp;iecy;&amp;lcy;&amp;softcy;&amp;n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357694"/>
            <a:ext cx="5476875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2268538" y="404813"/>
            <a:ext cx="46085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движение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28596" y="928670"/>
            <a:ext cx="84248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300 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6600CC"/>
                </a:solidFill>
              </a:rPr>
              <a:t> </a:t>
            </a:r>
            <a:r>
              <a:rPr lang="ru-RU" sz="3200" b="1" dirty="0" smtClean="0">
                <a:solidFill>
                  <a:srgbClr val="6600CC"/>
                </a:solidFill>
              </a:rPr>
              <a:t>Отчего отталкивается космонавт в открытом космосе, чтобы изменять свою скорость?</a:t>
            </a:r>
            <a:endParaRPr lang="ru-RU" sz="3200" b="1" dirty="0">
              <a:solidFill>
                <a:srgbClr val="6600CC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3850" y="2997200"/>
            <a:ext cx="35274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Ответ</a:t>
            </a:r>
            <a:r>
              <a:rPr lang="ru-RU" sz="3200" b="1" dirty="0" smtClean="0">
                <a:solidFill>
                  <a:srgbClr val="0000CC"/>
                </a:solidFill>
              </a:rPr>
              <a:t>:</a:t>
            </a:r>
            <a:r>
              <a:rPr lang="ru-RU" sz="3200" dirty="0" smtClean="0">
                <a:solidFill>
                  <a:srgbClr val="0000CC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В открытом космосе космонавт находится в вакууме Только бросать какой-нибудь предмет в сторону противоположную маневру.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6633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21388"/>
            <a:ext cx="433387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54" name="Picture 2" descr="&amp;Kcy;&amp;ocy;&amp;scy;&amp;mcy;&amp;ocy;&amp;ncy;&amp;acy;&amp;vcy;&amp;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71876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2268538" y="404813"/>
            <a:ext cx="46085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движение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187450" y="1341438"/>
            <a:ext cx="70564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400 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6600CC"/>
                </a:solidFill>
              </a:rPr>
              <a:t>Как изменяется атмосферное давление при подъёме в гору?</a:t>
            </a:r>
            <a:endParaRPr lang="ru-RU" sz="3200" b="1" dirty="0">
              <a:solidFill>
                <a:srgbClr val="6600CC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85721" y="3714752"/>
            <a:ext cx="3786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Ответ: </a:t>
            </a:r>
            <a:r>
              <a:rPr lang="ru-RU" sz="3200" dirty="0" smtClean="0">
                <a:solidFill>
                  <a:srgbClr val="FF0000"/>
                </a:solidFill>
              </a:rPr>
              <a:t>давление атмосферы уменьшается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765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76925"/>
            <a:ext cx="431800" cy="360363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2530" name="Picture 2" descr="&amp;Ncy;&amp;acy; 100 &amp;mcy; &amp;pcy;&amp;ocy;&amp;dcy;&amp;hardcy;&amp;iecy;&amp;mcy;&amp;acy; &amp;dcy;&amp;acy;&amp;vcy;&amp;lcy;&amp;iecy;&amp;ncy;&amp;icy;&amp;iecy; &amp;pcy;&amp;acy;&amp;dcy;&amp;acy;&amp;iecy;&amp;tcy; &amp;ncy;&amp;acy; 10 &amp;mcy;&amp;mcy; &amp;rcy;&amp;tcy; - &amp;Kcy;&amp;acy;&amp;rcy;&amp;tcy;&amp;icy;&amp;ncy;&amp;kcy;&amp;acy; 4524/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429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268538" y="404813"/>
            <a:ext cx="46085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движение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331913" y="1484313"/>
            <a:ext cx="66246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                        </a:t>
            </a:r>
            <a:r>
              <a:rPr lang="ru-RU" sz="3200" b="1">
                <a:solidFill>
                  <a:srgbClr val="FF0000"/>
                </a:solidFill>
              </a:rPr>
              <a:t>500 баллов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6600CC"/>
                </a:solidFill>
              </a:rPr>
              <a:t>      Что движет воду в реках?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68313" y="3141663"/>
            <a:ext cx="31686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</a:rPr>
              <a:t>Ответ:</a:t>
            </a:r>
            <a:r>
              <a:rPr lang="ru-RU" sz="3200" b="1">
                <a:solidFill>
                  <a:srgbClr val="FF0000"/>
                </a:solidFill>
              </a:rPr>
              <a:t> влияние  силы   тяжести</a:t>
            </a:r>
          </a:p>
        </p:txBody>
      </p:sp>
      <p:pic>
        <p:nvPicPr>
          <p:cNvPr id="28680" name="Picture 8" descr="i?id=41567782&amp;tov=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068638"/>
            <a:ext cx="3960813" cy="3544887"/>
          </a:xfrm>
          <a:prstGeom prst="rect">
            <a:avLst/>
          </a:prstGeom>
          <a:noFill/>
        </p:spPr>
      </p:pic>
      <p:sp>
        <p:nvSpPr>
          <p:cNvPr id="28681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431800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39338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Физика жидкостей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7158" y="1125538"/>
            <a:ext cx="842968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100 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6600CC"/>
                </a:solidFill>
              </a:rPr>
              <a:t>В сосуде с водой плавает кусок льда, в котором находится пузырёк воздуха. Изменится ли уровень воды в сосуде, если лёд растает?</a:t>
            </a:r>
            <a:endParaRPr lang="ru-RU" sz="3200" b="1" dirty="0">
              <a:solidFill>
                <a:srgbClr val="6600CC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00034" y="5072074"/>
            <a:ext cx="47529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CC"/>
                </a:solidFill>
              </a:rPr>
              <a:t>Ответ</a:t>
            </a:r>
            <a:r>
              <a:rPr lang="ru-RU" sz="2800" b="1" dirty="0" smtClean="0">
                <a:solidFill>
                  <a:srgbClr val="0000CC"/>
                </a:solidFill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</a:rPr>
              <a:t>уровень воды понизится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29705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021388"/>
            <a:ext cx="503237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482" name="Picture 2" descr="&amp;Pcy;&amp;Rcy;&amp;Ocy; &amp;Kcy;&amp;Acy;&amp;Pcy;&amp;Lcy;&amp;YUcy; &amp;Ncy;&amp;Acy; &amp;Vcy;&amp;Ocy;&amp;Zcy;&amp;Dcy;&amp;Ucy;&amp;SHcy;&amp;Ncy;&amp;Ocy;&amp;Jcy; &amp;Pcy;&amp;Ocy;&amp;Dcy;&amp;Ucy;&amp;SHcy;&amp;Kcy;&amp;IEcy; &amp;Ncy;&amp;acy;&amp;ucy;&amp;kcy;&amp;acy; &amp;icy; &amp;zhcy;&amp;icy;&amp;zcy;&amp;n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071942"/>
            <a:ext cx="2357454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5" name="Group 83"/>
          <p:cNvGraphicFramePr>
            <a:graphicFrameLocks noGrp="1"/>
          </p:cNvGraphicFramePr>
          <p:nvPr/>
        </p:nvGraphicFramePr>
        <p:xfrm>
          <a:off x="395288" y="714357"/>
          <a:ext cx="8504237" cy="592933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790825"/>
                <a:gridCol w="1292225"/>
                <a:gridCol w="1157287"/>
                <a:gridCol w="1089025"/>
                <a:gridCol w="1087438"/>
                <a:gridCol w="1087437"/>
              </a:tblGrid>
              <a:tr h="920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Физика в живой природе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" action="ppaction://hlinksldjump"/>
                        </a:rPr>
                        <a:t>100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200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" action="ppaction://hlinksldjump"/>
                        </a:rPr>
                        <a:t>300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5" action="ppaction://hlinksldjump"/>
                        </a:rPr>
                        <a:t>400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6" action="ppaction://hlinksldjump"/>
                        </a:rPr>
                        <a:t>500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056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Физика в загадках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7" action="ppaction://hlinksldjump"/>
                        </a:rPr>
                        <a:t>100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8" action="ppaction://hlinksldjump"/>
                        </a:rPr>
                        <a:t>200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9" action="ppaction://hlinksldjump"/>
                        </a:rPr>
                        <a:t>300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0" action="ppaction://hlinksldjump"/>
                        </a:rPr>
                        <a:t>400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1" action="ppaction://hlinksldjump"/>
                        </a:rPr>
                        <a:t>500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056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Физические величины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2" action="ppaction://hlinksldjump"/>
                        </a:rPr>
                        <a:t>100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3" action="ppaction://hlinksldjump"/>
                        </a:rPr>
                        <a:t>200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4" action="ppaction://hlinksldjump"/>
                        </a:rPr>
                        <a:t>300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5" action="ppaction://hlinksldjump"/>
                        </a:rPr>
                        <a:t>400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6" action="ppaction://hlinksldjump"/>
                        </a:rPr>
                        <a:t>500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16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Ученые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7" action="ppaction://hlinksldjump"/>
                        </a:rPr>
                        <a:t>100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8" action="ppaction://hlinksldjump"/>
                        </a:rPr>
                        <a:t>200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9" action="ppaction://hlinksldjump"/>
                        </a:rPr>
                        <a:t>300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0" action="ppaction://hlinksldjump"/>
                        </a:rPr>
                        <a:t>400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1" action="ppaction://hlinksldjump"/>
                        </a:rPr>
                        <a:t>500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2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Движение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2" action="ppaction://hlinksldjump"/>
                        </a:rPr>
                        <a:t>100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3" action="ppaction://hlinksldjump"/>
                        </a:rPr>
                        <a:t>200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4" action="ppaction://hlinksldjump"/>
                        </a:rPr>
                        <a:t>300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5" action="ppaction://hlinksldjump"/>
                        </a:rPr>
                        <a:t>400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6" action="ppaction://hlinksldjump"/>
                        </a:rPr>
                        <a:t>500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056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Физика жидкостей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7" action="ppaction://hlinksldjump"/>
                        </a:rPr>
                        <a:t>100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8" action="ppaction://hlinksldjump"/>
                        </a:rPr>
                        <a:t>200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9" action="ppaction://hlinksldjump"/>
                        </a:rPr>
                        <a:t>300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0" action="ppaction://hlinksldjump"/>
                        </a:rPr>
                        <a:t>400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1" action="ppaction://hlinksldjump"/>
                        </a:rPr>
                        <a:t>500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149" name="Text Box 77"/>
          <p:cNvSpPr txBox="1">
            <a:spLocks noChangeArrowheads="1"/>
          </p:cNvSpPr>
          <p:nvPr/>
        </p:nvSpPr>
        <p:spPr bwMode="auto">
          <a:xfrm>
            <a:off x="1692275" y="0"/>
            <a:ext cx="6335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         </a:t>
            </a:r>
            <a:endParaRPr lang="ru-RU" sz="4400" b="1" dirty="0">
              <a:solidFill>
                <a:srgbClr val="6600CC"/>
              </a:solidFill>
            </a:endParaRPr>
          </a:p>
        </p:txBody>
      </p:sp>
      <p:sp>
        <p:nvSpPr>
          <p:cNvPr id="3157" name="WordArt 85"/>
          <p:cNvSpPr>
            <a:spLocks noChangeArrowheads="1" noChangeShapeType="1" noTextEdit="1"/>
          </p:cNvSpPr>
          <p:nvPr/>
        </p:nvSpPr>
        <p:spPr bwMode="auto">
          <a:xfrm>
            <a:off x="2071670" y="0"/>
            <a:ext cx="4608513" cy="571500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Игровое поле.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39338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Физика жидкостей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187450" y="1268413"/>
            <a:ext cx="74882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                                </a:t>
            </a:r>
            <a:r>
              <a:rPr lang="ru-RU" sz="3200" b="1">
                <a:solidFill>
                  <a:srgbClr val="FF0000"/>
                </a:solidFill>
              </a:rPr>
              <a:t>200 баллов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6600CC"/>
                </a:solidFill>
              </a:rPr>
              <a:t>         Почему рыба скользкая?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23850" y="3357563"/>
            <a:ext cx="48244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Ответ:</a:t>
            </a:r>
            <a:r>
              <a:rPr lang="ru-RU" sz="2800" b="1">
                <a:solidFill>
                  <a:srgbClr val="FF0000"/>
                </a:solidFill>
              </a:rPr>
              <a:t> для       скольжения в              воде рыбы вырабатывают специальную      жидкость</a:t>
            </a:r>
          </a:p>
        </p:txBody>
      </p:sp>
      <p:pic>
        <p:nvPicPr>
          <p:cNvPr id="30728" name="Picture 8" descr="i?id=5292562&amp;tov=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141663"/>
            <a:ext cx="3455988" cy="2374900"/>
          </a:xfrm>
          <a:prstGeom prst="rect">
            <a:avLst/>
          </a:prstGeom>
          <a:noFill/>
        </p:spPr>
      </p:pic>
      <p:sp>
        <p:nvSpPr>
          <p:cNvPr id="3072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431800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779838" y="260350"/>
            <a:ext cx="39338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Физика жидкостей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57158" y="928670"/>
            <a:ext cx="850112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                                          </a:t>
            </a:r>
            <a:r>
              <a:rPr lang="ru-RU" sz="3600" b="1" dirty="0">
                <a:solidFill>
                  <a:srgbClr val="FF0000"/>
                </a:solidFill>
              </a:rPr>
              <a:t>300 баллов</a:t>
            </a:r>
          </a:p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6600CC"/>
                </a:solidFill>
              </a:rPr>
              <a:t>Однажды царь спросил у Архимеда, сколько нужно взять золота, чтобы его вес был равен весу слона? Что мог ответить учёный?</a:t>
            </a:r>
            <a:endParaRPr lang="ru-RU" sz="3600" b="1" dirty="0">
              <a:solidFill>
                <a:srgbClr val="6600CC"/>
              </a:solidFill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28596" y="4500570"/>
            <a:ext cx="73581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CC"/>
                </a:solidFill>
              </a:rPr>
              <a:t>Ответ</a:t>
            </a:r>
            <a:r>
              <a:rPr lang="ru-RU" sz="2800" b="1" dirty="0" smtClean="0">
                <a:solidFill>
                  <a:srgbClr val="0000CC"/>
                </a:solidFill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</a:rPr>
              <a:t>Архимед сначала погрузил на плот слона, отметил уровень погружения, а затем загружал на плот слитки золота до того же погружения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75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431800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39338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Физика жидкостей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57158" y="1125538"/>
            <a:ext cx="850112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4</a:t>
            </a:r>
            <a:r>
              <a:rPr lang="ru-RU" sz="3200" b="1" dirty="0" smtClean="0">
                <a:solidFill>
                  <a:srgbClr val="FF0000"/>
                </a:solidFill>
              </a:rPr>
              <a:t>00 </a:t>
            </a:r>
            <a:r>
              <a:rPr lang="ru-RU" sz="3200" b="1" dirty="0">
                <a:solidFill>
                  <a:srgbClr val="FF0000"/>
                </a:solidFill>
              </a:rPr>
              <a:t>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6600CC"/>
                </a:solidFill>
              </a:rPr>
              <a:t>Почему лимонад, минеральная вода и другие газированные напитки в закупоренной бутылке «спокойны», а если вынуть пробку, то сейчас же «закипают»?</a:t>
            </a:r>
            <a:endParaRPr lang="ru-RU" sz="3200" b="1" dirty="0">
              <a:solidFill>
                <a:srgbClr val="6600CC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28662" y="4286256"/>
            <a:ext cx="63373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CC"/>
                </a:solidFill>
              </a:rPr>
              <a:t>Ответ: </a:t>
            </a:r>
            <a:r>
              <a:rPr lang="ru-RU" sz="2800" b="1" i="1" dirty="0" smtClean="0">
                <a:solidFill>
                  <a:srgbClr val="FF0000"/>
                </a:solidFill>
              </a:rPr>
              <a:t>В этих напитках растворён углекислый газ под давлением большим, чем атмосферное давление воздуха. Из-за разности давлений.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379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5949950"/>
            <a:ext cx="433388" cy="358775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39338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Физика жидкостей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71550" y="1196975"/>
            <a:ext cx="741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5</a:t>
            </a:r>
            <a:r>
              <a:rPr lang="ru-RU" sz="3200" b="1" dirty="0" smtClean="0">
                <a:solidFill>
                  <a:srgbClr val="FF0000"/>
                </a:solidFill>
              </a:rPr>
              <a:t>00 </a:t>
            </a:r>
            <a:r>
              <a:rPr lang="ru-RU" sz="3200" b="1" dirty="0">
                <a:solidFill>
                  <a:srgbClr val="FF0000"/>
                </a:solidFill>
              </a:rPr>
              <a:t>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6600CC"/>
                </a:solidFill>
              </a:rPr>
              <a:t>Как передвигаются по дну морские звёзды?</a:t>
            </a:r>
            <a:endParaRPr lang="ru-RU" sz="3200" b="1" dirty="0">
              <a:solidFill>
                <a:srgbClr val="6600CC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00034" y="3643314"/>
            <a:ext cx="34290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CC"/>
                </a:solidFill>
              </a:rPr>
              <a:t>Ответ: </a:t>
            </a:r>
            <a:r>
              <a:rPr lang="ru-RU" sz="2800" b="1" i="1" dirty="0" smtClean="0">
                <a:solidFill>
                  <a:srgbClr val="FF0000"/>
                </a:solidFill>
              </a:rPr>
              <a:t>Перемещаются эти животные за счёт разности гидростатических давлений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277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949950"/>
            <a:ext cx="431800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410" name="Picture 2" descr="http://www.iralebedeva.ru/images/kondakov_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355120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835150" y="476250"/>
            <a:ext cx="525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6600CC"/>
                </a:solidFill>
              </a:rPr>
              <a:t> </a:t>
            </a:r>
            <a:r>
              <a:rPr lang="ru-RU" sz="3200" b="1" dirty="0" smtClean="0">
                <a:solidFill>
                  <a:srgbClr val="6600CC"/>
                </a:solidFill>
              </a:rPr>
              <a:t>Используемые источники.</a:t>
            </a:r>
            <a:endParaRPr lang="ru-RU" sz="3200" b="1" dirty="0">
              <a:solidFill>
                <a:srgbClr val="6600CC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85786" y="1928802"/>
            <a:ext cx="7743854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 b="1" dirty="0" smtClean="0">
              <a:hlinkClick r:id="rId2" action="ppaction://hlinkpres?slideindex=1&amp;slidetitle=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CC"/>
                </a:solidFill>
                <a:hlinkClick r:id="rId2" action="ppaction://hlinkpres?slideindex=1&amp;slidetitle="/>
              </a:rPr>
              <a:t>http://svetik0566.ucoz.ru/index/0-48 </a:t>
            </a:r>
            <a:endParaRPr lang="ru-RU" b="1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CC"/>
                </a:solidFill>
                <a:hlinkClick r:id="rId2" action="ppaction://hlinkpres?slideindex=1&amp;slidetitle="/>
              </a:rPr>
              <a:t>http</a:t>
            </a:r>
            <a:r>
              <a:rPr lang="en-US" b="1" dirty="0">
                <a:solidFill>
                  <a:srgbClr val="0000CC"/>
                </a:solidFill>
                <a:hlinkClick r:id="rId2" action="ppaction://hlinkpres?slideindex=1&amp;slidetitle="/>
              </a:rPr>
              <a:t>://sinergi-</a:t>
            </a:r>
            <a:r>
              <a:rPr lang="en-US" b="1" dirty="0">
                <a:solidFill>
                  <a:srgbClr val="0000CC"/>
                </a:solidFill>
              </a:rPr>
              <a:t> scool.ru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CC"/>
                </a:solidFill>
                <a:hlinkClick r:id="rId3" action="ppaction://hlinksldjump"/>
              </a:rPr>
              <a:t>http://nstur.narod.ru</a:t>
            </a:r>
            <a:endParaRPr lang="en-US" b="1" dirty="0">
              <a:solidFill>
                <a:srgbClr val="0000CC"/>
              </a:solidFill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http://www.iralebedeva.ru/physic22.html</a:t>
            </a:r>
            <a:endParaRPr lang="ru-RU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CC"/>
                </a:solidFill>
                <a:hlinkClick r:id="rId2" action="ppaction://hlinkpres?slideindex=1&amp;slidetitle="/>
              </a:rPr>
              <a:t>http://www.afportal.ru/physics/with-answers/19</a:t>
            </a:r>
            <a:endParaRPr lang="en-US" b="1" dirty="0">
              <a:solidFill>
                <a:srgbClr val="0000CC"/>
              </a:solidFill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ru-RU" b="1" dirty="0" smtClean="0">
                <a:solidFill>
                  <a:srgbClr val="0000CC"/>
                </a:solidFill>
              </a:rPr>
              <a:t>Григорий Остер «Занимательная физика»</a:t>
            </a:r>
            <a:endParaRPr lang="en-US" b="1" dirty="0">
              <a:solidFill>
                <a:srgbClr val="0000CC"/>
              </a:solidFill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ru-RU" b="1" dirty="0" smtClean="0">
                <a:solidFill>
                  <a:srgbClr val="0000CC"/>
                </a:solidFill>
              </a:rPr>
              <a:t>Л.Э .</a:t>
            </a:r>
            <a:r>
              <a:rPr lang="ru-RU" b="1" dirty="0" err="1" smtClean="0">
                <a:solidFill>
                  <a:srgbClr val="0000CC"/>
                </a:solidFill>
              </a:rPr>
              <a:t>Генденштейн</a:t>
            </a:r>
            <a:r>
              <a:rPr lang="ru-RU" b="1" dirty="0" smtClean="0">
                <a:solidFill>
                  <a:srgbClr val="0000CC"/>
                </a:solidFill>
              </a:rPr>
              <a:t> «Задачник по физике»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endParaRPr lang="ru-RU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b="1" dirty="0" smtClean="0">
                <a:solidFill>
                  <a:srgbClr val="0000CC"/>
                </a:solidFill>
              </a:rPr>
              <a:t>Я.И.Перельман «Занимательная физика»</a:t>
            </a:r>
            <a:endParaRPr lang="en-US" b="1" dirty="0">
              <a:solidFill>
                <a:srgbClr val="0000CC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928662" y="357166"/>
            <a:ext cx="7272337" cy="571500"/>
          </a:xfrm>
          <a:prstGeom prst="rect">
            <a:avLst/>
          </a:prstGeom>
        </p:spPr>
        <p:txBody>
          <a:bodyPr wrap="none" fromWordArt="1">
            <a:prstTxWarp prst="textWave2">
              <a:avLst/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Физика в живой природе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11188" y="1484313"/>
            <a:ext cx="82819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100 </a:t>
            </a:r>
            <a:r>
              <a:rPr lang="ru-RU" sz="3200" b="1" dirty="0" smtClean="0">
                <a:solidFill>
                  <a:srgbClr val="FF0000"/>
                </a:solidFill>
              </a:rPr>
              <a:t>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7030A0"/>
                </a:solidFill>
              </a:rPr>
              <a:t>Когда лошадь на бегу спотыкается, всадник может вылететь из седла и перелететь через голову лошади. Почему так происходит</a:t>
            </a:r>
            <a:r>
              <a:rPr lang="ru-RU" sz="3600" b="1" dirty="0" smtClean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71550" y="5229225"/>
            <a:ext cx="46720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вследствие явления инерции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10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5825" y="5445125"/>
            <a:ext cx="504825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272337" cy="571500"/>
          </a:xfrm>
          <a:prstGeom prst="rect">
            <a:avLst/>
          </a:prstGeom>
        </p:spPr>
        <p:txBody>
          <a:bodyPr wrap="none" fromWordArt="1">
            <a:prstTxWarp prst="textWave2">
              <a:avLst/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Физика в живой природе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00113" y="928670"/>
            <a:ext cx="770413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200 </a:t>
            </a:r>
            <a:r>
              <a:rPr lang="ru-RU" sz="3200" b="1" dirty="0" smtClean="0">
                <a:solidFill>
                  <a:srgbClr val="FF0000"/>
                </a:solidFill>
              </a:rPr>
              <a:t>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7030A0"/>
                </a:solidFill>
              </a:rPr>
              <a:t>Вы наблюдаете из окна плотную толпу людей на площади во время праздничного гулянья. Если мысленно заменить каждого человека молекулой, то какое состояния вещества это вам напоминает?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85852" y="5500702"/>
            <a:ext cx="2376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CC"/>
                </a:solidFill>
              </a:rPr>
              <a:t>Ответ:</a:t>
            </a:r>
            <a:r>
              <a:rPr lang="ru-RU" sz="2400" b="1" dirty="0">
                <a:solidFill>
                  <a:srgbClr val="0000CC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жидкое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129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237288"/>
            <a:ext cx="503237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272337" cy="571500"/>
          </a:xfrm>
          <a:prstGeom prst="rect">
            <a:avLst/>
          </a:prstGeom>
        </p:spPr>
        <p:txBody>
          <a:bodyPr wrap="none" fromWordArt="1">
            <a:prstTxWarp prst="textWave2">
              <a:avLst/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Физика в живой природе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116013" y="1484313"/>
            <a:ext cx="698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300 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6600CC"/>
                </a:solidFill>
              </a:rPr>
              <a:t>Какое из деревьев находится в более устойчивом положении ель или сосна ?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779838" y="4581525"/>
            <a:ext cx="2663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Ответ: </a:t>
            </a:r>
            <a:r>
              <a:rPr lang="ru-RU" sz="3200" b="1" dirty="0">
                <a:solidFill>
                  <a:srgbClr val="FF0000"/>
                </a:solidFill>
              </a:rPr>
              <a:t>сосна</a:t>
            </a:r>
          </a:p>
        </p:txBody>
      </p:sp>
      <p:pic>
        <p:nvPicPr>
          <p:cNvPr id="6152" name="Picture 8" descr="sos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906838"/>
            <a:ext cx="2322512" cy="2951162"/>
          </a:xfrm>
          <a:prstGeom prst="rect">
            <a:avLst/>
          </a:prstGeom>
          <a:noFill/>
        </p:spPr>
      </p:pic>
      <p:pic>
        <p:nvPicPr>
          <p:cNvPr id="6154" name="Picture 10" descr="Картинка 7 из 2315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860800"/>
            <a:ext cx="2247900" cy="2997200"/>
          </a:xfrm>
          <a:prstGeom prst="rect">
            <a:avLst/>
          </a:prstGeom>
          <a:noFill/>
        </p:spPr>
      </p:pic>
      <p:sp>
        <p:nvSpPr>
          <p:cNvPr id="6155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468312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272337" cy="571500"/>
          </a:xfrm>
          <a:prstGeom prst="rect">
            <a:avLst/>
          </a:prstGeom>
        </p:spPr>
        <p:txBody>
          <a:bodyPr wrap="none" fromWordArt="1">
            <a:prstTxWarp prst="textWave2">
              <a:avLst/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Физика в живой природе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28596" y="1000109"/>
            <a:ext cx="871540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400 баллов</a:t>
            </a:r>
          </a:p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7030A0"/>
                </a:solidFill>
              </a:rPr>
              <a:t>Что мешает семикласснику Васе, пойманному директором школы на месте курения, распасться на отдельные молекулы и врассыпную исчезнуть из вида?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14348" y="5118100"/>
            <a:ext cx="6911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00CC"/>
                </a:solidFill>
              </a:rPr>
              <a:t>Ответ</a:t>
            </a:r>
            <a:r>
              <a:rPr lang="ru-RU" sz="3600" b="1" dirty="0" smtClean="0">
                <a:solidFill>
                  <a:srgbClr val="0000CC"/>
                </a:solidFill>
              </a:rPr>
              <a:t>: </a:t>
            </a:r>
            <a:r>
              <a:rPr lang="ru-RU" sz="3600" b="1" dirty="0" smtClean="0">
                <a:solidFill>
                  <a:srgbClr val="FF0000"/>
                </a:solidFill>
              </a:rPr>
              <a:t>Взаимное притяжение молекул семиклассника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17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949950"/>
            <a:ext cx="504825" cy="431800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272337" cy="571500"/>
          </a:xfrm>
          <a:prstGeom prst="rect">
            <a:avLst/>
          </a:prstGeom>
        </p:spPr>
        <p:txBody>
          <a:bodyPr wrap="none" fromWordArt="1">
            <a:prstTxWarp prst="textWave2">
              <a:avLst/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Физика в живой природе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00113" y="1341438"/>
            <a:ext cx="7559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500 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7030A0"/>
                </a:solidFill>
              </a:rPr>
              <a:t>Какое животное лошадь или корова легче перемещаются по болотистым и топким местам 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03800" y="6165850"/>
            <a:ext cx="381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</a:rPr>
              <a:t>Ответ:</a:t>
            </a:r>
            <a:r>
              <a:rPr lang="ru-RU" sz="2800" b="1">
                <a:solidFill>
                  <a:srgbClr val="FF0000"/>
                </a:solidFill>
              </a:rPr>
              <a:t> Корова</a:t>
            </a:r>
          </a:p>
        </p:txBody>
      </p:sp>
      <p:pic>
        <p:nvPicPr>
          <p:cNvPr id="8200" name="Picture 8" descr="Картинка 3 из 225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89363"/>
            <a:ext cx="3101975" cy="2341562"/>
          </a:xfrm>
          <a:prstGeom prst="rect">
            <a:avLst/>
          </a:prstGeom>
          <a:noFill/>
        </p:spPr>
      </p:pic>
      <p:pic>
        <p:nvPicPr>
          <p:cNvPr id="8202" name="Picture 10" descr="Картинка 17 из 4305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3716338"/>
            <a:ext cx="1911350" cy="2873375"/>
          </a:xfrm>
          <a:prstGeom prst="rect">
            <a:avLst/>
          </a:prstGeom>
          <a:noFill/>
        </p:spPr>
      </p:pic>
      <p:sp>
        <p:nvSpPr>
          <p:cNvPr id="8203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165850"/>
            <a:ext cx="431800" cy="358775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5688012" cy="571500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Физика в загадках</a:t>
            </a:r>
            <a:endParaRPr lang="ru-RU" sz="3600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03350" y="1341438"/>
            <a:ext cx="6553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100 баллов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7030A0"/>
                </a:solidFill>
              </a:rPr>
              <a:t>С утра сегодня тарарам,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7030A0"/>
                </a:solidFill>
              </a:rPr>
              <a:t>Пляшут вещи тут и там.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7030A0"/>
                </a:solidFill>
              </a:rPr>
              <a:t>А мы кричим от радости: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7030A0"/>
                </a:solidFill>
              </a:rPr>
              <a:t>«Исчезла сила………..»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71550" y="4724400"/>
            <a:ext cx="24495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тяжести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225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360362" cy="358775"/>
          </a:xfrm>
          <a:prstGeom prst="rightArrow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1124</TotalTime>
  <Words>902</Words>
  <Application>Microsoft Office PowerPoint</Application>
  <PresentationFormat>Экран (4:3)</PresentationFormat>
  <Paragraphs>184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ЛТУ с.Холмогоры</cp:lastModifiedBy>
  <cp:revision>15</cp:revision>
  <dcterms:created xsi:type="dcterms:W3CDTF">2009-02-16T16:04:54Z</dcterms:created>
  <dcterms:modified xsi:type="dcterms:W3CDTF">2025-04-16T18:59:59Z</dcterms:modified>
</cp:coreProperties>
</file>