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7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89" r:id="rId10"/>
    <p:sldId id="290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1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77" d="100"/>
          <a:sy n="77" d="100"/>
        </p:scale>
        <p:origin x="-942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83B028-D356-4C06-971D-F3AF89AB4D07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E781F6-5E9D-4B5A-ADD5-961EC73A60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63FEE3-BF75-480F-A1BF-EA01B1F2A225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A40502-9DFC-4B18-87E5-02D414F1D6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082052-F447-47C7-8DCD-500C9937201E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23B54-C036-41AC-968D-93E5FB96D8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67AA42-8496-4C87-8CCE-2F8C08D5267C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ED08E-9D1D-4DC6-BAF8-05203D9337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C5ABE2-865D-4CC6-8952-4F67BA600ED0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075246-433B-49F8-A72A-F71707DDF1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B06439-BD9D-469F-B739-D5A2B40C7D40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0F3720-FB24-485B-B193-884DF61FA0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E9AA1F-F825-4C0F-92AF-6220197F8E76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90996-CAB0-4AD2-9700-F3B33F7DE3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4400ED-8AEB-47F1-A102-B45C4CA258D3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0ACADF-BBB4-4587-8FDB-B56C458478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D660A4-AA67-48FB-B7E5-EFAEB277185E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7F0134-CCCC-4AEE-8553-A238FB9499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7352F3-D16A-4351-B4BD-661C76B8231B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F82E49-EF9A-4EFE-A888-8F4AD6F7E8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903C5A-28A8-46C6-92CC-3AF3527AD5E0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3807-C45F-453B-9228-D37FC0E5BB9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rgbClr val="0070C0"/>
            </a:gs>
            <a:gs pos="0">
              <a:srgbClr val="85C2FF"/>
            </a:gs>
            <a:gs pos="70000">
              <a:srgbClr val="C4D6EB"/>
            </a:gs>
            <a:gs pos="83000">
              <a:schemeClr val="accent6">
                <a:lumMod val="20000"/>
                <a:lumOff val="8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87BBE58-78E5-4658-BD8E-9FA9B0DC81B6}" type="datetimeFigureOut">
              <a:rPr lang="ru-RU" smtClean="0"/>
              <a:pPr>
                <a:defRPr/>
              </a:pPr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98F3DC-8BCF-4303-80FE-1DC21B7739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0%B5%D1%81%D0%BE%D0%BA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ru.wikipedia.org/wiki/%D0%A5%D0%BB%D0%B0%D0%B4%D0%BD%D0%B8,_%D0%AD%D1%80%D0%BD%D0%B5%D1%81%D1%82" TargetMode="External"/><Relationship Id="rId4" Type="http://schemas.openxmlformats.org/officeDocument/2006/relationships/hyperlink" Target="https://ru.wikipedia.org/wiki/%D0%9F%D1%83%D1%87%D0%BD%D0%BE%D1%81%D1%82%D1%8C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3" Type="http://schemas.openxmlformats.org/officeDocument/2006/relationships/slide" Target="slide5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" Type="http://schemas.openxmlformats.org/officeDocument/2006/relationships/slide" Target="slide4.xml"/><Relationship Id="rId16" Type="http://schemas.openxmlformats.org/officeDocument/2006/relationships/slide" Target="slide3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10" Type="http://schemas.openxmlformats.org/officeDocument/2006/relationships/slide" Target="slide19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57;&#1074;&#1077;&#1090;\Desktop\&#1060;&#1080;&#1075;&#1091;&#1088;&#1099;%20&#1061;&#1083;&#1072;&#1076;&#1085;&#1080;%20&#1085;&#1072;%20&#1087;&#1077;&#1089;&#1082;&#1077;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124744"/>
            <a:ext cx="6912768" cy="923330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СВОЯ ИГРА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 flip="none" rotWithShape="1"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2420888"/>
            <a:ext cx="64807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7030A0"/>
                </a:solidFill>
              </a:rPr>
              <a:t>Турнир по физике для учащихся</a:t>
            </a:r>
          </a:p>
          <a:p>
            <a:pPr algn="ctr"/>
            <a:r>
              <a:rPr lang="ru-RU" sz="2800" i="1" dirty="0" smtClean="0">
                <a:solidFill>
                  <a:srgbClr val="7030A0"/>
                </a:solidFill>
              </a:rPr>
              <a:t> 9 классов</a:t>
            </a:r>
            <a:endParaRPr lang="ru-RU" sz="2800" i="1" dirty="0">
              <a:solidFill>
                <a:srgbClr val="7030A0"/>
              </a:solidFill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340768"/>
            <a:ext cx="8686800" cy="4824536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hlinkClick r:id="rId2" action="ppaction://hlinksldjump"/>
              </a:rPr>
              <a:t>Фигу́ры</a:t>
            </a:r>
            <a:r>
              <a:rPr lang="ru-RU" sz="3200" b="1" dirty="0" smtClean="0">
                <a:hlinkClick r:id="rId2" action="ppaction://hlinksldjump"/>
              </a:rPr>
              <a:t> </a:t>
            </a:r>
            <a:r>
              <a:rPr lang="ru-RU" sz="3200" b="1" dirty="0" err="1" smtClean="0">
                <a:hlinkClick r:id="rId2" action="ppaction://hlinksldjump"/>
              </a:rPr>
              <a:t>Хла́дни</a:t>
            </a:r>
            <a:r>
              <a:rPr lang="ru-RU" sz="3200" dirty="0" smtClean="0"/>
              <a:t> — фигуры, образуемые скоплением мелких частиц (например, </a:t>
            </a:r>
            <a:r>
              <a:rPr lang="ru-RU" sz="3200" dirty="0" smtClean="0">
                <a:hlinkClick r:id="rId3" tooltip="Песок"/>
              </a:rPr>
              <a:t>песка</a:t>
            </a:r>
            <a:r>
              <a:rPr lang="ru-RU" sz="3200" dirty="0" smtClean="0"/>
              <a:t>) вблизи </a:t>
            </a:r>
            <a:r>
              <a:rPr lang="ru-RU" sz="3200" dirty="0" err="1" smtClean="0">
                <a:hlinkClick r:id="rId4" tooltip="Пучность"/>
              </a:rPr>
              <a:t>пучностей</a:t>
            </a:r>
            <a:r>
              <a:rPr lang="ru-RU" sz="3200" dirty="0" err="1" smtClean="0"/>
              <a:t>или</a:t>
            </a:r>
            <a:r>
              <a:rPr lang="ru-RU" sz="3200" dirty="0" smtClean="0"/>
              <a:t> узловых линий на поверхности упругой колеблющейся пластинки. Названы в честь немецкого физика </a:t>
            </a:r>
            <a:r>
              <a:rPr lang="ru-RU" sz="3200" dirty="0" smtClean="0">
                <a:hlinkClick r:id="rId5" tooltip="Хладни, Эрнест"/>
              </a:rPr>
              <a:t>Эрнста </a:t>
            </a:r>
            <a:r>
              <a:rPr lang="ru-RU" sz="3200" dirty="0" err="1" smtClean="0">
                <a:hlinkClick r:id="rId5" tooltip="Хладни, Эрнест"/>
              </a:rPr>
              <a:t>Хладни</a:t>
            </a:r>
            <a:r>
              <a:rPr lang="ru-RU" sz="3200" dirty="0" smtClean="0"/>
              <a:t>, обнаружившего их. Относительно крупные частицы собираются в узловых линиях, где амплитуда колебаний нулевая или относительно мала 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Прямоугольник 2"/>
          <p:cNvSpPr>
            <a:spLocks noChangeArrowheads="1"/>
          </p:cNvSpPr>
          <p:nvPr/>
        </p:nvSpPr>
        <p:spPr bwMode="auto">
          <a:xfrm>
            <a:off x="395289" y="2780928"/>
            <a:ext cx="410470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«Шила в мешке не утаишь» Какое явление лежит в основе этого утверждения? </a:t>
            </a:r>
          </a:p>
        </p:txBody>
      </p:sp>
      <p:pic>
        <p:nvPicPr>
          <p:cNvPr id="18436" name="Picture 2" descr="http://fraze.ru/images/title_poslovitsy/bykva_sha/shila-v-meshke-ne-utais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708275"/>
            <a:ext cx="4465191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39553" y="260648"/>
            <a:ext cx="785410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Физика в пословицах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4162474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Площадь острия шила очень маленькая, поэтому давление, которое оно оказывает на поверхность большое. Оно сразу проткнет мешок.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Прямоугольник 2"/>
          <p:cNvSpPr>
            <a:spLocks noChangeArrowheads="1"/>
          </p:cNvSpPr>
          <p:nvPr/>
        </p:nvSpPr>
        <p:spPr bwMode="auto">
          <a:xfrm>
            <a:off x="323528" y="1700213"/>
            <a:ext cx="331236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"Коси коса пока роса, роса долой и мы домой"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4" name="Picture 2" descr="http://ukr5rid.narod.ru/z3Xfj8n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77072"/>
            <a:ext cx="280035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4" descr="https://rosphoto.com/images/u/ugallery/1507/kosa-poka-ros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838" y="2781300"/>
            <a:ext cx="4968875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95536" y="260648"/>
            <a:ext cx="828091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 в пословицах 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Пока на поле лежит роса, она оказывает на косу смазывающее действие и процесс кошения упрощается. В то же время утром не так жарко, воздух еще не прогрелся. Когда начинает светить солнце вода испаряется, роса исчезает, косить становится сложнее.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Прямоугольник 2"/>
          <p:cNvSpPr>
            <a:spLocks noChangeArrowheads="1"/>
          </p:cNvSpPr>
          <p:nvPr/>
        </p:nvSpPr>
        <p:spPr bwMode="auto">
          <a:xfrm>
            <a:off x="323528" y="2564904"/>
            <a:ext cx="482453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"Чтобы уберечься от молнии, ковш на голову не надевают" (корейская пословица)</a:t>
            </a:r>
          </a:p>
        </p:txBody>
      </p:sp>
      <p:pic>
        <p:nvPicPr>
          <p:cNvPr id="22532" name="Picture 4" descr="http://askee.ru/uploads/answer/20160606/11e944c963d346856273347381cd2a0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2781300"/>
            <a:ext cx="2881313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54170" y="188640"/>
            <a:ext cx="783567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 в пословицах 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Ковш сделан из металла, а металл отличный проводник электричества.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276872"/>
            <a:ext cx="3096344" cy="2664296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«Ночью все кошки серы». Почему?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9" name="Picture 2" descr="https://i.pinimg.com/originals/f4/4d/d9/f44dd9f32a0a0d0f7786fb6646696cf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2349500"/>
            <a:ext cx="5183188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54169" y="260648"/>
            <a:ext cx="75902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 в пословицах 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340768"/>
            <a:ext cx="8229600" cy="4810546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Ночью на все тела вокруг, в том числе и на кошек не падает дневной свет. Поэтому он и не отражается. Мы видим все тела в сером и черном цвете в результате незначительного отражения падающего света.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Прямоугольник 2"/>
          <p:cNvSpPr>
            <a:spLocks noChangeArrowheads="1"/>
          </p:cNvSpPr>
          <p:nvPr/>
        </p:nvSpPr>
        <p:spPr bwMode="auto">
          <a:xfrm>
            <a:off x="1259632" y="2828925"/>
            <a:ext cx="691276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На стене висит тарелка,</a:t>
            </a: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По тарелке ходит стрелка,</a:t>
            </a: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Эта стрелка наперёд</a:t>
            </a: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Нам погоду узнаёт.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332656"/>
            <a:ext cx="665650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 в загадках 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476672"/>
          <a:ext cx="8568950" cy="597666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>
                      <a:alpha val="94000"/>
                    </a:prstClr>
                  </a:innerShdw>
                </a:effectLst>
                <a:tableStyleId>{93296810-A885-4BE3-A3E7-6D5BEEA58F35}</a:tableStyleId>
              </a:tblPr>
              <a:tblGrid>
                <a:gridCol w="1713790"/>
                <a:gridCol w="1713790"/>
                <a:gridCol w="1713790"/>
                <a:gridCol w="1713790"/>
                <a:gridCol w="1713790"/>
              </a:tblGrid>
              <a:tr h="1494166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FFFF00"/>
                          </a:solidFill>
                        </a:rPr>
                        <a:t>Посиделки у костра</a:t>
                      </a:r>
                      <a:endParaRPr lang="ru-RU" b="1" i="1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2" action="ppaction://hlinksldjump"/>
                        </a:rPr>
                        <a:t>100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3" action="ppaction://hlinksldjump"/>
                        </a:rPr>
                        <a:t>200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4" action="ppaction://hlinksldjump"/>
                        </a:rPr>
                        <a:t>300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5" action="ppaction://hlinksldjump"/>
                        </a:rPr>
                        <a:t>400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  <a:tr h="1494166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FFFF00"/>
                          </a:solidFill>
                        </a:rPr>
                        <a:t>Физика в пословицах</a:t>
                      </a:r>
                      <a:endParaRPr lang="ru-RU" b="1" i="1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6" action="ppaction://hlinksldjump"/>
                        </a:rPr>
                        <a:t>100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7" action="ppaction://hlinksldjump"/>
                        </a:rPr>
                        <a:t>200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8" action="ppaction://hlinksldjump"/>
                        </a:rPr>
                        <a:t>300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9" action="ppaction://hlinksldjump"/>
                        </a:rPr>
                        <a:t>400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  <a:tr h="1494166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FFFF00"/>
                          </a:solidFill>
                        </a:rPr>
                        <a:t>Физика</a:t>
                      </a:r>
                      <a:r>
                        <a:rPr lang="ru-RU" b="1" i="1" baseline="0" dirty="0" smtClean="0">
                          <a:solidFill>
                            <a:srgbClr val="FFFF00"/>
                          </a:solidFill>
                        </a:rPr>
                        <a:t> в загадках</a:t>
                      </a:r>
                      <a:endParaRPr lang="ru-RU" b="1" i="1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10" action="ppaction://hlinksldjump"/>
                        </a:rPr>
                        <a:t>100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11" action="ppaction://hlinksldjump"/>
                        </a:rPr>
                        <a:t>200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12" action="ppaction://hlinksldjump"/>
                        </a:rPr>
                        <a:t>300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13" action="ppaction://hlinksldjump"/>
                        </a:rPr>
                        <a:t>400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  <a:tr h="1494166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FFFF00"/>
                          </a:solidFill>
                        </a:rPr>
                        <a:t>Физика в именах</a:t>
                      </a:r>
                      <a:endParaRPr lang="ru-RU" b="1" i="1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14" action="ppaction://hlinksldjump"/>
                        </a:rPr>
                        <a:t>100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15" action="ppaction://hlinksldjump"/>
                        </a:rPr>
                        <a:t>200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16" action="ppaction://hlinksldjump"/>
                        </a:rPr>
                        <a:t>300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rgbClr val="FFFF00"/>
                          </a:solidFill>
                          <a:hlinkClick r:id="rId17" action="ppaction://hlinksldjump"/>
                        </a:rPr>
                        <a:t>400</a:t>
                      </a:r>
                      <a:endParaRPr lang="ru-RU" b="1" u="sng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барометр</a:t>
            </a:r>
            <a:endParaRPr lang="ru-RU" dirty="0"/>
          </a:p>
        </p:txBody>
      </p:sp>
      <p:pic>
        <p:nvPicPr>
          <p:cNvPr id="27651" name="Picture 2" descr="http://www.barometer.ru/images/products/big/RST05776-barometer_40-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975" y="1125538"/>
            <a:ext cx="5946775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Прямоугольник 2"/>
          <p:cNvSpPr>
            <a:spLocks noChangeArrowheads="1"/>
          </p:cNvSpPr>
          <p:nvPr/>
        </p:nvSpPr>
        <p:spPr bwMode="auto">
          <a:xfrm>
            <a:off x="1331913" y="3244850"/>
            <a:ext cx="66246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Днём спит, ночью глядит.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404664"/>
            <a:ext cx="665650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 в загадках 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Луна</a:t>
            </a:r>
            <a:endParaRPr lang="ru-RU" dirty="0"/>
          </a:p>
        </p:txBody>
      </p:sp>
      <p:pic>
        <p:nvPicPr>
          <p:cNvPr id="29699" name="Picture 2" descr="https://avatars.mds.yandex.net/get-pdb/224945/5ef9b11c-a321-4bc3-baa5-d2448a102ea4/s1200?webp=fal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1268413"/>
            <a:ext cx="7920038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Прямоугольник 2"/>
          <p:cNvSpPr>
            <a:spLocks noChangeArrowheads="1"/>
          </p:cNvSpPr>
          <p:nvPr/>
        </p:nvSpPr>
        <p:spPr bwMode="auto">
          <a:xfrm>
            <a:off x="2286000" y="3105150"/>
            <a:ext cx="4572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Им силу тока изменяют,</a:t>
            </a: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Если что – то в нём сдвигают.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476672"/>
            <a:ext cx="646414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 в загадках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Реостат</a:t>
            </a:r>
            <a:endParaRPr lang="ru-RU" dirty="0"/>
          </a:p>
        </p:txBody>
      </p:sp>
      <p:pic>
        <p:nvPicPr>
          <p:cNvPr id="31747" name="Picture 2" descr="https://www.ttaars.ru/upload/iblock/d93/d934e1f64681702755f205b54cc247a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1125538"/>
            <a:ext cx="740410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Прямоугольник 2"/>
          <p:cNvSpPr>
            <a:spLocks noChangeArrowheads="1"/>
          </p:cNvSpPr>
          <p:nvPr/>
        </p:nvSpPr>
        <p:spPr bwMode="auto">
          <a:xfrm>
            <a:off x="755650" y="3244850"/>
            <a:ext cx="7848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Книги читают, а грамоты не знают.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476672"/>
            <a:ext cx="646414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 в загадках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Очки</a:t>
            </a:r>
            <a:endParaRPr lang="ru-RU" dirty="0"/>
          </a:p>
        </p:txBody>
      </p:sp>
      <p:pic>
        <p:nvPicPr>
          <p:cNvPr id="33795" name="Picture 2" descr="https://krot.shop/upload/iblock/f82/f826ba7199fac93d8554ddd81679ba1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1484313"/>
            <a:ext cx="76327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Прямоугольник 2"/>
          <p:cNvSpPr>
            <a:spLocks noChangeArrowheads="1"/>
          </p:cNvSpPr>
          <p:nvPr/>
        </p:nvSpPr>
        <p:spPr bwMode="auto">
          <a:xfrm>
            <a:off x="467544" y="2060849"/>
            <a:ext cx="828092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Изобретения и высказывания великих физиков часто становятся своего рода метафорами, но легенда про яблоко и закон тяготения известнее всех. Каждому знаком герой этой истории, согласно которой он и открыл закон тяготения. Кроме того, ученый разработал интегральное и дифференциальное исчисление, стал изобретателем зеркального телескопа и написал немало фундаментальных трудов по оптике.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58197" y="404664"/>
            <a:ext cx="602761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 в именах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Исаак Ньютон</a:t>
            </a:r>
            <a:endParaRPr lang="ru-RU" dirty="0"/>
          </a:p>
        </p:txBody>
      </p:sp>
      <p:pic>
        <p:nvPicPr>
          <p:cNvPr id="35843" name="Picture 2" descr="ÐÐµÐ»Ð¸ÐºÐ¸Ð¹ ÑÐ¸Ð·Ð¸Ðº ÐÐ°Ð»Ð¸Ð»ÐµÐ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1916113"/>
            <a:ext cx="3816350" cy="424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Прямоугольник 2"/>
          <p:cNvSpPr>
            <a:spLocks noChangeArrowheads="1"/>
          </p:cNvSpPr>
          <p:nvPr/>
        </p:nvSpPr>
        <p:spPr bwMode="auto">
          <a:xfrm>
            <a:off x="1115616" y="2492896"/>
            <a:ext cx="727280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Этот английский физик и химик основоположник учения об электромагнитном поле. Сделал за свою жизнь столько научных открытий, что их хватило бы десятку ученых, чтобы обессмертить свое имя. В 1821 г. он впервые наблюдал вращение магнита вокруг проводника с током и проводника с током вокруг магнита, создал первую модель электродвигателя. В течение последующих 10 лет ученый занимался исследованием связи между электрическими и магнитными явлениями. Его исследования увенчались открытием в 1831 г. явления электромагнитной индукции.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188640"/>
            <a:ext cx="602761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 в именах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467544" y="2349500"/>
            <a:ext cx="359963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Дым от костра поднимается вверх и тает во тьме. Почему? </a:t>
            </a:r>
          </a:p>
        </p:txBody>
      </p:sp>
      <p:pic>
        <p:nvPicPr>
          <p:cNvPr id="12291" name="Picture 2" descr="https://img5.goodfon.ru/original/1920x1280/1/a3/ogon-fon-dym-mang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663" y="2349500"/>
            <a:ext cx="395922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83567" y="116632"/>
            <a:ext cx="792088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Посмотри вокруг 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100 баллов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Майк Фарадей</a:t>
            </a:r>
            <a:endParaRPr lang="ru-RU" dirty="0"/>
          </a:p>
        </p:txBody>
      </p:sp>
      <p:pic>
        <p:nvPicPr>
          <p:cNvPr id="37891" name="Picture 2" descr="http://fizolimpiada.ru/images8/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050" y="1989138"/>
            <a:ext cx="338455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Прямоугольник 2"/>
          <p:cNvSpPr>
            <a:spLocks noChangeArrowheads="1"/>
          </p:cNvSpPr>
          <p:nvPr/>
        </p:nvSpPr>
        <p:spPr bwMode="auto">
          <a:xfrm>
            <a:off x="395536" y="2060848"/>
            <a:ext cx="813690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Будущий ученый родился в Германии. С детства любил математику, философию, увлекался чтением научно-популярных книг. За образованием отправился в технологический институт. В 1902 году стал сотрудником патентного бюро. За годы работы там он опубликует несколько успешных научных работ. Первые его труды связаны с термодинамикой и взаимодействием между молекулами. В 1905 году одна из работ была принята как диссертация, и ученый стал доктором наук. Ему принадлежали множество революционных идей об энергии электронов, природе света и фотоэффекте. Самой важной стала теория относительности. Выводы ученого преобразили представления человечества о времени и пространстве. Абсолютно заслуженно он был отмечен Нобелевской премией и признан во всем научном мире.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260648"/>
            <a:ext cx="621997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 в именах 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Альберт Эйнштейн</a:t>
            </a:r>
            <a:endParaRPr lang="ru-RU" dirty="0"/>
          </a:p>
        </p:txBody>
      </p:sp>
      <p:pic>
        <p:nvPicPr>
          <p:cNvPr id="39939" name="Picture 2" descr="https://4.bp.blogspot.com/-P9_dfnQf9ac/Vs6jVXg1DSI/AAAAAAAAABY/3Du-HjTqNN0/s1600/659197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6238" y="1916113"/>
            <a:ext cx="2951162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Прямоугольник 2"/>
          <p:cNvSpPr>
            <a:spLocks noChangeArrowheads="1"/>
          </p:cNvSpPr>
          <p:nvPr/>
        </p:nvSpPr>
        <p:spPr bwMode="auto">
          <a:xfrm>
            <a:off x="539750" y="2060848"/>
            <a:ext cx="820896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>
                <a:latin typeface="Franklin Gothic Book" pitchFamily="34" charset="0"/>
              </a:rPr>
              <a:t>Французский физик появился на свет в семье коммерсанта из Лиона. Библиотека родителей была полна трудов ведущих ученых, писателей и философов. С детства Андре увлекался чтением, что помогло ему обрести глубокие знания. К двенадцати годам мальчик уже изучил основы высшей математики, а в следующем году представил свои работы в Лионскую Академию. Вскоре он начал давать частные уроки, а с 1802-го трудился преподавателем физики и химии, сначала в Лионе, а затем и в Политехнической школе Парижа. Через десять лет его избрали членом Академии наук. Имена великих физиков нередко связаны с понятиями, изучению которых они посвятили жизнь, и Ампер не исключение. Он занимался проблемами электродинамики. Единица силы электрического тока </a:t>
            </a:r>
            <a:r>
              <a:rPr lang="ru-RU" dirty="0" smtClean="0">
                <a:latin typeface="Franklin Gothic Book" pitchFamily="34" charset="0"/>
              </a:rPr>
              <a:t>названа его именем. </a:t>
            </a:r>
            <a:r>
              <a:rPr lang="ru-RU" dirty="0">
                <a:latin typeface="Franklin Gothic Book" pitchFamily="34" charset="0"/>
              </a:rPr>
              <a:t>Кроме того, именно ученый ввел многие используемые и сейчас термины. Например, это определения «гальванометр», «напряжение», «электрический ток» и многие другие. </a:t>
            </a:r>
          </a:p>
          <a:p>
            <a:r>
              <a:rPr lang="ru-RU" dirty="0">
                <a:latin typeface="Franklin Gothic Book" pitchFamily="34" charset="0"/>
              </a:rPr>
              <a:t/>
            </a:r>
            <a:br>
              <a:rPr lang="ru-RU" dirty="0">
                <a:latin typeface="Franklin Gothic Book" pitchFamily="34" charset="0"/>
              </a:rPr>
            </a:br>
            <a:endParaRPr lang="ru-RU" dirty="0">
              <a:latin typeface="Franklin Gothic Boo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188640"/>
            <a:ext cx="602761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 в именах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Андре Мари Ампер</a:t>
            </a:r>
            <a:endParaRPr lang="ru-RU" dirty="0"/>
          </a:p>
        </p:txBody>
      </p:sp>
      <p:pic>
        <p:nvPicPr>
          <p:cNvPr id="41987" name="Picture 2" descr="ÐÐµÐ»Ð¸ÐºÐ¸Ðµ ÑÐ¸Ð·Ð¸ÐºÐ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875" y="1700213"/>
            <a:ext cx="33845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548680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i="1" dirty="0" smtClean="0">
                <a:solidFill>
                  <a:srgbClr val="7030A0"/>
                </a:solidFill>
              </a:rPr>
              <a:t>Подведем итоги</a:t>
            </a:r>
            <a:endParaRPr lang="ru-RU" sz="4000" i="1" dirty="0">
              <a:solidFill>
                <a:srgbClr val="7030A0"/>
              </a:solidFill>
            </a:endParaRPr>
          </a:p>
        </p:txBody>
      </p:sp>
      <p:pic>
        <p:nvPicPr>
          <p:cNvPr id="1030" name="Picture 6" descr="https://yt3.ggpht.com/a-/AN66SAyMKDWBmelhUbN9Xmui2UgyBP4SIUlr_nKx5w=s900-mo-c-c0xffffffff-rj-k-n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772816"/>
            <a:ext cx="4320480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468052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>
                <a:hlinkClick r:id="rId2" action="ppaction://hlinksldjump"/>
              </a:rPr>
              <a:t>Дым</a:t>
            </a:r>
            <a:r>
              <a:rPr lang="ru-RU" sz="4400" dirty="0" smtClean="0"/>
              <a:t> от костра теплый. Его плотность меньше плотности холодного воздуха. В результате конвекции и действия силы Архимеда он поднимается вверх.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132856"/>
            <a:ext cx="3168352" cy="3744416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Почему трещит горящее в костре бревно?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Picture 2" descr="https://static7.depositphotos.com/1000510/763/i/950/depositphotos_7630189-stock-photo-smoke-campfi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2133600"/>
            <a:ext cx="4537075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11560" y="188641"/>
            <a:ext cx="777686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Посмотри вокруг 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200 баллов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2657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dirty="0" smtClean="0">
                <a:hlinkClick r:id="rId2" action="ppaction://hlinksldjump"/>
              </a:rPr>
              <a:t>При</a:t>
            </a:r>
            <a:r>
              <a:rPr lang="ru-RU" sz="4800" dirty="0" smtClean="0"/>
              <a:t> горении влага, содержащаяся в древесине, нагревается и испаряется. А водяной пар при увеличении давления разрывает древесину и слышен треск.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1844824"/>
            <a:ext cx="4042792" cy="439248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Почему на следующее утро после жаркого дня выпадает более обильная роса?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Picture 2" descr="https://avatars.mds.yandex.net/get-pdb/1101614/d3bb32d1-0e2b-45d4-a3d0-66a16d1b4cc1/s1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204864"/>
            <a:ext cx="4320480" cy="424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331640" y="188640"/>
            <a:ext cx="624004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Посмотри вокруг 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hlinkClick r:id="rId2" action="ppaction://hlinksldjump"/>
              </a:rPr>
              <a:t>В</a:t>
            </a:r>
            <a:r>
              <a:rPr lang="ru-RU" dirty="0" smtClean="0"/>
              <a:t> жаркий день испаряется больше воды, чем в обыкновенный, возрастает абсолютная влажность воздуха, поэтому ночью при охлаждении конденсируется больше пара и утром будет обильная роса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Фигуры Хладни на песке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39825" y="1988840"/>
            <a:ext cx="6719888" cy="446434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27584" y="188640"/>
            <a:ext cx="734481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Посмотри вокруг 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400 баллов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848</Words>
  <Application>Microsoft Office PowerPoint</Application>
  <PresentationFormat>Экран (4:3)</PresentationFormat>
  <Paragraphs>92</Paragraphs>
  <Slides>35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Презентация PowerPoint</vt:lpstr>
      <vt:lpstr>Презентация PowerPoint</vt:lpstr>
      <vt:lpstr>Презентация PowerPoint</vt:lpstr>
      <vt:lpstr>Дым от костра теплый. Его плотность меньше плотности холодного воздуха. В результате конвекции и действия силы Архимеда он поднимается вверх.</vt:lpstr>
      <vt:lpstr>Почему трещит горящее в костре бревно?</vt:lpstr>
      <vt:lpstr>При горении влага, содержащаяся в древесине, нагревается и испаряется. А водяной пар при увеличении давления разрывает древесину и слышен треск.</vt:lpstr>
      <vt:lpstr>Почему на следующее утро после жаркого дня выпадает более обильная роса?</vt:lpstr>
      <vt:lpstr>В жаркий день испаряется больше воды, чем в обыкновенный, возрастает абсолютная влажность воздуха, поэтому ночью при охлаждении конденсируется больше пара и утром будет обильная роса</vt:lpstr>
      <vt:lpstr>Презентация PowerPoint</vt:lpstr>
      <vt:lpstr>Фигу́ры Хла́дни — фигуры, образуемые скоплением мелких частиц (например, песка) вблизи пучностейили узловых линий на поверхности упругой колеблющейся пластинки. Названы в честь немецкого физика Эрнста Хладни, обнаружившего их. Относительно крупные частицы собираются в узловых линиях, где амплитуда колебаний нулевая или относительно мала </vt:lpstr>
      <vt:lpstr>Презентация PowerPoint</vt:lpstr>
      <vt:lpstr>Площадь острия шила очень маленькая, поэтому давление, которое оно оказывает на поверхность большое. Оно сразу проткнет мешок.</vt:lpstr>
      <vt:lpstr>Презентация PowerPoint</vt:lpstr>
      <vt:lpstr>Пока на поле лежит роса, она оказывает на косу смазывающее действие и процесс кошения упрощается. В то же время утром не так жарко, воздух еще не прогрелся. Когда начинает светить солнце вода испаряется, роса исчезает, косить становится сложнее.</vt:lpstr>
      <vt:lpstr>Презентация PowerPoint</vt:lpstr>
      <vt:lpstr>Ковш сделан из металла, а металл отличный проводник электричества.</vt:lpstr>
      <vt:lpstr>  «Ночью все кошки серы». Почему?</vt:lpstr>
      <vt:lpstr>Ночью на все тела вокруг, в том числе и на кошек не падает дневной свет. Поэтому он и не отражается. Мы видим все тела в сером и черном цвете в результате незначительного отражения падающего света.</vt:lpstr>
      <vt:lpstr>Презентация PowerPoint</vt:lpstr>
      <vt:lpstr>барометр</vt:lpstr>
      <vt:lpstr>Презентация PowerPoint</vt:lpstr>
      <vt:lpstr>Луна</vt:lpstr>
      <vt:lpstr>Презентация PowerPoint</vt:lpstr>
      <vt:lpstr>Реостат</vt:lpstr>
      <vt:lpstr>Презентация PowerPoint</vt:lpstr>
      <vt:lpstr>Очки</vt:lpstr>
      <vt:lpstr>Презентация PowerPoint</vt:lpstr>
      <vt:lpstr>Исаак Ньютон</vt:lpstr>
      <vt:lpstr>Презентация PowerPoint</vt:lpstr>
      <vt:lpstr>Майк Фарадей</vt:lpstr>
      <vt:lpstr>Презентация PowerPoint</vt:lpstr>
      <vt:lpstr>Альберт Эйнштейн</vt:lpstr>
      <vt:lpstr>Презентация PowerPoint</vt:lpstr>
      <vt:lpstr>Андре Мари Ампер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Добрыня</dc:creator>
  <cp:lastModifiedBy>ЛТУ с.Холмогоры</cp:lastModifiedBy>
  <cp:revision>34</cp:revision>
  <dcterms:created xsi:type="dcterms:W3CDTF">2019-02-17T18:50:49Z</dcterms:created>
  <dcterms:modified xsi:type="dcterms:W3CDTF">2025-04-16T19:04:38Z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551877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