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4" r:id="rId1"/>
  </p:sldMasterIdLst>
  <p:notesMasterIdLst>
    <p:notesMasterId r:id="rId61"/>
  </p:notesMasterIdLst>
  <p:sldIdLst>
    <p:sldId id="256" r:id="rId2"/>
    <p:sldId id="301" r:id="rId3"/>
    <p:sldId id="320" r:id="rId4"/>
    <p:sldId id="321" r:id="rId5"/>
    <p:sldId id="308" r:id="rId6"/>
    <p:sldId id="257" r:id="rId7"/>
    <p:sldId id="309" r:id="rId8"/>
    <p:sldId id="259" r:id="rId9"/>
    <p:sldId id="261" r:id="rId10"/>
    <p:sldId id="260" r:id="rId11"/>
    <p:sldId id="310" r:id="rId12"/>
    <p:sldId id="262" r:id="rId13"/>
    <p:sldId id="263" r:id="rId14"/>
    <p:sldId id="311" r:id="rId15"/>
    <p:sldId id="264" r:id="rId16"/>
    <p:sldId id="266" r:id="rId17"/>
    <p:sldId id="265" r:id="rId18"/>
    <p:sldId id="312" r:id="rId19"/>
    <p:sldId id="268" r:id="rId20"/>
    <p:sldId id="269" r:id="rId21"/>
    <p:sldId id="313" r:id="rId22"/>
    <p:sldId id="270" r:id="rId23"/>
    <p:sldId id="271" r:id="rId24"/>
    <p:sldId id="272" r:id="rId25"/>
    <p:sldId id="273" r:id="rId26"/>
    <p:sldId id="314" r:id="rId27"/>
    <p:sldId id="274" r:id="rId28"/>
    <p:sldId id="275" r:id="rId29"/>
    <p:sldId id="315" r:id="rId30"/>
    <p:sldId id="277" r:id="rId31"/>
    <p:sldId id="278" r:id="rId32"/>
    <p:sldId id="276" r:id="rId33"/>
    <p:sldId id="323" r:id="rId34"/>
    <p:sldId id="334" r:id="rId35"/>
    <p:sldId id="316" r:id="rId36"/>
    <p:sldId id="333" r:id="rId37"/>
    <p:sldId id="337" r:id="rId38"/>
    <p:sldId id="280" r:id="rId39"/>
    <p:sldId id="281" r:id="rId40"/>
    <p:sldId id="317" r:id="rId41"/>
    <p:sldId id="282" r:id="rId42"/>
    <p:sldId id="297" r:id="rId43"/>
    <p:sldId id="285" r:id="rId44"/>
    <p:sldId id="318" r:id="rId45"/>
    <p:sldId id="287" r:id="rId46"/>
    <p:sldId id="288" r:id="rId47"/>
    <p:sldId id="324" r:id="rId48"/>
    <p:sldId id="325" r:id="rId49"/>
    <p:sldId id="331" r:id="rId50"/>
    <p:sldId id="322" r:id="rId51"/>
    <p:sldId id="292" r:id="rId52"/>
    <p:sldId id="326" r:id="rId53"/>
    <p:sldId id="327" r:id="rId54"/>
    <p:sldId id="330" r:id="rId55"/>
    <p:sldId id="328" r:id="rId56"/>
    <p:sldId id="329" r:id="rId57"/>
    <p:sldId id="291" r:id="rId58"/>
    <p:sldId id="335" r:id="rId59"/>
    <p:sldId id="336" r:id="rId6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809" autoAdjust="0"/>
    <p:restoredTop sz="94671" autoAdjust="0"/>
  </p:normalViewPr>
  <p:slideViewPr>
    <p:cSldViewPr>
      <p:cViewPr>
        <p:scale>
          <a:sx n="70" d="100"/>
          <a:sy n="70" d="100"/>
        </p:scale>
        <p:origin x="-612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6EA0DF-3B77-4E64-B5FD-B6C4265BCC47}" type="datetimeFigureOut">
              <a:rPr lang="ru-RU" smtClean="0"/>
              <a:pPr/>
              <a:t>13.02.2019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2D3BC2-E3FE-42DA-BEA8-BE9AA290F8B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319402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D3BC2-E3FE-42DA-BEA8-BE9AA290F8B7}" type="slidenum">
              <a:rPr lang="ru-RU" smtClean="0"/>
              <a:pPr/>
              <a:t>9</a:t>
            </a:fld>
            <a:endParaRPr lang="ru-RU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D3BC2-E3FE-42DA-BEA8-BE9AA290F8B7}" type="slidenum">
              <a:rPr lang="ru-RU" smtClean="0"/>
              <a:pPr/>
              <a:t>31</a:t>
            </a:fld>
            <a:endParaRPr lang="ru-RU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13.02.2019</a:t>
            </a:fld>
            <a:endParaRPr lang="ru-RU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13.02.2019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13.02.2019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13.02.2019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13.02.2019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13.02.2019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13.02.2019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13.02.2019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13.02.2019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13.02.2019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13.02.2019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13.02.2019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hyperlink" Target="http://images.yandex.ru/yandsearch?text=%D0%90%D0%BF%D1%82%D0%B5%D1%87%D0%BD%D0%B0%D1%8F%20%D0%BD%D0%B0%D1%80%D0%BA%D0%BE%D0%BC%D0%B0%D0%BD%D0%B8%D1%8F.&amp;fp=0&amp;pos=11&amp;iorient=square&amp;uinfo=ww-1007-wh-674-fw-782-fh-468-pd-1&amp;rpt=simage&amp;img_url=http://cs317917.vk.me/v317917285/3775/7nWLqmrv6SA.jpg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hyperlink" Target="http://images.yandex.ru/yandsearch?p=1&amp;text=%D0%90%D0%BF%D1%82%D0%B5%D1%87%D0%BD%D0%B0%D1%8F%20%D0%BD%D0%B0%D1%80%D0%BA%D0%BE%D0%BC%D0%B0%D0%BD%D0%B8%D1%8F.&amp;fp=1&amp;pos=57&amp;iorient=square&amp;uinfo=ww-1007-wh-674-fw-782-fh-468-pd-1&amp;rpt=simage&amp;img_url=http://img02.rl0.ru/pgc/432x288/50c1bd12-103c-8cec-103c-8ce34d9a5048.photo.0.jpg" TargetMode="Externa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hyperlink" Target="http://images.yandex.ru/yandsearch?p=2&amp;text=%D1%82%D1%80%D0%BE%D0%BC%D0%B1&amp;fp=2&amp;pos=87&amp;uinfo=ww-1007-wh-674-fw-782-fh-468-pd-1&amp;rpt=simage&amp;img_url=http://udoktora.net/wp-content/uploads/2011/11/venoznaya-giperemiya-mozhet-vozniknut-iz-za-tromba.jpg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hyperlink" Target="http://images.yandex.ru/yandsearch?p=1&amp;text=%D0%BF%D0%BE%D0%BC%D1%80%D0%B0%D1%87%D0%B5%D0%BD%D0%B8%D0%B5%20%D1%81%D0%BE%D0%B7%D0%BD%D0%B0%D0%BD%D0%B8%D1%8F&amp;fp=1&amp;pos=38&amp;uinfo=ww-1007-wh-674-fw-782-fh-468-pd-1&amp;rpt=simage&amp;img_url=http://www.anypsy.ru/sites/default/files/SOZNANIYANARUSHENIE.jpg" TargetMode="Externa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hyperlink" Target="http://images.yandex.ru/yandsearch?p=3&amp;text=%D1%81%D0%B0%D0%BC%D0%BE%D1%83%D0%B1%D0%B8%D0%B9%D1%81%D1%82%D0%B2%D0%BE&amp;fp=3&amp;pos=104&amp;uinfo=ww-1007-wh-674-fw-782-fh-468-pd-1&amp;rpt=simage&amp;img_url=http://img.nr2.ru/pict/arts1/37/34/373415.jpg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hyperlink" Target="http://images.yandex.ru/yandsearch?p=3&amp;text=%D1%81%D0%B0%D0%BC%D0%BE%D1%83%D0%B1%D0%B8%D0%B9%D1%81%D1%82%D0%B2%D0%BE&amp;fp=3&amp;pos=113&amp;uinfo=ww-1007-wh-674-fw-782-fh-468-pd-1&amp;rpt=simage&amp;img_url=http://www.paranormal-news.ru/_nw/72/77914186.jpg" TargetMode="Externa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gif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jpe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stopnarkotik" TargetMode="External"/><Relationship Id="rId2" Type="http://schemas.openxmlformats.org/officeDocument/2006/relationships/hyperlink" Target="https://vk.com/mbl_ectb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764704"/>
            <a:ext cx="8136904" cy="5328592"/>
          </a:xfrm>
        </p:spPr>
        <p:txBody>
          <a:bodyPr>
            <a:noAutofit/>
          </a:bodyPr>
          <a:lstStyle/>
          <a:p>
            <a:r>
              <a:rPr lang="ru-RU" sz="4400" dirty="0" smtClean="0">
                <a:solidFill>
                  <a:srgbClr val="FF0000"/>
                </a:solidFill>
              </a:rPr>
              <a:t>МЫ ЕСТЬ! СТОПНАРКОТИК!</a:t>
            </a:r>
            <a:br>
              <a:rPr lang="ru-RU" sz="4400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/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sz="7200" i="1" dirty="0" smtClean="0">
                <a:solidFill>
                  <a:srgbClr val="FF0000"/>
                </a:solidFill>
              </a:rPr>
              <a:t>11</a:t>
            </a:r>
            <a:br>
              <a:rPr lang="ru-RU" sz="7200" i="1" dirty="0" smtClean="0">
                <a:solidFill>
                  <a:srgbClr val="FF0000"/>
                </a:solidFill>
              </a:rPr>
            </a:br>
            <a:r>
              <a:rPr lang="ru-RU" sz="7200" i="1" dirty="0" smtClean="0">
                <a:solidFill>
                  <a:srgbClr val="FF0000"/>
                </a:solidFill>
              </a:rPr>
              <a:t> опасностей наркомании</a:t>
            </a:r>
            <a:endParaRPr lang="ru-RU" sz="72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632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-99392"/>
            <a:ext cx="8435280" cy="139903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r>
              <a:rPr lang="ru-RU" sz="4800" b="1" dirty="0">
                <a:solidFill>
                  <a:srgbClr val="FF0000"/>
                </a:solidFill>
              </a:rPr>
              <a:t>Ч</a:t>
            </a:r>
            <a:r>
              <a:rPr lang="ru-RU" sz="4800" b="1" dirty="0" smtClean="0">
                <a:solidFill>
                  <a:srgbClr val="FF0000"/>
                </a:solidFill>
              </a:rPr>
              <a:t>асы «кайфа» - годы мучений</a:t>
            </a:r>
            <a:endParaRPr lang="ru-RU" sz="4800" dirty="0">
              <a:solidFill>
                <a:srgbClr val="FF0000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251520" y="1052736"/>
            <a:ext cx="5256584" cy="5517232"/>
          </a:xfrm>
        </p:spPr>
        <p:txBody>
          <a:bodyPr>
            <a:normAutofit fontScale="92500" lnSpcReduction="10000"/>
          </a:bodyPr>
          <a:lstStyle/>
          <a:p>
            <a:pPr marL="137160" indent="0">
              <a:buNone/>
            </a:pPr>
            <a:r>
              <a:rPr lang="ru-RU" b="1" dirty="0">
                <a:latin typeface="+mj-lt"/>
              </a:rPr>
              <a:t>Чтобы заглушить эту боль некоторые наркоманы бьются головой о стены, могут зубами грызть железную батарею отопления, некоторые от боли теряют сознание. Такое состояние длится до недели и более, </a:t>
            </a:r>
            <a:r>
              <a:rPr lang="ru-RU" b="1" dirty="0" smtClean="0">
                <a:latin typeface="+mj-lt"/>
              </a:rPr>
              <a:t>если </a:t>
            </a:r>
            <a:r>
              <a:rPr lang="ru-RU" b="1" dirty="0">
                <a:latin typeface="+mj-lt"/>
              </a:rPr>
              <a:t>наркоман не достал </a:t>
            </a:r>
            <a:r>
              <a:rPr lang="ru-RU" b="1" dirty="0" smtClean="0">
                <a:latin typeface="+mj-lt"/>
              </a:rPr>
              <a:t>очередную «дозу</a:t>
            </a:r>
            <a:r>
              <a:rPr lang="ru-RU" b="1" dirty="0">
                <a:latin typeface="+mj-lt"/>
              </a:rPr>
              <a:t>». Постепенно боли притупляются, </a:t>
            </a:r>
            <a:r>
              <a:rPr lang="ru-RU" b="1" dirty="0" smtClean="0">
                <a:latin typeface="+mj-lt"/>
              </a:rPr>
              <a:t>но опять появляется желание принять наркотик  </a:t>
            </a:r>
            <a:r>
              <a:rPr lang="ru-RU" b="1" dirty="0">
                <a:latin typeface="+mj-lt"/>
              </a:rPr>
              <a:t>и все повторяется вновь</a:t>
            </a:r>
            <a:r>
              <a:rPr lang="ru-RU" b="1" dirty="0" smtClean="0">
                <a:latin typeface="+mj-lt"/>
              </a:rPr>
              <a:t>.</a:t>
            </a:r>
            <a:endParaRPr lang="ru-RU" b="1" dirty="0">
              <a:latin typeface="+mj-lt"/>
            </a:endParaRPr>
          </a:p>
        </p:txBody>
      </p:sp>
      <p:pic>
        <p:nvPicPr>
          <p:cNvPr id="2053" name="Picture 5" descr="C:\Users\Vera\Desktop\фотонарко\4927410090_6133c404f7_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19" y="1196752"/>
            <a:ext cx="3152957" cy="2852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Vera\Desktop\фотонарко\4352449728_552d6586f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19" y="4155508"/>
            <a:ext cx="3134097" cy="232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3697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0"/>
            <a:ext cx="8229600" cy="6454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marL="64008" indent="0">
              <a:buNone/>
            </a:pPr>
            <a:endParaRPr lang="ru-RU" sz="9600" b="1" i="1" dirty="0" smtClean="0">
              <a:solidFill>
                <a:srgbClr val="C00000"/>
              </a:solidFill>
            </a:endParaRPr>
          </a:p>
          <a:p>
            <a:pPr marL="64008" indent="0" algn="ctr">
              <a:buNone/>
            </a:pPr>
            <a:r>
              <a:rPr lang="ru-RU" sz="9600" b="1" i="1" u="sng" dirty="0" smtClean="0">
                <a:solidFill>
                  <a:srgbClr val="FF0000"/>
                </a:solidFill>
              </a:rPr>
              <a:t>3 опасность</a:t>
            </a:r>
            <a:endParaRPr lang="ru-RU" sz="9600" b="1" i="1" u="sng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97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ru-RU" sz="4800" b="1" dirty="0" smtClean="0">
                <a:solidFill>
                  <a:srgbClr val="FF0000"/>
                </a:solidFill>
              </a:rPr>
              <a:t>Передозировка</a:t>
            </a:r>
            <a:endParaRPr lang="ru-RU" sz="4800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600200"/>
            <a:ext cx="3888432" cy="4925144"/>
          </a:xfrm>
        </p:spPr>
        <p:txBody>
          <a:bodyPr>
            <a:normAutofit fontScale="92500" lnSpcReduction="10000"/>
          </a:bodyPr>
          <a:lstStyle/>
          <a:p>
            <a:pPr marL="137160" indent="0">
              <a:buNone/>
            </a:pPr>
            <a:r>
              <a:rPr lang="ru-RU" b="1" dirty="0" smtClean="0">
                <a:latin typeface="+mj-lt"/>
              </a:rPr>
              <a:t>Передозировки </a:t>
            </a:r>
            <a:r>
              <a:rPr lang="ru-RU" b="1" dirty="0">
                <a:latin typeface="+mj-lt"/>
              </a:rPr>
              <a:t>происходят независимо от желания и действий наркоманов. </a:t>
            </a:r>
            <a:r>
              <a:rPr lang="ru-RU" b="1" dirty="0" smtClean="0">
                <a:latin typeface="+mj-lt"/>
              </a:rPr>
              <a:t>Торговцы смертью редко </a:t>
            </a:r>
            <a:r>
              <a:rPr lang="ru-RU" b="1" dirty="0">
                <a:latin typeface="+mj-lt"/>
              </a:rPr>
              <a:t>продают </a:t>
            </a:r>
            <a:r>
              <a:rPr lang="ru-RU" b="1" dirty="0" smtClean="0">
                <a:latin typeface="+mj-lt"/>
              </a:rPr>
              <a:t>их </a:t>
            </a:r>
            <a:r>
              <a:rPr lang="ru-RU" b="1" dirty="0">
                <a:latin typeface="+mj-lt"/>
              </a:rPr>
              <a:t>в чистом виде. Для увеличения объёма они подмешивают в наркотик разные добавки </a:t>
            </a:r>
            <a:r>
              <a:rPr lang="ru-RU" b="1" dirty="0" smtClean="0">
                <a:latin typeface="+mj-lt"/>
              </a:rPr>
              <a:t>(порошки </a:t>
            </a:r>
            <a:r>
              <a:rPr lang="ru-RU" b="1" dirty="0">
                <a:latin typeface="+mj-lt"/>
              </a:rPr>
              <a:t>без вкуса</a:t>
            </a:r>
            <a:r>
              <a:rPr lang="ru-RU" b="1" dirty="0" smtClean="0">
                <a:latin typeface="+mj-lt"/>
              </a:rPr>
              <a:t>).</a:t>
            </a:r>
            <a:endParaRPr lang="ru-RU" b="1" dirty="0">
              <a:latin typeface="+mj-lt"/>
            </a:endParaRPr>
          </a:p>
        </p:txBody>
      </p:sp>
      <p:pic>
        <p:nvPicPr>
          <p:cNvPr id="3075" name="Picture 3" descr="C:\Users\Vera\Desktop\фотонарко\32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671911"/>
            <a:ext cx="4572561" cy="4221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0960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0"/>
            <a:ext cx="8003232" cy="164933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ru-RU" sz="4800" b="1" dirty="0" smtClean="0">
                <a:solidFill>
                  <a:srgbClr val="FF0000"/>
                </a:solidFill>
              </a:rPr>
              <a:t>Чистый наркотик</a:t>
            </a:r>
            <a:endParaRPr lang="ru-RU" sz="4800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412776"/>
            <a:ext cx="4176464" cy="5040560"/>
          </a:xfrm>
        </p:spPr>
        <p:txBody>
          <a:bodyPr>
            <a:normAutofit/>
          </a:bodyPr>
          <a:lstStyle/>
          <a:p>
            <a:pPr marL="137160" indent="0">
              <a:buNone/>
            </a:pPr>
            <a:r>
              <a:rPr lang="ru-RU" b="1" dirty="0">
                <a:latin typeface="+mj-lt"/>
              </a:rPr>
              <a:t>К  такому объему наркоман </a:t>
            </a:r>
            <a:r>
              <a:rPr lang="ru-RU" b="1" dirty="0" smtClean="0">
                <a:latin typeface="+mj-lt"/>
              </a:rPr>
              <a:t>привыкает </a:t>
            </a:r>
            <a:r>
              <a:rPr lang="ru-RU" b="1" dirty="0">
                <a:latin typeface="+mj-lt"/>
              </a:rPr>
              <a:t>и, если по какой-либо причине фасовщик приготовит такую же по объёму дозу </a:t>
            </a:r>
            <a:r>
              <a:rPr lang="ru-RU" b="1" dirty="0" smtClean="0">
                <a:latin typeface="+mj-lt"/>
              </a:rPr>
              <a:t>чистого наркотика, </a:t>
            </a:r>
            <a:r>
              <a:rPr lang="ru-RU" b="1" dirty="0">
                <a:latin typeface="+mj-lt"/>
              </a:rPr>
              <a:t>она может стать причиной смерти наркомана</a:t>
            </a:r>
          </a:p>
          <a:p>
            <a:endParaRPr lang="ru-RU" dirty="0"/>
          </a:p>
        </p:txBody>
      </p:sp>
      <p:pic>
        <p:nvPicPr>
          <p:cNvPr id="3074" name="Picture 2" descr="C:\Users\Vera\Desktop\мвд краски жизни\IztdD2f6eEQ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391153"/>
            <a:ext cx="3805088" cy="5062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3963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0"/>
            <a:ext cx="8229600" cy="6454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marL="64008" indent="0">
              <a:buNone/>
            </a:pPr>
            <a:endParaRPr lang="ru-RU" sz="9600" b="1" i="1" u="sng" dirty="0" smtClean="0">
              <a:solidFill>
                <a:srgbClr val="C00000"/>
              </a:solidFill>
            </a:endParaRPr>
          </a:p>
          <a:p>
            <a:pPr marL="64008" indent="0" algn="ctr">
              <a:buNone/>
            </a:pPr>
            <a:r>
              <a:rPr lang="ru-RU" sz="9600" b="1" i="1" u="sng" dirty="0" smtClean="0">
                <a:solidFill>
                  <a:srgbClr val="FF0000"/>
                </a:solidFill>
              </a:rPr>
              <a:t>4 опасность</a:t>
            </a:r>
            <a:endParaRPr lang="ru-RU" sz="9600" b="1" i="1" u="sng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216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8161740" cy="79208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ru-RU" sz="4800" b="1" dirty="0" smtClean="0">
                <a:solidFill>
                  <a:srgbClr val="FF0000"/>
                </a:solidFill>
              </a:rPr>
              <a:t>ЗНАЙ 228!</a:t>
            </a:r>
            <a:endParaRPr lang="ru-RU" sz="4800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124744"/>
            <a:ext cx="5508103" cy="3744416"/>
          </a:xfrm>
        </p:spPr>
        <p:txBody>
          <a:bodyPr>
            <a:noAutofit/>
          </a:bodyPr>
          <a:lstStyle/>
          <a:p>
            <a:pPr marL="137160" indent="0" algn="r">
              <a:buNone/>
            </a:pPr>
            <a:r>
              <a:rPr lang="ru-RU" b="1" dirty="0" smtClean="0">
                <a:latin typeface="+mj-lt"/>
              </a:rPr>
              <a:t>Реальная </a:t>
            </a:r>
            <a:r>
              <a:rPr lang="ru-RU" b="1" dirty="0">
                <a:latin typeface="+mj-lt"/>
              </a:rPr>
              <a:t>возможность привлечения к уголовной </a:t>
            </a:r>
            <a:r>
              <a:rPr lang="ru-RU" b="1" dirty="0" smtClean="0">
                <a:latin typeface="+mj-lt"/>
              </a:rPr>
              <a:t>ответственности за незаконные </a:t>
            </a:r>
            <a:r>
              <a:rPr lang="ru-RU" b="1" dirty="0">
                <a:latin typeface="+mj-lt"/>
              </a:rPr>
              <a:t>приобретение, хранение, перевозка, изготовление, переработка без цели сбыта наркотических средств, психотропных веществ или их </a:t>
            </a:r>
            <a:r>
              <a:rPr lang="ru-RU" b="1" dirty="0" smtClean="0">
                <a:latin typeface="+mj-lt"/>
              </a:rPr>
              <a:t>аналогов </a:t>
            </a:r>
            <a:r>
              <a:rPr lang="ru-RU" sz="2400" b="1" dirty="0">
                <a:solidFill>
                  <a:schemeClr val="bg1"/>
                </a:solidFill>
                <a:latin typeface="+mj-lt"/>
              </a:rPr>
              <a:t/>
            </a:r>
            <a:br>
              <a:rPr lang="ru-RU" sz="2400" b="1" dirty="0">
                <a:solidFill>
                  <a:schemeClr val="bg1"/>
                </a:solidFill>
                <a:latin typeface="+mj-lt"/>
              </a:rPr>
            </a:br>
            <a:endParaRPr lang="ru-RU" sz="2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1520" y="5445223"/>
            <a:ext cx="8640959" cy="1791260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ru-RU" sz="2400" b="1" dirty="0">
                <a:latin typeface="+mj-lt"/>
                <a:ea typeface="Times New Roman"/>
              </a:rPr>
              <a:t>- совершенные в крупном размере - наказываются лишением свободы на срок </a:t>
            </a:r>
            <a:r>
              <a:rPr lang="ru-RU" sz="2400" b="1" dirty="0">
                <a:solidFill>
                  <a:srgbClr val="FF0000"/>
                </a:solidFill>
                <a:latin typeface="+mj-lt"/>
                <a:ea typeface="Times New Roman"/>
              </a:rPr>
              <a:t>от трех до десяти лет</a:t>
            </a:r>
            <a:r>
              <a:rPr lang="ru-RU" sz="2400" b="1" dirty="0">
                <a:latin typeface="+mj-lt"/>
                <a:ea typeface="Times New Roman"/>
              </a:rPr>
              <a:t/>
            </a:r>
            <a:br>
              <a:rPr lang="ru-RU" sz="2400" b="1" dirty="0">
                <a:latin typeface="+mj-lt"/>
                <a:ea typeface="Times New Roman"/>
              </a:rPr>
            </a:br>
            <a:r>
              <a:rPr lang="ru-RU" sz="2400" b="1" dirty="0" smtClean="0">
                <a:latin typeface="+mj-lt"/>
              </a:rPr>
              <a:t>.</a:t>
            </a:r>
            <a:r>
              <a:rPr lang="ru-RU" sz="2400" b="1" dirty="0">
                <a:solidFill>
                  <a:schemeClr val="bg1"/>
                </a:solidFill>
                <a:latin typeface="+mj-lt"/>
              </a:rPr>
              <a:t/>
            </a:r>
            <a:br>
              <a:rPr lang="ru-RU" sz="2400" b="1" dirty="0">
                <a:solidFill>
                  <a:schemeClr val="bg1"/>
                </a:solidFill>
                <a:latin typeface="+mj-lt"/>
              </a:rPr>
            </a:br>
            <a:endParaRPr lang="ru-RU" sz="2400" b="1" i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5122" name="Picture 2" descr="C:\Users\Vera\Desktop\0760be91fbcb27b3d63a8527251cb65b69af7df3-1900x1169_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2346" y="3429000"/>
            <a:ext cx="2968946" cy="1826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Vera\Desktop\1481639779_276475_s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2346" y="1331325"/>
            <a:ext cx="2968946" cy="1809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2962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16632"/>
            <a:ext cx="8686800" cy="139903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  <p:txBody>
          <a:bodyPr>
            <a:norm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Незаконным приобретением </a:t>
            </a:r>
            <a:r>
              <a:rPr lang="ru-RU" b="1" dirty="0" smtClean="0">
                <a:solidFill>
                  <a:srgbClr val="FF0000"/>
                </a:solidFill>
              </a:rPr>
              <a:t>считается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" y="1700808"/>
            <a:ext cx="4211960" cy="3384376"/>
          </a:xfrm>
        </p:spPr>
        <p:txBody>
          <a:bodyPr>
            <a:normAutofit fontScale="92500" lnSpcReduction="10000"/>
          </a:bodyPr>
          <a:lstStyle/>
          <a:p>
            <a:pPr marL="137160" indent="0" algn="just">
              <a:buNone/>
            </a:pPr>
            <a:r>
              <a:rPr lang="ru-RU" b="1" dirty="0" smtClean="0">
                <a:latin typeface="+mj-lt"/>
              </a:rPr>
              <a:t>покупка</a:t>
            </a:r>
            <a:r>
              <a:rPr lang="ru-RU" b="1" dirty="0">
                <a:latin typeface="+mj-lt"/>
              </a:rPr>
              <a:t>, получение в обмен на другие товары и вещи, в уплату долга, взаймы и в дар, присвоение найденного, сбор дикорастущих наркосодержащих растений</a:t>
            </a:r>
            <a:r>
              <a:rPr lang="ru-RU" b="1" dirty="0" smtClean="0">
                <a:latin typeface="+mj-lt"/>
              </a:rPr>
              <a:t>.</a:t>
            </a:r>
            <a:endParaRPr lang="ru-RU" b="1" dirty="0"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9512" y="5013176"/>
            <a:ext cx="8784975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600" b="1" dirty="0" smtClean="0">
                <a:latin typeface="+mj-lt"/>
              </a:rPr>
              <a:t>Под </a:t>
            </a:r>
            <a:r>
              <a:rPr lang="ru-RU" sz="2600" b="1" dirty="0">
                <a:latin typeface="+mj-lt"/>
              </a:rPr>
              <a:t>понятием незаконное хранение следует понимать нахождение во владении виновного наркотика - при себе, в помещении, в тайнике и других местах.</a:t>
            </a:r>
          </a:p>
          <a:p>
            <a:endParaRPr lang="ru-RU" dirty="0"/>
          </a:p>
        </p:txBody>
      </p:sp>
      <p:pic>
        <p:nvPicPr>
          <p:cNvPr id="5122" name="Picture 2" descr="C:\Users\Vera\Desktop\фотонарко\criminal_law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916832"/>
            <a:ext cx="4344654" cy="2891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0271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95486"/>
            <a:ext cx="9144000" cy="114528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Особо крупный размер 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108520" y="1196752"/>
            <a:ext cx="4824536" cy="5040560"/>
          </a:xfr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marL="137160" indent="0">
              <a:buNone/>
            </a:pPr>
            <a:r>
              <a:rPr lang="ru-RU" sz="3200" b="1" dirty="0">
                <a:latin typeface="+mj-lt"/>
              </a:rPr>
              <a:t>Те же деяния, совершенные в особо крупном размере</a:t>
            </a:r>
            <a:br>
              <a:rPr lang="ru-RU" sz="3200" b="1" dirty="0">
                <a:latin typeface="+mj-lt"/>
              </a:rPr>
            </a:br>
            <a:r>
              <a:rPr lang="ru-RU" sz="3200" b="1" dirty="0">
                <a:latin typeface="+mj-lt"/>
              </a:rPr>
              <a:t>наказываются лишением свободы на срок </a:t>
            </a:r>
            <a:r>
              <a:rPr lang="ru-RU" sz="3200" b="1" dirty="0">
                <a:solidFill>
                  <a:srgbClr val="FF0000"/>
                </a:solidFill>
                <a:latin typeface="+mj-lt"/>
              </a:rPr>
              <a:t>от десяти до пятнадцати лет </a:t>
            </a:r>
            <a:r>
              <a:rPr lang="ru-RU" sz="3200" b="1" dirty="0">
                <a:latin typeface="+mj-lt"/>
              </a:rPr>
              <a:t>со штрафом в размере до пятисот тысяч рублей</a:t>
            </a:r>
            <a:r>
              <a:rPr lang="ru-RU" sz="3200" dirty="0">
                <a:solidFill>
                  <a:schemeClr val="bg1"/>
                </a:solidFill>
              </a:rPr>
              <a:t/>
            </a:r>
            <a:br>
              <a:rPr lang="ru-RU" sz="3200" dirty="0">
                <a:solidFill>
                  <a:schemeClr val="bg1"/>
                </a:solidFill>
              </a:rPr>
            </a:br>
            <a:endParaRPr lang="ru-RU" sz="3200" dirty="0">
              <a:solidFill>
                <a:schemeClr val="bg1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229095"/>
            <a:ext cx="3973963" cy="291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 descr="C:\Users\Vera\Desktop\1458370882_p_sddefaul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789040"/>
            <a:ext cx="3973963" cy="2661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656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0"/>
            <a:ext cx="8229600" cy="6454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marL="64008" indent="0">
              <a:buNone/>
            </a:pPr>
            <a:endParaRPr lang="ru-RU" sz="9600" b="1" i="1" u="sng" dirty="0" smtClean="0">
              <a:solidFill>
                <a:srgbClr val="C00000"/>
              </a:solidFill>
            </a:endParaRPr>
          </a:p>
          <a:p>
            <a:pPr marL="64008" indent="0" algn="ctr">
              <a:buNone/>
            </a:pPr>
            <a:r>
              <a:rPr lang="ru-RU" sz="9600" b="1" i="1" u="sng" dirty="0" smtClean="0">
                <a:solidFill>
                  <a:srgbClr val="FF0000"/>
                </a:solidFill>
              </a:rPr>
              <a:t>5 опасность</a:t>
            </a:r>
            <a:endParaRPr lang="ru-RU" sz="9600" b="1" i="1" u="sng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3232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44624"/>
            <a:ext cx="8784976" cy="208823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solidFill>
                  <a:srgbClr val="FF0000"/>
                </a:solidFill>
              </a:rPr>
              <a:t>Постоянная и реальная опасность заразиться неизлечимыми болезнями - СПИДом и гепатитом </a:t>
            </a:r>
            <a:r>
              <a:rPr lang="ru-RU" sz="3600" b="1" dirty="0" smtClean="0">
                <a:solidFill>
                  <a:srgbClr val="FF0000"/>
                </a:solidFill>
              </a:rPr>
              <a:t>С, </a:t>
            </a:r>
            <a:endParaRPr lang="ru-RU" sz="3600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2204864"/>
            <a:ext cx="4392488" cy="4320480"/>
          </a:xfrm>
        </p:spPr>
        <p:txBody>
          <a:bodyPr>
            <a:normAutofit fontScale="77500" lnSpcReduction="20000"/>
          </a:bodyPr>
          <a:lstStyle/>
          <a:p>
            <a:pPr marL="0" indent="0" algn="just">
              <a:buNone/>
            </a:pPr>
            <a:r>
              <a:rPr lang="ru-RU" b="1" dirty="0" smtClean="0">
                <a:latin typeface="+mj-lt"/>
              </a:rPr>
              <a:t>которые </a:t>
            </a:r>
            <a:r>
              <a:rPr lang="ru-RU" b="1" dirty="0">
                <a:latin typeface="+mj-lt"/>
              </a:rPr>
              <a:t>в настоящее время </a:t>
            </a:r>
            <a:r>
              <a:rPr lang="ru-RU" b="1" dirty="0" smtClean="0">
                <a:latin typeface="+mj-lt"/>
              </a:rPr>
              <a:t>практически неизлечимы </a:t>
            </a:r>
            <a:r>
              <a:rPr lang="ru-RU" b="1" dirty="0">
                <a:latin typeface="+mj-lt"/>
              </a:rPr>
              <a:t>и ведут заболевшего к неминуемой гибели</a:t>
            </a:r>
            <a:r>
              <a:rPr lang="ru-RU" b="1" dirty="0" smtClean="0">
                <a:latin typeface="+mj-lt"/>
              </a:rPr>
              <a:t>.</a:t>
            </a:r>
          </a:p>
          <a:p>
            <a:pPr marL="0" indent="0" algn="just">
              <a:buNone/>
            </a:pPr>
            <a:endParaRPr lang="ru-RU" b="1" dirty="0" smtClean="0">
              <a:latin typeface="+mj-lt"/>
            </a:endParaRPr>
          </a:p>
          <a:p>
            <a:pPr marL="0" indent="0" algn="just">
              <a:buNone/>
            </a:pPr>
            <a:r>
              <a:rPr lang="ru-RU" b="1" dirty="0" smtClean="0">
                <a:latin typeface="+mj-lt"/>
              </a:rPr>
              <a:t>В </a:t>
            </a:r>
            <a:r>
              <a:rPr lang="ru-RU" b="1" dirty="0">
                <a:latin typeface="+mj-lt"/>
              </a:rPr>
              <a:t>Москве </a:t>
            </a:r>
            <a:r>
              <a:rPr lang="ru-RU" b="1" dirty="0" smtClean="0">
                <a:latin typeface="+mj-lt"/>
              </a:rPr>
              <a:t>почти 100% </a:t>
            </a:r>
            <a:r>
              <a:rPr lang="ru-RU" b="1" dirty="0">
                <a:latin typeface="+mj-lt"/>
              </a:rPr>
              <a:t>наркоманов, употребляющих </a:t>
            </a:r>
            <a:r>
              <a:rPr lang="ru-RU" b="1" dirty="0" smtClean="0">
                <a:latin typeface="+mj-lt"/>
              </a:rPr>
              <a:t>наркотики, </a:t>
            </a:r>
            <a:r>
              <a:rPr lang="ru-RU" b="1" dirty="0">
                <a:latin typeface="+mj-lt"/>
              </a:rPr>
              <a:t>заражены СПИДом. </a:t>
            </a:r>
            <a:endParaRPr lang="ru-RU" b="1" dirty="0" smtClean="0">
              <a:latin typeface="+mj-lt"/>
            </a:endParaRPr>
          </a:p>
          <a:p>
            <a:pPr marL="0" indent="0" algn="just">
              <a:buNone/>
            </a:pPr>
            <a:r>
              <a:rPr lang="ru-RU" b="1" dirty="0" smtClean="0">
                <a:latin typeface="+mj-lt"/>
              </a:rPr>
              <a:t>Эти </a:t>
            </a:r>
            <a:r>
              <a:rPr lang="ru-RU" b="1" dirty="0">
                <a:latin typeface="+mj-lt"/>
              </a:rPr>
              <a:t>заболевания передаются от одного наркомана к другому, когда они пользуются одним шприцем при введении наркотика. </a:t>
            </a:r>
          </a:p>
        </p:txBody>
      </p:sp>
      <p:pic>
        <p:nvPicPr>
          <p:cNvPr id="3074" name="Picture 2" descr="C:\Users\Vera\Desktop\61661450-alkogolizm-ugroza-obschestv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636912"/>
            <a:ext cx="4032448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2797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404664"/>
            <a:ext cx="8496944" cy="612068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rmAutofit fontScale="85000" lnSpcReduction="10000"/>
          </a:bodyPr>
          <a:lstStyle/>
          <a:p>
            <a:pPr algn="ctr"/>
            <a:endParaRPr lang="ru-RU" sz="4400" dirty="0" smtClean="0"/>
          </a:p>
          <a:p>
            <a:pPr marL="137160" indent="0" algn="ctr">
              <a:buNone/>
            </a:pPr>
            <a:r>
              <a:rPr lang="ru-RU" sz="4400" b="1" dirty="0" smtClean="0">
                <a:latin typeface="+mj-lt"/>
              </a:rPr>
              <a:t>Наркомания </a:t>
            </a:r>
            <a:r>
              <a:rPr lang="ru-RU" sz="4400" b="1" dirty="0">
                <a:latin typeface="+mj-lt"/>
              </a:rPr>
              <a:t>– страшное по своим последствиям социальное зло</a:t>
            </a:r>
            <a:r>
              <a:rPr lang="ru-RU" sz="4400" b="1" dirty="0" smtClean="0">
                <a:latin typeface="+mj-lt"/>
              </a:rPr>
              <a:t>.</a:t>
            </a:r>
          </a:p>
          <a:p>
            <a:pPr marL="137160" indent="0" algn="ctr">
              <a:buNone/>
            </a:pPr>
            <a:r>
              <a:rPr lang="ru-RU" sz="4400" b="1" dirty="0" smtClean="0">
                <a:latin typeface="+mj-lt"/>
              </a:rPr>
              <a:t> </a:t>
            </a:r>
          </a:p>
          <a:p>
            <a:pPr marL="137160" indent="0" algn="ctr">
              <a:buNone/>
            </a:pPr>
            <a:r>
              <a:rPr lang="ru-RU" sz="4400" b="1" dirty="0" smtClean="0">
                <a:latin typeface="+mj-lt"/>
              </a:rPr>
              <a:t>Ежегодно </a:t>
            </a:r>
            <a:r>
              <a:rPr lang="ru-RU" sz="4400" b="1" dirty="0">
                <a:latin typeface="+mj-lt"/>
              </a:rPr>
              <a:t>в </a:t>
            </a:r>
            <a:r>
              <a:rPr lang="ru-RU" sz="4400" b="1" dirty="0" smtClean="0">
                <a:latin typeface="+mj-lt"/>
              </a:rPr>
              <a:t>стране</a:t>
            </a:r>
          </a:p>
          <a:p>
            <a:pPr marL="137160" indent="0" algn="ctr">
              <a:buNone/>
            </a:pPr>
            <a:r>
              <a:rPr lang="ru-RU" sz="4400" b="1" dirty="0" smtClean="0">
                <a:latin typeface="+mj-lt"/>
              </a:rPr>
              <a:t> </a:t>
            </a:r>
            <a:r>
              <a:rPr lang="ru-RU" sz="4400" b="1" dirty="0">
                <a:latin typeface="+mj-lt"/>
              </a:rPr>
              <a:t>от передозировки погибают </a:t>
            </a:r>
            <a:endParaRPr lang="ru-RU" sz="4400" b="1" dirty="0" smtClean="0">
              <a:latin typeface="+mj-lt"/>
            </a:endParaRPr>
          </a:p>
          <a:p>
            <a:pPr marL="64008" indent="0" algn="ctr">
              <a:buNone/>
            </a:pPr>
            <a:r>
              <a:rPr lang="ru-RU" sz="4400" b="1" dirty="0" smtClean="0">
                <a:latin typeface="+mj-lt"/>
              </a:rPr>
              <a:t>от </a:t>
            </a:r>
            <a:r>
              <a:rPr lang="ru-RU" sz="4400" b="1" dirty="0">
                <a:latin typeface="+mj-lt"/>
              </a:rPr>
              <a:t>30 до 60 тысяч человек, </a:t>
            </a:r>
            <a:endParaRPr lang="ru-RU" sz="4400" b="1" dirty="0" smtClean="0">
              <a:latin typeface="+mj-lt"/>
            </a:endParaRPr>
          </a:p>
          <a:p>
            <a:pPr marL="64008" indent="0" algn="ctr">
              <a:buNone/>
            </a:pPr>
            <a:r>
              <a:rPr lang="ru-RU" sz="4400" b="1" dirty="0" smtClean="0">
                <a:latin typeface="+mj-lt"/>
              </a:rPr>
              <a:t>сотни и тысячи </a:t>
            </a:r>
            <a:r>
              <a:rPr lang="ru-RU" sz="4400" b="1" dirty="0">
                <a:latin typeface="+mj-lt"/>
              </a:rPr>
              <a:t>становятся инвалидами. </a:t>
            </a:r>
            <a:endParaRPr lang="ru-RU" b="1" dirty="0">
              <a:latin typeface="+mj-lt"/>
            </a:endParaRPr>
          </a:p>
          <a:p>
            <a:pPr marL="64008" indent="0" algn="ctr">
              <a:buNone/>
            </a:pPr>
            <a:r>
              <a:rPr lang="ru-RU" b="1" dirty="0" smtClean="0">
                <a:latin typeface="+mj-lt"/>
              </a:rPr>
              <a:t> </a:t>
            </a:r>
            <a:r>
              <a:rPr lang="ru-RU" b="1" dirty="0">
                <a:latin typeface="+mj-lt"/>
              </a:rPr>
              <a:t>	</a:t>
            </a:r>
            <a:r>
              <a:rPr lang="ru-RU" b="1" dirty="0" smtClean="0">
                <a:latin typeface="+mj-lt"/>
              </a:rPr>
              <a:t> </a:t>
            </a:r>
            <a:r>
              <a:rPr lang="ru-RU" b="1" dirty="0">
                <a:latin typeface="+mj-lt"/>
              </a:rPr>
              <a:t>	</a:t>
            </a:r>
            <a:r>
              <a:rPr lang="ru-RU" b="1" dirty="0" smtClean="0">
                <a:latin typeface="+mj-lt"/>
              </a:rPr>
              <a:t> </a:t>
            </a:r>
            <a:r>
              <a:rPr lang="ru-RU" b="1" dirty="0">
                <a:latin typeface="+mj-lt"/>
              </a:rPr>
              <a:t>	</a:t>
            </a:r>
            <a:r>
              <a:rPr lang="ru-RU" b="1" dirty="0" smtClean="0">
                <a:latin typeface="+mj-lt"/>
              </a:rPr>
              <a:t> </a:t>
            </a:r>
            <a:r>
              <a:rPr lang="ru-RU" b="1" dirty="0">
                <a:latin typeface="+mj-lt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09837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52717"/>
            <a:ext cx="8496944" cy="198956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</a:rPr>
              <a:t>Нестерпимая </a:t>
            </a:r>
            <a:r>
              <a:rPr lang="ru-RU" sz="4000" b="1" dirty="0">
                <a:solidFill>
                  <a:srgbClr val="FF0000"/>
                </a:solidFill>
              </a:rPr>
              <a:t>тяга поскорее ввести себе очередную «дозу»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2060848"/>
            <a:ext cx="4248472" cy="4797152"/>
          </a:xfrm>
        </p:spPr>
        <p:txBody>
          <a:bodyPr>
            <a:normAutofit lnSpcReduction="10000"/>
          </a:bodyPr>
          <a:lstStyle/>
          <a:p>
            <a:pPr marL="137160" indent="0">
              <a:buNone/>
            </a:pPr>
            <a:r>
              <a:rPr lang="ru-RU" b="1" dirty="0">
                <a:latin typeface="+mj-lt"/>
              </a:rPr>
              <a:t>При этом все они знают об угрозе заражения этими неизлечимыми заболеваниями, но нестерпимая тяга поскорее ввести себе очередную «дозу» </a:t>
            </a:r>
            <a:r>
              <a:rPr lang="ru-RU" b="1" dirty="0" smtClean="0">
                <a:latin typeface="+mj-lt"/>
              </a:rPr>
              <a:t>перевешивает </a:t>
            </a:r>
            <a:r>
              <a:rPr lang="ru-RU" b="1" dirty="0">
                <a:latin typeface="+mj-lt"/>
              </a:rPr>
              <a:t>элементарное чувство самосохранения.</a:t>
            </a:r>
          </a:p>
          <a:p>
            <a:endParaRPr lang="ru-RU" dirty="0"/>
          </a:p>
        </p:txBody>
      </p:sp>
      <p:pic>
        <p:nvPicPr>
          <p:cNvPr id="4100" name="Picture 4" descr="C:\Users\Vera\Desktop\мвд краски жизни\LD-TupLnyL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2197" y="2132856"/>
            <a:ext cx="3998275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9200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88640"/>
            <a:ext cx="8229600" cy="626616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marL="64008" indent="0">
              <a:buNone/>
            </a:pPr>
            <a:endParaRPr lang="ru-RU" sz="9600" b="1" i="1" u="sng" dirty="0" smtClean="0">
              <a:solidFill>
                <a:srgbClr val="C00000"/>
              </a:solidFill>
            </a:endParaRPr>
          </a:p>
          <a:p>
            <a:pPr marL="64008" indent="0" algn="ctr">
              <a:buNone/>
            </a:pPr>
            <a:r>
              <a:rPr lang="ru-RU" sz="9600" b="1" i="1" u="sng" dirty="0" smtClean="0">
                <a:solidFill>
                  <a:srgbClr val="FF0000"/>
                </a:solidFill>
              </a:rPr>
              <a:t>6 опасность</a:t>
            </a:r>
            <a:endParaRPr lang="ru-RU" sz="9600" b="1" i="1" u="sng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7116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88640"/>
            <a:ext cx="8892480" cy="158596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r>
              <a:rPr lang="ru-RU" sz="4400" b="1" dirty="0" smtClean="0">
                <a:solidFill>
                  <a:srgbClr val="FF0000"/>
                </a:solidFill>
              </a:rPr>
              <a:t>Под </a:t>
            </a:r>
            <a:r>
              <a:rPr lang="ru-RU" sz="4400" b="1" dirty="0">
                <a:solidFill>
                  <a:srgbClr val="FF0000"/>
                </a:solidFill>
              </a:rPr>
              <a:t>воздействием длительного употребления </a:t>
            </a:r>
            <a:r>
              <a:rPr lang="ru-RU" sz="4400" b="1" dirty="0" smtClean="0">
                <a:solidFill>
                  <a:srgbClr val="FF0000"/>
                </a:solidFill>
              </a:rPr>
              <a:t>наркотиков</a:t>
            </a:r>
            <a:r>
              <a:rPr lang="ru-RU" b="1" dirty="0">
                <a:solidFill>
                  <a:schemeClr val="accent1"/>
                </a:solidFill>
              </a:rPr>
              <a:t/>
            </a:r>
            <a:br>
              <a:rPr lang="ru-RU" b="1" dirty="0">
                <a:solidFill>
                  <a:schemeClr val="accent1"/>
                </a:solidFill>
              </a:rPr>
            </a:br>
            <a:endParaRPr lang="ru-RU" b="1" dirty="0">
              <a:solidFill>
                <a:schemeClr val="accent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484784"/>
            <a:ext cx="4998372" cy="2376264"/>
          </a:xfr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b="1" dirty="0" smtClean="0">
                <a:latin typeface="+mj-lt"/>
              </a:rPr>
              <a:t>у </a:t>
            </a:r>
            <a:r>
              <a:rPr lang="ru-RU" sz="3200" b="1" dirty="0">
                <a:latin typeface="+mj-lt"/>
              </a:rPr>
              <a:t>наркомана происходит окончательное </a:t>
            </a:r>
            <a:r>
              <a:rPr lang="ru-RU" sz="3200" b="1" dirty="0">
                <a:solidFill>
                  <a:srgbClr val="FF0000"/>
                </a:solidFill>
                <a:latin typeface="+mj-lt"/>
              </a:rPr>
              <a:t>разрушение организма.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860032" y="4365104"/>
            <a:ext cx="4032448" cy="193899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ru-RU" sz="2400" b="1" dirty="0">
                <a:latin typeface="+mj-lt"/>
              </a:rPr>
              <a:t>Наступают тяжелые поражения печени, сердца, почек, органов пищеварения, нервной и эндокринной систем.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612" y="1772816"/>
            <a:ext cx="3688092" cy="2460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C:\Users\Vera\Desktop\2501_omsk)_pm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501008"/>
            <a:ext cx="4174256" cy="2803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9606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08520" y="116632"/>
            <a:ext cx="9144000" cy="79208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ru-RU" dirty="0"/>
              <a:t> </a:t>
            </a:r>
            <a:r>
              <a:rPr lang="ru-RU" sz="4400" b="1" dirty="0">
                <a:solidFill>
                  <a:srgbClr val="FF0000"/>
                </a:solidFill>
              </a:rPr>
              <a:t>Наркомана можно легко </a:t>
            </a:r>
            <a:r>
              <a:rPr lang="ru-RU" sz="4400" b="1" dirty="0" smtClean="0">
                <a:solidFill>
                  <a:srgbClr val="FF0000"/>
                </a:solidFill>
              </a:rPr>
              <a:t>узнать</a:t>
            </a:r>
            <a:endParaRPr lang="ru-RU" sz="4400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4509120"/>
            <a:ext cx="8483047" cy="1944216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r>
              <a:rPr lang="ru-RU" b="1" dirty="0">
                <a:latin typeface="+mj-lt"/>
              </a:rPr>
              <a:t>п</a:t>
            </a:r>
            <a:r>
              <a:rPr lang="ru-RU" b="1" dirty="0" smtClean="0">
                <a:latin typeface="+mj-lt"/>
              </a:rPr>
              <a:t>о изменению зрачков, морщинистому, </a:t>
            </a:r>
            <a:r>
              <a:rPr lang="ru-RU" b="1" dirty="0">
                <a:latin typeface="+mj-lt"/>
              </a:rPr>
              <a:t>землистого цвета лицу, шелушащейся коже</a:t>
            </a:r>
            <a:r>
              <a:rPr lang="ru-RU" b="1" dirty="0" smtClean="0">
                <a:latin typeface="+mj-lt"/>
              </a:rPr>
              <a:t>.</a:t>
            </a:r>
          </a:p>
          <a:p>
            <a:pPr marL="0" indent="0" algn="just">
              <a:buNone/>
            </a:pPr>
            <a:r>
              <a:rPr lang="ru-RU" b="1" dirty="0">
                <a:latin typeface="+mj-lt"/>
              </a:rPr>
              <a:t>О</a:t>
            </a:r>
            <a:r>
              <a:rPr lang="ru-RU" b="1" dirty="0" smtClean="0">
                <a:latin typeface="+mj-lt"/>
              </a:rPr>
              <a:t>дновременно </a:t>
            </a:r>
            <a:r>
              <a:rPr lang="ru-RU" b="1" dirty="0">
                <a:latin typeface="+mj-lt"/>
              </a:rPr>
              <a:t>у наркоманов наблюдается деградация личности, появляются провалы в памяти и признаки слабоумия.</a:t>
            </a:r>
          </a:p>
        </p:txBody>
      </p:sp>
      <p:pic>
        <p:nvPicPr>
          <p:cNvPr id="1027" name="Picture 3" descr="C:\Users\Vera\Desktop\28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47390"/>
            <a:ext cx="4062260" cy="3041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Vera\Desktop\как_лечить_наркоманию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147391"/>
            <a:ext cx="4052658" cy="3041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6151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08520" y="339502"/>
            <a:ext cx="9505056" cy="114528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algn="ctr"/>
            <a:r>
              <a:rPr lang="ru-RU" sz="4800" b="1" dirty="0" smtClean="0">
                <a:solidFill>
                  <a:srgbClr val="FF0000"/>
                </a:solidFill>
              </a:rPr>
              <a:t>Умирают наркоманы</a:t>
            </a:r>
            <a:br>
              <a:rPr lang="ru-RU" sz="4800" b="1" dirty="0" smtClean="0">
                <a:solidFill>
                  <a:srgbClr val="FF0000"/>
                </a:solidFill>
              </a:rPr>
            </a:br>
            <a:r>
              <a:rPr lang="ru-RU" sz="4800" b="1" dirty="0" smtClean="0">
                <a:solidFill>
                  <a:srgbClr val="FF0000"/>
                </a:solidFill>
              </a:rPr>
              <a:t>в </a:t>
            </a:r>
            <a:r>
              <a:rPr lang="ru-RU" sz="4800" b="1" dirty="0">
                <a:solidFill>
                  <a:srgbClr val="FF0000"/>
                </a:solidFill>
              </a:rPr>
              <a:t>молодом </a:t>
            </a:r>
            <a:r>
              <a:rPr lang="ru-RU" sz="4800" b="1" dirty="0" smtClean="0">
                <a:solidFill>
                  <a:srgbClr val="FF0000"/>
                </a:solidFill>
              </a:rPr>
              <a:t>возрасте </a:t>
            </a:r>
            <a:endParaRPr lang="ru-RU" sz="4800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700503"/>
            <a:ext cx="4248472" cy="50468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>
                <a:latin typeface="+mj-lt"/>
              </a:rPr>
              <a:t>ч</a:t>
            </a:r>
            <a:r>
              <a:rPr lang="ru-RU" b="1" dirty="0" smtClean="0">
                <a:latin typeface="+mj-lt"/>
              </a:rPr>
              <a:t>аще всего от </a:t>
            </a:r>
            <a:r>
              <a:rPr lang="ru-RU" b="1" dirty="0">
                <a:latin typeface="+mj-lt"/>
              </a:rPr>
              <a:t>сердечной недостаточности или от какого-либо инфекционного заболевания, </a:t>
            </a:r>
            <a:endParaRPr lang="ru-RU" b="1" dirty="0" smtClean="0">
              <a:latin typeface="+mj-lt"/>
            </a:endParaRPr>
          </a:p>
          <a:p>
            <a:pPr marL="0" indent="0">
              <a:buNone/>
            </a:pPr>
            <a:r>
              <a:rPr lang="ru-RU" b="1" dirty="0" smtClean="0">
                <a:latin typeface="+mj-lt"/>
              </a:rPr>
              <a:t>с </a:t>
            </a:r>
            <a:r>
              <a:rPr lang="ru-RU" b="1" dirty="0">
                <a:latin typeface="+mj-lt"/>
              </a:rPr>
              <a:t>которым ослабленный наркоманией организм не может справиться.</a:t>
            </a:r>
          </a:p>
        </p:txBody>
      </p:sp>
      <p:pic>
        <p:nvPicPr>
          <p:cNvPr id="7170" name="Picture 2" descr="C:\Users\Vera\Desktop\bolnomy-678x38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7311" y="1700808"/>
            <a:ext cx="3940971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Vera\Desktop\troe-yunoshey-iz-bryanska-edva-ne-pogibli-ot-spaysov-1167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7310" y="4178748"/>
            <a:ext cx="3940971" cy="226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9630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55679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ru-RU" sz="4800" b="1" dirty="0" smtClean="0">
                <a:solidFill>
                  <a:srgbClr val="FF0000"/>
                </a:solidFill>
              </a:rPr>
              <a:t>Дети наркоманов</a:t>
            </a:r>
            <a:endParaRPr lang="ru-RU" sz="4800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3140968"/>
            <a:ext cx="3960440" cy="324036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600" b="1" dirty="0" smtClean="0">
                <a:solidFill>
                  <a:srgbClr val="FF0000"/>
                </a:solidFill>
                <a:latin typeface="+mj-lt"/>
              </a:rPr>
              <a:t>физическими </a:t>
            </a:r>
            <a:r>
              <a:rPr lang="ru-RU" sz="3600" b="1" dirty="0">
                <a:solidFill>
                  <a:srgbClr val="FF0000"/>
                </a:solidFill>
                <a:latin typeface="+mj-lt"/>
              </a:rPr>
              <a:t>и психическими </a:t>
            </a:r>
            <a:r>
              <a:rPr lang="ru-RU" sz="3600" b="1" dirty="0" smtClean="0">
                <a:solidFill>
                  <a:srgbClr val="FF0000"/>
                </a:solidFill>
                <a:latin typeface="+mj-lt"/>
              </a:rPr>
              <a:t>отклонениями</a:t>
            </a:r>
            <a:endParaRPr lang="ru-RU" sz="36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4098" name="Picture 2" descr="http://s54.radikal.ru/i143/0912/2b/f0156aa9f6d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844962"/>
            <a:ext cx="3089976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mykostroma.ru/modules/photo/albums/userpics/convert/normal_40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1268760"/>
            <a:ext cx="2362327" cy="3152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7504" y="1638092"/>
            <a:ext cx="676875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>
                <a:solidFill>
                  <a:prstClr val="black"/>
                </a:solidFill>
                <a:latin typeface="Arial"/>
              </a:rPr>
              <a:t>очень часто рождаются </a:t>
            </a:r>
            <a:endParaRPr lang="ru-RU" sz="4000" b="1" dirty="0" smtClean="0">
              <a:solidFill>
                <a:prstClr val="black"/>
              </a:solidFill>
              <a:latin typeface="Arial"/>
            </a:endParaRPr>
          </a:p>
          <a:p>
            <a:r>
              <a:rPr lang="ru-RU" sz="4000" b="1" dirty="0" smtClean="0">
                <a:solidFill>
                  <a:prstClr val="black"/>
                </a:solidFill>
                <a:latin typeface="Arial"/>
              </a:rPr>
              <a:t>с серьезными</a:t>
            </a:r>
            <a:endParaRPr lang="ru-RU" sz="4000" b="1" dirty="0"/>
          </a:p>
        </p:txBody>
      </p:sp>
    </p:spTree>
    <p:extLst>
      <p:ext uri="{BB962C8B-B14F-4D97-AF65-F5344CB8AC3E}">
        <p14:creationId xmlns:p14="http://schemas.microsoft.com/office/powerpoint/2010/main" val="4057673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0"/>
            <a:ext cx="8229600" cy="6454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marL="64008" indent="0">
              <a:buNone/>
            </a:pPr>
            <a:endParaRPr lang="ru-RU" sz="9600" b="1" i="1" u="sng" dirty="0" smtClean="0">
              <a:solidFill>
                <a:srgbClr val="C00000"/>
              </a:solidFill>
            </a:endParaRPr>
          </a:p>
          <a:p>
            <a:pPr marL="64008" indent="0" algn="ctr">
              <a:buNone/>
            </a:pPr>
            <a:r>
              <a:rPr lang="ru-RU" sz="9600" b="1" i="1" u="sng" dirty="0" smtClean="0">
                <a:solidFill>
                  <a:srgbClr val="FF0000"/>
                </a:solidFill>
              </a:rPr>
              <a:t>7 опасность</a:t>
            </a:r>
            <a:endParaRPr lang="ru-RU" sz="9600" b="1" i="1" u="sng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8165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4624"/>
            <a:ext cx="8352209" cy="139903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chemeClr val="accent1"/>
                </a:solidFill>
              </a:rPr>
              <a:t> </a:t>
            </a:r>
            <a:r>
              <a:rPr lang="ru-RU" sz="4900" b="1" dirty="0">
                <a:solidFill>
                  <a:srgbClr val="FF0000"/>
                </a:solidFill>
              </a:rPr>
              <a:t>У наркомана очень низкий </a:t>
            </a:r>
            <a:r>
              <a:rPr lang="ru-RU" sz="4900" b="1" dirty="0" smtClean="0">
                <a:solidFill>
                  <a:srgbClr val="FF0000"/>
                </a:solidFill>
              </a:rPr>
              <a:t/>
            </a:r>
            <a:br>
              <a:rPr lang="ru-RU" sz="4900" b="1" dirty="0" smtClean="0">
                <a:solidFill>
                  <a:srgbClr val="FF0000"/>
                </a:solidFill>
              </a:rPr>
            </a:br>
            <a:r>
              <a:rPr lang="ru-RU" sz="4900" b="1" dirty="0" smtClean="0">
                <a:solidFill>
                  <a:srgbClr val="FF0000"/>
                </a:solidFill>
              </a:rPr>
              <a:t>социальный статус</a:t>
            </a:r>
            <a:endParaRPr lang="ru-RU" sz="4900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4293096"/>
            <a:ext cx="4932040" cy="25202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600" b="1" dirty="0" smtClean="0">
                <a:latin typeface="+mj-lt"/>
              </a:rPr>
              <a:t>Он </a:t>
            </a:r>
            <a:r>
              <a:rPr lang="ru-RU" sz="2600" b="1" dirty="0">
                <a:latin typeface="+mj-lt"/>
              </a:rPr>
              <a:t>не может работать в государственных учреждениях. Ни одна солидная фирма не захочет иметь в своём штате работника-наркомана.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644008" y="1412776"/>
            <a:ext cx="449999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ru-RU" sz="2400" b="1" dirty="0">
                <a:latin typeface="+mj-lt"/>
              </a:rPr>
              <a:t>Даже при наличии у него высшего образования и высокого профессионального мастерства наркоман вынужден перебиваться случайными заработками.</a:t>
            </a: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139123"/>
            <a:ext cx="3527673" cy="2718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3" y="1502991"/>
            <a:ext cx="4286703" cy="27180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806142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08520" y="429"/>
            <a:ext cx="8928992" cy="173164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algn="ctr"/>
            <a:r>
              <a:rPr lang="ru-RU" sz="4400" b="1" dirty="0" smtClean="0">
                <a:solidFill>
                  <a:srgbClr val="FF0000"/>
                </a:solidFill>
              </a:rPr>
              <a:t>Ни </a:t>
            </a:r>
            <a:r>
              <a:rPr lang="ru-RU" sz="4400" b="1" dirty="0">
                <a:solidFill>
                  <a:srgbClr val="FF0000"/>
                </a:solidFill>
              </a:rPr>
              <a:t>один наркоман не имеет нормальной </a:t>
            </a:r>
            <a:r>
              <a:rPr lang="ru-RU" sz="4400" b="1" dirty="0" smtClean="0">
                <a:solidFill>
                  <a:srgbClr val="FF0000"/>
                </a:solidFill>
              </a:rPr>
              <a:t>семьи </a:t>
            </a:r>
            <a:endParaRPr lang="ru-RU" sz="4400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628800"/>
            <a:ext cx="8568952" cy="352839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b="1" dirty="0" smtClean="0">
                <a:latin typeface="+mj-lt"/>
              </a:rPr>
              <a:t>Родные и близкие </a:t>
            </a:r>
            <a:r>
              <a:rPr lang="ru-RU" b="1" dirty="0">
                <a:latin typeface="+mj-lt"/>
              </a:rPr>
              <a:t>постоянно мучаются и переживают за него. Они настойчиво пытаются помочь ему прекратить принимать наркотики, но в подавляющем большинстве случаев сделать это им не удается.</a:t>
            </a:r>
          </a:p>
        </p:txBody>
      </p:sp>
      <p:pic>
        <p:nvPicPr>
          <p:cNvPr id="7170" name="Picture 2" descr="C:\Users\Vera\Desktop\мвд краски жизни\UhsFQkJFpJ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941004"/>
            <a:ext cx="4098694" cy="2610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Vera\Desktop\020914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941004"/>
            <a:ext cx="4233277" cy="2610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5882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6632"/>
            <a:ext cx="8229600" cy="633817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marL="64008" indent="0">
              <a:buNone/>
            </a:pPr>
            <a:endParaRPr lang="ru-RU" sz="9600" b="1" i="1" u="sng" dirty="0" smtClean="0">
              <a:solidFill>
                <a:srgbClr val="C00000"/>
              </a:solidFill>
            </a:endParaRPr>
          </a:p>
          <a:p>
            <a:pPr marL="64008" indent="0" algn="ctr">
              <a:buNone/>
            </a:pPr>
            <a:r>
              <a:rPr lang="ru-RU" sz="9600" b="1" i="1" u="sng" dirty="0" smtClean="0">
                <a:solidFill>
                  <a:srgbClr val="FF0000"/>
                </a:solidFill>
              </a:rPr>
              <a:t>8 опасность</a:t>
            </a:r>
            <a:endParaRPr lang="ru-RU" sz="9600" b="1" i="1" u="sng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5407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404664"/>
            <a:ext cx="8928992" cy="6050144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>
            <a:normAutofit fontScale="92500" lnSpcReduction="20000"/>
          </a:bodyPr>
          <a:lstStyle/>
          <a:p>
            <a:pPr marL="137160" indent="0" algn="ctr">
              <a:buClr>
                <a:srgbClr val="FF0000"/>
              </a:buClr>
              <a:buNone/>
            </a:pPr>
            <a:r>
              <a:rPr lang="ru-RU" sz="2800" b="1" i="1" dirty="0">
                <a:latin typeface="+mj-lt"/>
                <a:ea typeface="Courier New"/>
              </a:rPr>
              <a:t>Весной 2004 года на встрече в Кремле с министром образования </a:t>
            </a:r>
            <a:r>
              <a:rPr lang="ru-RU" sz="2800" b="1" i="1" dirty="0" smtClean="0">
                <a:latin typeface="+mj-lt"/>
                <a:ea typeface="Courier New"/>
              </a:rPr>
              <a:t>РФ и </a:t>
            </a:r>
            <a:r>
              <a:rPr lang="ru-RU" sz="2800" b="1" i="1" dirty="0">
                <a:latin typeface="+mj-lt"/>
                <a:ea typeface="Courier New"/>
              </a:rPr>
              <a:t>руководителем </a:t>
            </a:r>
            <a:r>
              <a:rPr lang="ru-RU" sz="2800" b="1" i="1" dirty="0" err="1">
                <a:latin typeface="+mj-lt"/>
                <a:ea typeface="Courier New"/>
              </a:rPr>
              <a:t>Госнаркоконтроля</a:t>
            </a:r>
            <a:r>
              <a:rPr lang="ru-RU" sz="2800" b="1" i="1" dirty="0">
                <a:latin typeface="+mj-lt"/>
                <a:ea typeface="Courier New"/>
              </a:rPr>
              <a:t> </a:t>
            </a:r>
            <a:r>
              <a:rPr lang="ru-RU" sz="2800" b="1" i="1" dirty="0" smtClean="0">
                <a:latin typeface="+mj-lt"/>
                <a:ea typeface="Courier New"/>
              </a:rPr>
              <a:t>РФ, </a:t>
            </a:r>
          </a:p>
          <a:p>
            <a:pPr marL="137160" indent="0" algn="ctr">
              <a:buClr>
                <a:srgbClr val="FF0000"/>
              </a:buClr>
              <a:buNone/>
            </a:pPr>
            <a:r>
              <a:rPr lang="ru-RU" sz="2800" b="1" i="1" dirty="0" smtClean="0">
                <a:latin typeface="+mj-lt"/>
                <a:ea typeface="Courier New"/>
              </a:rPr>
              <a:t>Президент </a:t>
            </a:r>
            <a:r>
              <a:rPr lang="ru-RU" sz="2800" b="1" i="1" dirty="0">
                <a:latin typeface="+mj-lt"/>
                <a:ea typeface="Courier New"/>
              </a:rPr>
              <a:t>страны В.В. Путин </a:t>
            </a:r>
            <a:endParaRPr lang="ru-RU" sz="2800" b="1" i="1" dirty="0" smtClean="0">
              <a:latin typeface="+mj-lt"/>
              <a:ea typeface="Courier New"/>
            </a:endParaRPr>
          </a:p>
          <a:p>
            <a:pPr marL="64008" lvl="0" indent="0" algn="ctr">
              <a:buClr>
                <a:srgbClr val="FF0000"/>
              </a:buClr>
              <a:buNone/>
            </a:pPr>
            <a:r>
              <a:rPr lang="ru-RU" sz="2800" b="1" i="1" dirty="0" smtClean="0">
                <a:latin typeface="+mj-lt"/>
                <a:ea typeface="Courier New"/>
              </a:rPr>
              <a:t>поставил </a:t>
            </a:r>
            <a:r>
              <a:rPr lang="ru-RU" sz="2800" b="1" i="1" dirty="0">
                <a:latin typeface="+mj-lt"/>
                <a:ea typeface="Courier New"/>
              </a:rPr>
              <a:t>перед ними задачу </a:t>
            </a:r>
            <a:endParaRPr lang="ru-RU" sz="2800" b="1" i="1" dirty="0" smtClean="0">
              <a:latin typeface="+mj-lt"/>
              <a:ea typeface="Courier New"/>
            </a:endParaRPr>
          </a:p>
          <a:p>
            <a:pPr marL="64008" lvl="0" indent="0" algn="ctr">
              <a:buClr>
                <a:srgbClr val="FF0000"/>
              </a:buClr>
              <a:buNone/>
            </a:pPr>
            <a:r>
              <a:rPr lang="ru-RU" sz="2800" b="1" i="1" dirty="0" smtClean="0">
                <a:solidFill>
                  <a:srgbClr val="FF0000"/>
                </a:solidFill>
                <a:latin typeface="+mj-lt"/>
                <a:ea typeface="Courier New"/>
              </a:rPr>
              <a:t>«</a:t>
            </a:r>
            <a:r>
              <a:rPr lang="ru-RU" sz="2800" b="1" i="1" dirty="0">
                <a:solidFill>
                  <a:srgbClr val="FF0000"/>
                </a:solidFill>
                <a:latin typeface="+mj-lt"/>
                <a:ea typeface="Courier New"/>
              </a:rPr>
              <a:t>формировать у молодежи иммунитет к наркотикам». </a:t>
            </a:r>
            <a:endParaRPr lang="ru-RU" sz="2800" b="1" i="1" dirty="0" smtClean="0">
              <a:solidFill>
                <a:srgbClr val="FF0000"/>
              </a:solidFill>
              <a:latin typeface="+mj-lt"/>
              <a:ea typeface="Courier New"/>
            </a:endParaRPr>
          </a:p>
          <a:p>
            <a:pPr marL="64008" lvl="0" indent="0" algn="ctr">
              <a:buClr>
                <a:srgbClr val="FF0000"/>
              </a:buClr>
              <a:buNone/>
            </a:pPr>
            <a:endParaRPr lang="ru-RU" sz="2800" b="1" i="1" dirty="0" smtClean="0">
              <a:latin typeface="+mj-lt"/>
              <a:ea typeface="Courier New"/>
            </a:endParaRPr>
          </a:p>
          <a:p>
            <a:pPr marL="137160" indent="0" algn="ctr">
              <a:buClr>
                <a:srgbClr val="FF0000"/>
              </a:buClr>
              <a:buNone/>
            </a:pPr>
            <a:r>
              <a:rPr lang="ru-RU" sz="2800" b="1" i="1" dirty="0" smtClean="0">
                <a:latin typeface="+mj-lt"/>
                <a:ea typeface="Courier New"/>
              </a:rPr>
              <a:t>Эти </a:t>
            </a:r>
            <a:r>
              <a:rPr lang="ru-RU" sz="2800" b="1" i="1" dirty="0">
                <a:latin typeface="+mj-lt"/>
                <a:ea typeface="Courier New"/>
              </a:rPr>
              <a:t>слова </a:t>
            </a:r>
            <a:r>
              <a:rPr lang="ru-RU" sz="2800" b="1" i="1" dirty="0" smtClean="0">
                <a:latin typeface="+mj-lt"/>
                <a:ea typeface="Courier New"/>
              </a:rPr>
              <a:t>Президента РФ полностью </a:t>
            </a:r>
            <a:r>
              <a:rPr lang="ru-RU" sz="2800" b="1" i="1" dirty="0">
                <a:latin typeface="+mj-lt"/>
                <a:ea typeface="Courier New"/>
              </a:rPr>
              <a:t>созвучны </a:t>
            </a:r>
            <a:endParaRPr lang="ru-RU" sz="2800" b="1" i="1" dirty="0" smtClean="0">
              <a:latin typeface="+mj-lt"/>
              <a:ea typeface="Courier New"/>
            </a:endParaRPr>
          </a:p>
          <a:p>
            <a:pPr marL="137160" indent="0" algn="ctr">
              <a:buClr>
                <a:srgbClr val="FF0000"/>
              </a:buClr>
              <a:buNone/>
            </a:pPr>
            <a:r>
              <a:rPr lang="ru-RU" sz="2800" b="1" i="1" dirty="0" smtClean="0">
                <a:latin typeface="+mj-lt"/>
                <a:ea typeface="Courier New"/>
              </a:rPr>
              <a:t>с </a:t>
            </a:r>
            <a:r>
              <a:rPr lang="ru-RU" sz="2800" b="1" i="1" dirty="0">
                <a:latin typeface="+mj-lt"/>
                <a:ea typeface="Courier New"/>
              </a:rPr>
              <a:t>тем, что </a:t>
            </a:r>
            <a:r>
              <a:rPr lang="ru-RU" sz="2800" b="1" i="1" dirty="0" smtClean="0">
                <a:latin typeface="+mj-lt"/>
                <a:ea typeface="Courier New"/>
              </a:rPr>
              <a:t>мы предлагаем вам. </a:t>
            </a:r>
          </a:p>
          <a:p>
            <a:pPr marL="64008" lvl="0" indent="0" algn="ctr">
              <a:buClr>
                <a:srgbClr val="FF0000"/>
              </a:buClr>
              <a:buNone/>
            </a:pPr>
            <a:endParaRPr lang="ru-RU" sz="2800" b="1" i="1" dirty="0" smtClean="0">
              <a:latin typeface="+mj-lt"/>
              <a:ea typeface="Courier New"/>
            </a:endParaRPr>
          </a:p>
          <a:p>
            <a:pPr marL="137160" indent="0" algn="ctr">
              <a:buClr>
                <a:srgbClr val="FF0000"/>
              </a:buClr>
              <a:buNone/>
            </a:pPr>
            <a:r>
              <a:rPr lang="ru-RU" sz="2800" b="1" i="1" dirty="0" smtClean="0">
                <a:latin typeface="+mj-lt"/>
              </a:rPr>
              <a:t>Наша методика  поможет выработать у подростка </a:t>
            </a:r>
          </a:p>
          <a:p>
            <a:pPr marL="64008" lvl="0" indent="0" algn="ctr">
              <a:buClr>
                <a:srgbClr val="FF0000"/>
              </a:buClr>
              <a:buNone/>
            </a:pPr>
            <a:r>
              <a:rPr lang="ru-RU" sz="3600" b="1" i="1" dirty="0" smtClean="0">
                <a:solidFill>
                  <a:srgbClr val="FF0000"/>
                </a:solidFill>
                <a:latin typeface="+mj-lt"/>
              </a:rPr>
              <a:t>устойчивый психологический иммунитет к наркотикам.</a:t>
            </a:r>
            <a:endParaRPr lang="ru-RU" sz="3600" b="1" i="1" dirty="0">
              <a:solidFill>
                <a:srgbClr val="FF0000"/>
              </a:solidFill>
              <a:latin typeface="+mj-lt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68687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8507288" cy="1371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ru-RU" sz="5400" b="1" dirty="0" smtClean="0">
                <a:solidFill>
                  <a:srgbClr val="FF0000"/>
                </a:solidFill>
              </a:rPr>
              <a:t>Наркотики стоят дорого</a:t>
            </a:r>
            <a:endParaRPr lang="ru-RU" sz="5400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700808"/>
            <a:ext cx="3960440" cy="4896544"/>
          </a:xfrm>
        </p:spPr>
        <p:txBody>
          <a:bodyPr>
            <a:normAutofit fontScale="92500" lnSpcReduction="10000"/>
          </a:bodyPr>
          <a:lstStyle/>
          <a:p>
            <a:pPr marL="64008" lvl="0" indent="0">
              <a:buClr>
                <a:srgbClr val="FF0000"/>
              </a:buClr>
              <a:buNone/>
            </a:pPr>
            <a:r>
              <a:rPr lang="ru-RU" sz="3200" b="1" dirty="0" smtClean="0">
                <a:latin typeface="+mj-lt"/>
              </a:rPr>
              <a:t>Некоторые </a:t>
            </a:r>
            <a:r>
              <a:rPr lang="ru-RU" sz="3200" b="1" dirty="0">
                <a:latin typeface="+mj-lt"/>
              </a:rPr>
              <a:t>наркоманы тратят на них до </a:t>
            </a:r>
          </a:p>
          <a:p>
            <a:pPr marL="64008" lvl="0" indent="0">
              <a:buClr>
                <a:srgbClr val="FF0000"/>
              </a:buClr>
              <a:buNone/>
            </a:pPr>
            <a:r>
              <a:rPr lang="ru-RU" sz="3200" b="1" dirty="0">
                <a:latin typeface="+mj-lt"/>
              </a:rPr>
              <a:t>3000 рублей в </a:t>
            </a:r>
            <a:r>
              <a:rPr lang="ru-RU" sz="3200" b="1" dirty="0" smtClean="0">
                <a:latin typeface="+mj-lt"/>
              </a:rPr>
              <a:t>день</a:t>
            </a:r>
            <a:r>
              <a:rPr lang="ru-RU" sz="3200" b="1" dirty="0">
                <a:latin typeface="+mj-lt"/>
              </a:rPr>
              <a:t>. </a:t>
            </a:r>
            <a:endParaRPr lang="ru-RU" sz="3200" b="1" dirty="0" smtClean="0">
              <a:latin typeface="+mj-lt"/>
            </a:endParaRPr>
          </a:p>
          <a:p>
            <a:pPr marL="64008" lvl="0" indent="0">
              <a:buClr>
                <a:srgbClr val="FF0000"/>
              </a:buClr>
              <a:buNone/>
            </a:pPr>
            <a:endParaRPr lang="ru-RU" sz="3200" b="1" dirty="0" smtClean="0">
              <a:latin typeface="+mj-lt"/>
            </a:endParaRPr>
          </a:p>
          <a:p>
            <a:pPr marL="64008" lvl="0" indent="0">
              <a:buClr>
                <a:srgbClr val="FF0000"/>
              </a:buClr>
              <a:buNone/>
            </a:pPr>
            <a:r>
              <a:rPr lang="ru-RU" sz="3200" b="1" dirty="0" smtClean="0">
                <a:latin typeface="+mj-lt"/>
              </a:rPr>
              <a:t>Доставать </a:t>
            </a:r>
            <a:r>
              <a:rPr lang="ru-RU" sz="3200" b="1" dirty="0">
                <a:latin typeface="+mj-lt"/>
              </a:rPr>
              <a:t>такие суммы честным путем практически </a:t>
            </a:r>
            <a:r>
              <a:rPr lang="ru-RU" sz="3200" b="1" dirty="0" smtClean="0">
                <a:latin typeface="+mj-lt"/>
              </a:rPr>
              <a:t>невозможно.</a:t>
            </a:r>
            <a:endParaRPr lang="ru-RU" sz="3200" b="1" dirty="0">
              <a:latin typeface="+mj-lt"/>
            </a:endParaRPr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8195" name="Picture 3" descr="C:\Users\Vera\Desktop\bigstockphoto_Hands_With_Money_429979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412776"/>
            <a:ext cx="3065855" cy="2939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Vera\Desktop\фотонарко\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967386"/>
            <a:ext cx="3496370" cy="2574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4947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52718"/>
            <a:ext cx="8532440" cy="1371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algn="ctr"/>
            <a:r>
              <a:rPr lang="ru-RU" sz="4400" b="1" dirty="0" smtClean="0">
                <a:solidFill>
                  <a:srgbClr val="FF0000"/>
                </a:solidFill>
              </a:rPr>
              <a:t>Криминогенное поведение наркомана</a:t>
            </a:r>
            <a:endParaRPr lang="ru-RU" sz="4400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484784"/>
            <a:ext cx="5184576" cy="2376264"/>
          </a:xfrm>
        </p:spPr>
        <p:txBody>
          <a:bodyPr>
            <a:normAutofit fontScale="85000" lnSpcReduction="10000"/>
          </a:bodyPr>
          <a:lstStyle/>
          <a:p>
            <a:endParaRPr lang="ru-RU" dirty="0"/>
          </a:p>
          <a:p>
            <a:pPr marL="137160" indent="0">
              <a:buNone/>
            </a:pPr>
            <a:r>
              <a:rPr lang="ru-RU" sz="2600" b="1" dirty="0" smtClean="0">
                <a:latin typeface="+mj-lt"/>
              </a:rPr>
              <a:t>Начинающие </a:t>
            </a:r>
            <a:r>
              <a:rPr lang="ru-RU" sz="2600" b="1" dirty="0">
                <a:latin typeface="+mj-lt"/>
              </a:rPr>
              <a:t>наркоманы вначале воруют деньги и ценные вещи из дома, а когда воровать дома становится невозможно, многие из них становятся распространителями </a:t>
            </a:r>
            <a:r>
              <a:rPr lang="ru-RU" sz="2600" b="1" dirty="0" smtClean="0">
                <a:latin typeface="+mj-lt"/>
              </a:rPr>
              <a:t>наркотиков.</a:t>
            </a:r>
            <a:endParaRPr lang="ru-RU" sz="2600" b="1" dirty="0">
              <a:latin typeface="+mj-lt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067944" y="3933057"/>
            <a:ext cx="4968552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  <a:spcAft>
                <a:spcPts val="600"/>
              </a:spcAft>
            </a:pPr>
            <a:r>
              <a:rPr lang="ru-RU" sz="2200" b="1" dirty="0" smtClean="0">
                <a:latin typeface="+mj-lt"/>
              </a:rPr>
              <a:t>Девушки </a:t>
            </a:r>
            <a:r>
              <a:rPr lang="ru-RU" sz="2200" b="1" dirty="0">
                <a:latin typeface="+mj-lt"/>
              </a:rPr>
              <a:t>начинают заниматься проституцией, а некоторые парни, </a:t>
            </a:r>
            <a:r>
              <a:rPr lang="ru-RU" sz="2200" b="1" dirty="0" smtClean="0">
                <a:latin typeface="+mj-lt"/>
              </a:rPr>
              <a:t>вооружившись, выходят </a:t>
            </a:r>
            <a:r>
              <a:rPr lang="ru-RU" sz="2200" b="1" dirty="0">
                <a:latin typeface="+mj-lt"/>
              </a:rPr>
              <a:t>на улицу и начинают грабить прохожих. Зачастую нападения заканчиваются для пострадавших гибелью или тяжёлыми увечьями.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700808"/>
            <a:ext cx="3213235" cy="1852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86064"/>
            <a:ext cx="3384376" cy="247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9086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332656"/>
            <a:ext cx="8712968" cy="136815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r>
              <a:rPr lang="ru-RU" sz="4800" b="1" dirty="0" smtClean="0">
                <a:solidFill>
                  <a:srgbClr val="FF0000"/>
                </a:solidFill>
              </a:rPr>
              <a:t>Наркоманы социально опасны</a:t>
            </a:r>
            <a:endParaRPr lang="ru-RU" sz="4800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700808"/>
            <a:ext cx="4464494" cy="4680520"/>
          </a:xfr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>
            <a:normAutofit fontScale="92500" lnSpcReduction="20000"/>
          </a:bodyPr>
          <a:lstStyle/>
          <a:p>
            <a:pPr marL="137160" indent="0">
              <a:buNone/>
            </a:pPr>
            <a:r>
              <a:rPr lang="ru-RU" b="1" dirty="0" smtClean="0">
                <a:latin typeface="+mj-lt"/>
              </a:rPr>
              <a:t>Известны случаи, </a:t>
            </a:r>
            <a:r>
              <a:rPr lang="ru-RU" b="1" dirty="0">
                <a:latin typeface="+mj-lt"/>
              </a:rPr>
              <a:t>когда наркоманы создают преступные группы и совершают нападения на квартиры, офисы, фирмы, обменные пункты валюты</a:t>
            </a:r>
            <a:r>
              <a:rPr lang="ru-RU" b="1" dirty="0" smtClean="0">
                <a:latin typeface="+mj-lt"/>
              </a:rPr>
              <a:t>.</a:t>
            </a:r>
          </a:p>
          <a:p>
            <a:pPr marL="137160" indent="0">
              <a:buNone/>
            </a:pPr>
            <a:r>
              <a:rPr lang="ru-RU" b="1" dirty="0" smtClean="0">
                <a:latin typeface="+mj-lt"/>
              </a:rPr>
              <a:t>И </a:t>
            </a:r>
            <a:r>
              <a:rPr lang="ru-RU" b="1" dirty="0">
                <a:latin typeface="+mj-lt"/>
              </a:rPr>
              <a:t>все эти преступления совершаются с </a:t>
            </a:r>
            <a:r>
              <a:rPr lang="ru-RU" b="1" dirty="0" smtClean="0">
                <a:latin typeface="+mj-lt"/>
              </a:rPr>
              <a:t>одной целью -</a:t>
            </a:r>
          </a:p>
          <a:p>
            <a:pPr marL="137160" indent="0">
              <a:buNone/>
            </a:pPr>
            <a:r>
              <a:rPr lang="ru-RU" sz="3900" b="1" dirty="0" smtClean="0">
                <a:solidFill>
                  <a:srgbClr val="FF0000"/>
                </a:solidFill>
                <a:latin typeface="+mj-lt"/>
              </a:rPr>
              <a:t>достать </a:t>
            </a:r>
            <a:r>
              <a:rPr lang="ru-RU" sz="3900" b="1" dirty="0">
                <a:solidFill>
                  <a:srgbClr val="FF0000"/>
                </a:solidFill>
                <a:latin typeface="+mj-lt"/>
              </a:rPr>
              <a:t>деньги на наркотики.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5" y="2060848"/>
            <a:ext cx="3969765" cy="3818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2229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algn="ctr"/>
            <a:r>
              <a:rPr lang="ru-RU" sz="4400" b="1" dirty="0" smtClean="0">
                <a:solidFill>
                  <a:srgbClr val="FF0000"/>
                </a:solidFill>
              </a:rPr>
              <a:t>Не попадись в сети наркоторговцев</a:t>
            </a:r>
            <a:endParaRPr lang="ru-RU" sz="4400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124744"/>
            <a:ext cx="5184576" cy="573325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85000" lnSpcReduction="10000"/>
          </a:bodyPr>
          <a:lstStyle/>
          <a:p>
            <a:pPr marL="137160" indent="0" algn="ctr">
              <a:buNone/>
            </a:pPr>
            <a:endParaRPr lang="ru-RU" dirty="0" smtClean="0"/>
          </a:p>
          <a:p>
            <a:pPr marL="137160" indent="0">
              <a:buNone/>
            </a:pPr>
            <a:r>
              <a:rPr lang="ru-RU" sz="3300" b="1" dirty="0" smtClean="0">
                <a:latin typeface="+mj-lt"/>
              </a:rPr>
              <a:t>Чтобы заработать деньги на очередную дозу наркоторговец затягивает в свои сети</a:t>
            </a:r>
          </a:p>
          <a:p>
            <a:pPr marL="137160" indent="0">
              <a:buNone/>
            </a:pPr>
            <a:r>
              <a:rPr lang="ru-RU" sz="3300" b="1" dirty="0" smtClean="0">
                <a:latin typeface="+mj-lt"/>
              </a:rPr>
              <a:t> от 3 до 9 человек ежегодно.</a:t>
            </a:r>
          </a:p>
          <a:p>
            <a:pPr marL="64008" indent="0">
              <a:buNone/>
            </a:pPr>
            <a:endParaRPr lang="ru-RU" b="1" dirty="0" smtClean="0">
              <a:latin typeface="+mj-lt"/>
            </a:endParaRPr>
          </a:p>
          <a:p>
            <a:pPr marL="64008" indent="0">
              <a:buNone/>
            </a:pPr>
            <a:r>
              <a:rPr lang="ru-RU" sz="3300" b="1" i="1" dirty="0" smtClean="0">
                <a:solidFill>
                  <a:srgbClr val="FF0000"/>
                </a:solidFill>
                <a:latin typeface="+mj-lt"/>
              </a:rPr>
              <a:t>Помни, что  предложение употребить наркотики – </a:t>
            </a:r>
          </a:p>
          <a:p>
            <a:pPr marL="64008" indent="0">
              <a:buNone/>
            </a:pPr>
            <a:r>
              <a:rPr lang="ru-RU" sz="4200" b="1" i="1" dirty="0" smtClean="0">
                <a:solidFill>
                  <a:srgbClr val="FF0000"/>
                </a:solidFill>
                <a:latin typeface="+mj-lt"/>
              </a:rPr>
              <a:t>покушение на твою жизнь и здоровье!</a:t>
            </a:r>
          </a:p>
          <a:p>
            <a:endParaRPr lang="ru-RU" b="1" dirty="0">
              <a:solidFill>
                <a:schemeClr val="accent1"/>
              </a:solidFill>
            </a:endParaRPr>
          </a:p>
        </p:txBody>
      </p:sp>
      <p:pic>
        <p:nvPicPr>
          <p:cNvPr id="5" name="Picture 2" descr="C:\Users\Vera\Desktop\фотонарко\YEtapyZavisimost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623161"/>
            <a:ext cx="3500104" cy="4758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0684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609600"/>
            <a:ext cx="8856984" cy="1379240"/>
          </a:xfrm>
        </p:spPr>
        <p:txBody>
          <a:bodyPr>
            <a:noAutofit/>
          </a:bodyPr>
          <a:lstStyle/>
          <a:p>
            <a:r>
              <a:rPr lang="ru-RU" sz="5400" i="1" dirty="0">
                <a:solidFill>
                  <a:srgbClr val="FF0000"/>
                </a:solidFill>
              </a:rPr>
              <a:t>Умей сказать НЕТ!!!</a:t>
            </a:r>
            <a:br>
              <a:rPr lang="ru-RU" sz="5400" i="1" dirty="0">
                <a:solidFill>
                  <a:srgbClr val="FF0000"/>
                </a:solidFill>
              </a:rPr>
            </a:br>
            <a:endParaRPr lang="ru-RU" sz="5400" dirty="0"/>
          </a:p>
        </p:txBody>
      </p:sp>
      <p:pic>
        <p:nvPicPr>
          <p:cNvPr id="8195" name="Picture 3" descr="C:\Users\Vera\Desktop\мвд краски жизни\7WDjatrhCn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139" y="1628800"/>
            <a:ext cx="7764141" cy="4821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000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0"/>
            <a:ext cx="8229600" cy="6454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marL="64008" indent="0">
              <a:buNone/>
            </a:pPr>
            <a:endParaRPr lang="ru-RU" sz="9600" b="1" i="1" u="sng" dirty="0" smtClean="0">
              <a:solidFill>
                <a:srgbClr val="C00000"/>
              </a:solidFill>
            </a:endParaRPr>
          </a:p>
          <a:p>
            <a:pPr marL="64008" indent="0" algn="ctr">
              <a:buNone/>
            </a:pPr>
            <a:r>
              <a:rPr lang="ru-RU" sz="9600" b="1" i="1" u="sng" dirty="0" smtClean="0">
                <a:solidFill>
                  <a:srgbClr val="FF0000"/>
                </a:solidFill>
              </a:rPr>
              <a:t>9 опасность</a:t>
            </a:r>
            <a:endParaRPr lang="ru-RU" sz="9600" b="1" i="1" u="sng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9255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ru-RU" sz="5400" b="1" dirty="0" smtClean="0">
                <a:solidFill>
                  <a:srgbClr val="FF0000"/>
                </a:solidFill>
              </a:rPr>
              <a:t>«Лёгкие</a:t>
            </a:r>
            <a:r>
              <a:rPr lang="ru-RU" sz="5400" b="1" dirty="0">
                <a:solidFill>
                  <a:srgbClr val="FF0000"/>
                </a:solidFill>
              </a:rPr>
              <a:t>» </a:t>
            </a:r>
            <a:r>
              <a:rPr lang="ru-RU" sz="5400" b="1" dirty="0" smtClean="0">
                <a:solidFill>
                  <a:srgbClr val="FF0000"/>
                </a:solidFill>
              </a:rPr>
              <a:t>наркотики</a:t>
            </a:r>
            <a:endParaRPr lang="ru-RU" sz="5400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556792"/>
            <a:ext cx="5040560" cy="4896544"/>
          </a:xfrm>
        </p:spPr>
        <p:txBody>
          <a:bodyPr>
            <a:noAutofit/>
          </a:bodyPr>
          <a:lstStyle/>
          <a:p>
            <a:pPr marL="137160" indent="0">
              <a:buNone/>
            </a:pPr>
            <a:r>
              <a:rPr lang="ru-RU" sz="2400" b="1" dirty="0" smtClean="0">
                <a:latin typeface="+mj-lt"/>
              </a:rPr>
              <a:t>Так называемые «легкие» наркотики  также </a:t>
            </a:r>
            <a:r>
              <a:rPr lang="ru-RU" sz="2400" b="1" dirty="0">
                <a:latin typeface="+mj-lt"/>
              </a:rPr>
              <a:t>опасны, как и любые </a:t>
            </a:r>
            <a:r>
              <a:rPr lang="ru-RU" sz="2400" b="1" dirty="0" smtClean="0">
                <a:latin typeface="+mj-lt"/>
              </a:rPr>
              <a:t>другие наркотики.    </a:t>
            </a:r>
          </a:p>
          <a:p>
            <a:pPr>
              <a:buNone/>
            </a:pPr>
            <a:r>
              <a:rPr lang="ru-RU" sz="2400" b="1" dirty="0" err="1" smtClean="0">
                <a:latin typeface="+mj-lt"/>
              </a:rPr>
              <a:t>Наркосоставляющее</a:t>
            </a:r>
            <a:r>
              <a:rPr lang="ru-RU" sz="2400" b="1" dirty="0" smtClean="0">
                <a:latin typeface="+mj-lt"/>
              </a:rPr>
              <a:t> </a:t>
            </a:r>
          </a:p>
          <a:p>
            <a:pPr>
              <a:buNone/>
            </a:pPr>
            <a:r>
              <a:rPr lang="ru-RU" sz="2400" b="1" dirty="0" smtClean="0">
                <a:latin typeface="+mj-lt"/>
              </a:rPr>
              <a:t>вещество этих наркотиков </a:t>
            </a:r>
          </a:p>
          <a:p>
            <a:pPr>
              <a:buNone/>
            </a:pPr>
            <a:r>
              <a:rPr lang="ru-RU" sz="2400" b="1" dirty="0" smtClean="0">
                <a:latin typeface="+mj-lt"/>
              </a:rPr>
              <a:t>имеет способность </a:t>
            </a:r>
          </a:p>
          <a:p>
            <a:pPr>
              <a:buNone/>
            </a:pPr>
            <a:r>
              <a:rPr lang="ru-RU" sz="2400" b="1" dirty="0" smtClean="0">
                <a:latin typeface="+mj-lt"/>
              </a:rPr>
              <a:t>проникать через </a:t>
            </a:r>
            <a:r>
              <a:rPr lang="ru-RU" sz="2400" b="1" dirty="0">
                <a:latin typeface="+mj-lt"/>
              </a:rPr>
              <a:t>жировые </a:t>
            </a:r>
            <a:endParaRPr lang="ru-RU" sz="2400" b="1" dirty="0" smtClean="0">
              <a:latin typeface="+mj-lt"/>
            </a:endParaRPr>
          </a:p>
          <a:p>
            <a:pPr>
              <a:buNone/>
            </a:pPr>
            <a:r>
              <a:rPr lang="ru-RU" sz="2400" b="1" dirty="0" smtClean="0">
                <a:latin typeface="+mj-lt"/>
              </a:rPr>
              <a:t>оболочки клеток </a:t>
            </a:r>
            <a:r>
              <a:rPr lang="ru-RU" sz="2400" b="1" dirty="0">
                <a:latin typeface="+mj-lt"/>
              </a:rPr>
              <a:t>головного </a:t>
            </a:r>
            <a:endParaRPr lang="ru-RU" sz="2400" b="1" dirty="0" smtClean="0">
              <a:latin typeface="+mj-lt"/>
            </a:endParaRPr>
          </a:p>
          <a:p>
            <a:pPr>
              <a:buNone/>
            </a:pPr>
            <a:r>
              <a:rPr lang="ru-RU" sz="2400" b="1" dirty="0" smtClean="0">
                <a:latin typeface="+mj-lt"/>
              </a:rPr>
              <a:t>мозга</a:t>
            </a:r>
            <a:r>
              <a:rPr lang="ru-RU" sz="2400" b="1" dirty="0">
                <a:latin typeface="+mj-lt"/>
              </a:rPr>
              <a:t>, </a:t>
            </a:r>
            <a:r>
              <a:rPr lang="ru-RU" sz="2400" b="1" dirty="0" smtClean="0">
                <a:latin typeface="+mj-lt"/>
              </a:rPr>
              <a:t>накапливается </a:t>
            </a:r>
            <a:r>
              <a:rPr lang="ru-RU" sz="2400" b="1" dirty="0">
                <a:latin typeface="+mj-lt"/>
              </a:rPr>
              <a:t>в них </a:t>
            </a:r>
            <a:r>
              <a:rPr lang="ru-RU" sz="2400" b="1" dirty="0" smtClean="0">
                <a:latin typeface="+mj-lt"/>
              </a:rPr>
              <a:t>и </a:t>
            </a:r>
          </a:p>
          <a:p>
            <a:pPr>
              <a:buNone/>
            </a:pPr>
            <a:r>
              <a:rPr lang="ru-RU" sz="2400" b="1" dirty="0" smtClean="0">
                <a:latin typeface="+mj-lt"/>
              </a:rPr>
              <a:t>оказывает  отрицательное</a:t>
            </a:r>
          </a:p>
          <a:p>
            <a:pPr>
              <a:buNone/>
            </a:pPr>
            <a:r>
              <a:rPr lang="ru-RU" sz="2400" b="1" dirty="0" smtClean="0">
                <a:latin typeface="+mj-lt"/>
              </a:rPr>
              <a:t>воздействие на организм.</a:t>
            </a:r>
            <a:endParaRPr lang="ru-RU" sz="2400" b="1" dirty="0">
              <a:latin typeface="+mj-lt"/>
            </a:endParaRPr>
          </a:p>
          <a:p>
            <a:endParaRPr lang="ru-RU" sz="20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412776"/>
            <a:ext cx="3312368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C:\Users\Vera\Desktop\фотонарко\m129708555319603185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4242953"/>
            <a:ext cx="3457955" cy="2336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2984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ru-RU" sz="4800" dirty="0" smtClean="0">
                <a:solidFill>
                  <a:srgbClr val="FF0000"/>
                </a:solidFill>
              </a:rPr>
              <a:t>«Легких» </a:t>
            </a:r>
            <a:r>
              <a:rPr lang="ru-RU" sz="4800" dirty="0">
                <a:solidFill>
                  <a:srgbClr val="FF0000"/>
                </a:solidFill>
              </a:rPr>
              <a:t>наркотиков НЕТ</a:t>
            </a:r>
            <a:endParaRPr lang="ru-RU" sz="4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28800"/>
            <a:ext cx="3754760" cy="4680560"/>
          </a:xfrm>
        </p:spPr>
        <p:txBody>
          <a:bodyPr>
            <a:normAutofit fontScale="92500" lnSpcReduction="20000"/>
          </a:bodyPr>
          <a:lstStyle/>
          <a:p>
            <a:pPr marL="137160" lvl="0" indent="0">
              <a:buClr>
                <a:prstClr val="black">
                  <a:shade val="95000"/>
                </a:prstClr>
              </a:buClr>
              <a:buNone/>
            </a:pPr>
            <a:r>
              <a:rPr lang="ru-RU" sz="2600" b="1" dirty="0">
                <a:solidFill>
                  <a:prstClr val="black"/>
                </a:solidFill>
                <a:latin typeface="Arial"/>
              </a:rPr>
              <a:t>Разговоры о том, что </a:t>
            </a:r>
            <a:r>
              <a:rPr lang="ru-RU" sz="2600" b="1" dirty="0" smtClean="0">
                <a:solidFill>
                  <a:prstClr val="black"/>
                </a:solidFill>
                <a:latin typeface="Arial"/>
              </a:rPr>
              <a:t>так называемые легкие </a:t>
            </a:r>
            <a:r>
              <a:rPr lang="ru-RU" sz="2600" b="1" dirty="0">
                <a:solidFill>
                  <a:prstClr val="black"/>
                </a:solidFill>
                <a:latin typeface="Arial"/>
              </a:rPr>
              <a:t>наркотики не представляют большой опасности - сплошное враньё, придуманное торговцами смертью. Начав принимать </a:t>
            </a:r>
            <a:r>
              <a:rPr lang="ru-RU" sz="2600" b="1" dirty="0" smtClean="0">
                <a:solidFill>
                  <a:prstClr val="black"/>
                </a:solidFill>
                <a:latin typeface="Arial"/>
              </a:rPr>
              <a:t>«легкие» </a:t>
            </a:r>
            <a:r>
              <a:rPr lang="ru-RU" sz="2600" b="1" dirty="0">
                <a:solidFill>
                  <a:prstClr val="black"/>
                </a:solidFill>
                <a:latin typeface="Arial"/>
              </a:rPr>
              <a:t>наркотики, подавляющее большинство наркоманов вскоре переходят на тяжелые наркотики.</a:t>
            </a:r>
          </a:p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484784"/>
            <a:ext cx="4279900" cy="436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5255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52718"/>
            <a:ext cx="9144000" cy="1371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ru-RU" sz="5400" b="1" dirty="0" smtClean="0">
                <a:solidFill>
                  <a:srgbClr val="FF0000"/>
                </a:solidFill>
              </a:rPr>
              <a:t>Деградация личности</a:t>
            </a:r>
            <a:endParaRPr lang="ru-RU" sz="5400" b="1" dirty="0">
              <a:solidFill>
                <a:srgbClr val="FF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67544" y="1481710"/>
            <a:ext cx="403244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+mj-lt"/>
              </a:rPr>
              <a:t>В </a:t>
            </a:r>
            <a:r>
              <a:rPr lang="ru-RU" sz="2400" b="1" dirty="0">
                <a:latin typeface="+mj-lt"/>
              </a:rPr>
              <a:t>первую очередь они воздействуют на участки мозга, отвечающие за краткосрочную память и логическое </a:t>
            </a:r>
            <a:r>
              <a:rPr lang="ru-RU" sz="2400" b="1" dirty="0" smtClean="0">
                <a:latin typeface="+mj-lt"/>
              </a:rPr>
              <a:t>мышление</a:t>
            </a:r>
            <a:r>
              <a:rPr lang="ru-RU" sz="2400" b="1" dirty="0">
                <a:solidFill>
                  <a:schemeClr val="bg1"/>
                </a:solidFill>
                <a:latin typeface="+mj-lt"/>
              </a:rPr>
              <a:t>. 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484784"/>
            <a:ext cx="4104456" cy="239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283968" y="4110464"/>
            <a:ext cx="446449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b="1" dirty="0">
                <a:latin typeface="+mj-lt"/>
              </a:rPr>
              <a:t>При систематическом употреблении </a:t>
            </a:r>
            <a:r>
              <a:rPr lang="ru-RU" sz="2400" b="1" dirty="0" smtClean="0">
                <a:latin typeface="+mj-lt"/>
              </a:rPr>
              <a:t>«легких» наркотиков  наркоман </a:t>
            </a:r>
            <a:r>
              <a:rPr lang="ru-RU" sz="2400" b="1" dirty="0">
                <a:latin typeface="+mj-lt"/>
              </a:rPr>
              <a:t>тупеет, теряет способность к выполнению сложных логических операций.</a:t>
            </a:r>
          </a:p>
        </p:txBody>
      </p:sp>
      <p:pic>
        <p:nvPicPr>
          <p:cNvPr id="8" name="Picture 2" descr="C:\Users\Vera\Desktop\фотонарко\szauder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851611"/>
            <a:ext cx="3755343" cy="2826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6707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8147248" cy="1371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algn="ctr"/>
            <a:r>
              <a:rPr lang="ru-RU" sz="4800" b="1" dirty="0" smtClean="0">
                <a:solidFill>
                  <a:srgbClr val="FF0000"/>
                </a:solidFill>
              </a:rPr>
              <a:t>Наркотический психоз</a:t>
            </a:r>
            <a:endParaRPr lang="ru-RU" sz="4800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340768"/>
            <a:ext cx="4896544" cy="5184576"/>
          </a:xfr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>
            <a:normAutofit fontScale="85000" lnSpcReduction="20000"/>
          </a:bodyPr>
          <a:lstStyle/>
          <a:p>
            <a:pPr marL="137160" indent="0">
              <a:buNone/>
            </a:pPr>
            <a:r>
              <a:rPr lang="ru-RU" sz="3300" b="1" dirty="0">
                <a:latin typeface="+mj-lt"/>
              </a:rPr>
              <a:t>Длительное употребление «лёгких» наркотиков может вызвать </a:t>
            </a:r>
            <a:r>
              <a:rPr lang="ru-RU" sz="3300" b="1" dirty="0" smtClean="0">
                <a:latin typeface="+mj-lt"/>
              </a:rPr>
              <a:t>наркотические психозы, </a:t>
            </a:r>
            <a:r>
              <a:rPr lang="ru-RU" sz="3300" b="1" dirty="0">
                <a:latin typeface="+mj-lt"/>
              </a:rPr>
              <a:t>при которых наркоман может совершить самоубийство и даже убийство человека. Эти наркотики способствуют также </a:t>
            </a:r>
            <a:r>
              <a:rPr lang="ru-RU" sz="3300" b="1" dirty="0" smtClean="0">
                <a:latin typeface="+mj-lt"/>
              </a:rPr>
              <a:t>развитию </a:t>
            </a:r>
            <a:r>
              <a:rPr lang="ru-RU" sz="3300" b="1" dirty="0">
                <a:latin typeface="+mj-lt"/>
              </a:rPr>
              <a:t>у наркомана </a:t>
            </a:r>
            <a:r>
              <a:rPr lang="ru-RU" sz="3800" b="1" dirty="0">
                <a:solidFill>
                  <a:srgbClr val="FF0000"/>
                </a:solidFill>
                <a:latin typeface="+mj-lt"/>
              </a:rPr>
              <a:t>тяжёлых форм шизофрении.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412776"/>
            <a:ext cx="3816424" cy="4824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6568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476672"/>
            <a:ext cx="8147248" cy="5978136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rmAutofit lnSpcReduction="10000"/>
          </a:bodyPr>
          <a:lstStyle/>
          <a:p>
            <a:pPr marL="137160" lvl="0" indent="0" algn="ctr">
              <a:buClr>
                <a:srgbClr val="FF0000"/>
              </a:buClr>
              <a:buNone/>
            </a:pPr>
            <a:r>
              <a:rPr lang="ru-RU" sz="3600" i="1" dirty="0">
                <a:latin typeface="+mj-lt"/>
              </a:rPr>
              <a:t>По данным органов </a:t>
            </a:r>
            <a:r>
              <a:rPr lang="ru-RU" sz="3600" i="1" dirty="0" smtClean="0">
                <a:latin typeface="+mj-lt"/>
              </a:rPr>
              <a:t>МВД  </a:t>
            </a:r>
            <a:r>
              <a:rPr lang="ru-RU" sz="3600" i="1" dirty="0">
                <a:latin typeface="+mj-lt"/>
              </a:rPr>
              <a:t>и Министерства образования </a:t>
            </a:r>
            <a:r>
              <a:rPr lang="ru-RU" sz="3600" i="1" dirty="0" smtClean="0">
                <a:latin typeface="+mj-lt"/>
              </a:rPr>
              <a:t>РФ</a:t>
            </a:r>
          </a:p>
          <a:p>
            <a:pPr marL="137160" lvl="0" indent="0" algn="ctr">
              <a:buClr>
                <a:srgbClr val="FF0000"/>
              </a:buClr>
              <a:buNone/>
            </a:pPr>
            <a:r>
              <a:rPr lang="ru-RU" sz="3600" i="1" dirty="0" smtClean="0">
                <a:latin typeface="+mj-lt"/>
              </a:rPr>
              <a:t> </a:t>
            </a:r>
            <a:r>
              <a:rPr lang="ru-RU" sz="3600" i="1" dirty="0">
                <a:latin typeface="+mj-lt"/>
              </a:rPr>
              <a:t>около 96% подростков приобщаются </a:t>
            </a:r>
            <a:endParaRPr lang="ru-RU" sz="3600" i="1" dirty="0" smtClean="0">
              <a:latin typeface="+mj-lt"/>
            </a:endParaRPr>
          </a:p>
          <a:p>
            <a:pPr marL="137160" lvl="0" indent="0" algn="ctr">
              <a:buClr>
                <a:srgbClr val="FF0000"/>
              </a:buClr>
              <a:buNone/>
            </a:pPr>
            <a:r>
              <a:rPr lang="ru-RU" sz="3600" i="1" dirty="0" smtClean="0">
                <a:latin typeface="+mj-lt"/>
              </a:rPr>
              <a:t>к наркотикам </a:t>
            </a:r>
            <a:r>
              <a:rPr lang="ru-RU" sz="3600" i="1" dirty="0">
                <a:latin typeface="+mj-lt"/>
              </a:rPr>
              <a:t>при их контактах </a:t>
            </a:r>
            <a:r>
              <a:rPr lang="ru-RU" sz="3600" i="1" dirty="0" smtClean="0">
                <a:latin typeface="+mj-lt"/>
              </a:rPr>
              <a:t>с наркоманами </a:t>
            </a:r>
            <a:r>
              <a:rPr lang="ru-RU" sz="3600" i="1" dirty="0">
                <a:latin typeface="+mj-lt"/>
              </a:rPr>
              <a:t>и сбытчиками наркотиков.</a:t>
            </a:r>
          </a:p>
          <a:p>
            <a:pPr marL="64008" lvl="0" indent="0" algn="ctr">
              <a:buClr>
                <a:srgbClr val="FF0000"/>
              </a:buClr>
              <a:buNone/>
            </a:pPr>
            <a:r>
              <a:rPr lang="ru-RU" sz="3600" i="1" dirty="0">
                <a:latin typeface="+mj-lt"/>
              </a:rPr>
              <a:t> </a:t>
            </a:r>
            <a:r>
              <a:rPr lang="ru-RU" sz="3600" i="1" dirty="0" smtClean="0">
                <a:latin typeface="+mj-lt"/>
              </a:rPr>
              <a:t>Торговцы смертью </a:t>
            </a:r>
            <a:endParaRPr lang="ru-RU" sz="3600" i="1" dirty="0">
              <a:latin typeface="+mj-lt"/>
            </a:endParaRPr>
          </a:p>
          <a:p>
            <a:pPr marL="64008" lvl="0" indent="0" algn="ctr">
              <a:buClr>
                <a:srgbClr val="FF0000"/>
              </a:buClr>
              <a:buNone/>
            </a:pPr>
            <a:r>
              <a:rPr lang="ru-RU" sz="3600" i="1" dirty="0">
                <a:latin typeface="+mj-lt"/>
              </a:rPr>
              <a:t>ни слова не говорят о страшных и трагических последствиях приобщения к этому злу.</a:t>
            </a:r>
            <a:endParaRPr lang="ru-RU" i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1871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-21543"/>
            <a:ext cx="8686800" cy="6454808"/>
          </a:xfr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marL="64008" indent="0">
              <a:buNone/>
            </a:pPr>
            <a:endParaRPr lang="ru-RU" sz="9600" b="1" i="1" u="sng" dirty="0" smtClean="0">
              <a:solidFill>
                <a:srgbClr val="C00000"/>
              </a:solidFill>
            </a:endParaRPr>
          </a:p>
          <a:p>
            <a:pPr marL="64008" indent="0" algn="ctr">
              <a:buNone/>
            </a:pPr>
            <a:r>
              <a:rPr lang="ru-RU" sz="9600" b="1" i="1" u="sng" dirty="0" smtClean="0">
                <a:solidFill>
                  <a:srgbClr val="FF0000"/>
                </a:solidFill>
              </a:rPr>
              <a:t>10 опасность</a:t>
            </a:r>
            <a:endParaRPr lang="ru-RU" sz="9600" b="1" i="1" u="sng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9557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67494"/>
            <a:ext cx="8424936" cy="85725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r>
              <a:rPr lang="ru-RU" sz="5300" b="1" i="1" dirty="0" smtClean="0"/>
              <a:t>    </a:t>
            </a:r>
            <a:r>
              <a:rPr lang="ru-RU" sz="5300" b="1" i="1" dirty="0" smtClean="0">
                <a:solidFill>
                  <a:srgbClr val="FF0000"/>
                </a:solidFill>
              </a:rPr>
              <a:t>Аптечная  наркомания</a:t>
            </a:r>
            <a:r>
              <a:rPr lang="ru-RU" sz="5300" b="1" dirty="0" smtClean="0">
                <a:solidFill>
                  <a:srgbClr val="FF0000"/>
                </a:solidFill>
              </a:rPr>
              <a:t> </a:t>
            </a:r>
            <a:endParaRPr lang="ru-RU" sz="5300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844824"/>
            <a:ext cx="4355977" cy="4752528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ru-RU" sz="4200" b="1" dirty="0" smtClean="0">
                <a:solidFill>
                  <a:schemeClr val="bg1"/>
                </a:solidFill>
                <a:latin typeface="+mj-lt"/>
              </a:rPr>
              <a:t>   </a:t>
            </a:r>
            <a:r>
              <a:rPr lang="ru-RU" sz="3800" b="1" dirty="0" smtClean="0">
                <a:latin typeface="+mj-lt"/>
              </a:rPr>
              <a:t>В </a:t>
            </a:r>
            <a:r>
              <a:rPr lang="ru-RU" sz="3800" b="1" dirty="0">
                <a:latin typeface="+mj-lt"/>
              </a:rPr>
              <a:t>моменты </a:t>
            </a:r>
            <a:r>
              <a:rPr lang="ru-RU" sz="3800" b="1" dirty="0" smtClean="0">
                <a:latin typeface="+mj-lt"/>
              </a:rPr>
              <a:t>безысходности </a:t>
            </a:r>
            <a:r>
              <a:rPr lang="ru-RU" sz="3800" b="1" dirty="0">
                <a:latin typeface="+mj-lt"/>
              </a:rPr>
              <a:t>зависимый ищет альтернативу в медицинских препаратах.</a:t>
            </a:r>
            <a:br>
              <a:rPr lang="ru-RU" sz="3800" b="1" dirty="0">
                <a:latin typeface="+mj-lt"/>
              </a:rPr>
            </a:br>
            <a:r>
              <a:rPr lang="ru-RU" sz="3800" b="1" dirty="0">
                <a:latin typeface="+mj-lt"/>
              </a:rPr>
              <a:t/>
            </a:r>
            <a:br>
              <a:rPr lang="ru-RU" sz="3800" b="1" dirty="0">
                <a:latin typeface="+mj-lt"/>
              </a:rPr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28674" name="Picture 2" descr="http://cxid.info/upload/old/image.php?id=2011111410542001.jpg&amp;w=150&amp;h=150&amp;act=crop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4009279"/>
            <a:ext cx="3420570" cy="2564904"/>
          </a:xfrm>
          <a:prstGeom prst="rect">
            <a:avLst/>
          </a:prstGeom>
          <a:noFill/>
        </p:spPr>
      </p:pic>
      <p:pic>
        <p:nvPicPr>
          <p:cNvPr id="28676" name="Picture 4" descr="http://7d.rv.ua/wp-content/uploads/2013/02/1354618974-150x150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4008" y="1196752"/>
            <a:ext cx="3420570" cy="306053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73960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67494"/>
            <a:ext cx="8686800" cy="139903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ru-RU" sz="5400" b="1" dirty="0" smtClean="0">
                <a:solidFill>
                  <a:srgbClr val="FF0000"/>
                </a:solidFill>
              </a:rPr>
              <a:t>Раствор смерти</a:t>
            </a:r>
            <a:endParaRPr lang="ru-RU" sz="5400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484784"/>
            <a:ext cx="4896544" cy="4752528"/>
          </a:xfrm>
        </p:spPr>
        <p:txBody>
          <a:bodyPr>
            <a:noAutofit/>
          </a:bodyPr>
          <a:lstStyle/>
          <a:p>
            <a:pPr marL="137160" indent="0">
              <a:buNone/>
            </a:pPr>
            <a:endParaRPr lang="ru-RU" sz="2400" b="1" dirty="0" smtClean="0">
              <a:solidFill>
                <a:schemeClr val="bg1"/>
              </a:solidFill>
              <a:latin typeface="+mj-lt"/>
            </a:endParaRPr>
          </a:p>
          <a:p>
            <a:pPr marL="137160" indent="0">
              <a:buNone/>
            </a:pPr>
            <a:r>
              <a:rPr lang="ru-RU" b="1" dirty="0" smtClean="0">
                <a:latin typeface="+mj-lt"/>
              </a:rPr>
              <a:t>Наркоманы применяют такие «лекарства» теми же способами, что и запрещенные виды наркотиков.</a:t>
            </a:r>
          </a:p>
          <a:p>
            <a:pPr marL="137160" indent="0">
              <a:buNone/>
            </a:pPr>
            <a:r>
              <a:rPr lang="ru-RU" b="1" dirty="0" smtClean="0">
                <a:latin typeface="+mj-lt"/>
              </a:rPr>
              <a:t>Но как бы тщательно не готовился раствор, в нём всегда остаются частицы нерастворённого вещества.</a:t>
            </a:r>
            <a:endParaRPr lang="ru-RU" b="1" dirty="0">
              <a:latin typeface="+mj-lt"/>
            </a:endParaRPr>
          </a:p>
        </p:txBody>
      </p:sp>
      <p:pic>
        <p:nvPicPr>
          <p:cNvPr id="10242" name="Picture 2" descr="C:\Users\Vera\Desktop\фотонарко\o-PCP-USE-JAIL-facebook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844824"/>
            <a:ext cx="3462288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2244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0"/>
            <a:ext cx="8640960" cy="165968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</a:rPr>
              <a:t>Микрочастицы препарата закупоривают мелкие сосуды</a:t>
            </a:r>
            <a:endParaRPr lang="ru-RU" sz="4000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700808"/>
            <a:ext cx="4320480" cy="2664296"/>
          </a:xfrm>
        </p:spPr>
        <p:txBody>
          <a:bodyPr>
            <a:noAutofit/>
          </a:bodyPr>
          <a:lstStyle/>
          <a:p>
            <a:pPr marL="137160" indent="0">
              <a:buNone/>
            </a:pPr>
            <a:r>
              <a:rPr lang="ru-RU" sz="2000" b="1" dirty="0" smtClean="0">
                <a:latin typeface="+mj-lt"/>
              </a:rPr>
              <a:t>При введении такого раствора, микрочастицы препарата закупоривают мелкие сосуды, образуются тромбы. Место укола начинает чернеть, возникают гангренозные воспаления.</a:t>
            </a:r>
            <a:endParaRPr lang="ru-RU" sz="2000" b="1" dirty="0">
              <a:latin typeface="+mj-lt"/>
            </a:endParaRPr>
          </a:p>
        </p:txBody>
      </p:sp>
      <p:pic>
        <p:nvPicPr>
          <p:cNvPr id="24580" name="Picture 4" descr="http://udoktora.net/wp-content/uploads/2011/11/venoznaya-giperemiya-mozhet-vozniknut-iz-za-tromba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3963428"/>
            <a:ext cx="3528392" cy="2675559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4067944" y="5589240"/>
            <a:ext cx="5256584" cy="1200329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ru-RU" sz="2400" b="1" i="1" dirty="0" smtClean="0">
                <a:solidFill>
                  <a:srgbClr val="FF0000"/>
                </a:solidFill>
                <a:latin typeface="+mj-lt"/>
              </a:rPr>
              <a:t>Кончается это ампутацией конечностей, а в запущенном состоянии - гибелью человека</a:t>
            </a:r>
            <a:endParaRPr lang="ru-RU" sz="2400" b="1" i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9218" name="Picture 2" descr="C:\Users\Vera\Desktop\мвд краски жизни\P7j2qcvVJb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772816"/>
            <a:ext cx="3507886" cy="3638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0339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16632"/>
            <a:ext cx="9144000" cy="6300192"/>
          </a:xfr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marL="64008" indent="0" algn="ctr">
              <a:buNone/>
            </a:pPr>
            <a:endParaRPr lang="ru-RU" sz="9600" b="1" i="1" u="sng" dirty="0" smtClean="0">
              <a:solidFill>
                <a:srgbClr val="C00000"/>
              </a:solidFill>
            </a:endParaRPr>
          </a:p>
          <a:p>
            <a:pPr marL="64008" indent="0" algn="ctr">
              <a:buNone/>
            </a:pPr>
            <a:r>
              <a:rPr lang="ru-RU" sz="9600" b="1" i="1" u="sng" dirty="0" smtClean="0">
                <a:solidFill>
                  <a:srgbClr val="FF0000"/>
                </a:solidFill>
              </a:rPr>
              <a:t>11 опасность</a:t>
            </a:r>
            <a:endParaRPr lang="ru-RU" sz="9600" b="1" i="1" u="sng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4255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9036496" cy="18002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effectLst/>
              </a:rPr>
              <a:t>Смертельную угрозу жизни и здоровью подростков представляют</a:t>
            </a:r>
            <a:br>
              <a:rPr lang="ru-RU" sz="3600" b="1" dirty="0" smtClean="0">
                <a:solidFill>
                  <a:srgbClr val="FF0000"/>
                </a:solidFill>
                <a:effectLst/>
              </a:rPr>
            </a:br>
            <a:r>
              <a:rPr lang="ru-RU" sz="3600" b="1" dirty="0" smtClean="0">
                <a:solidFill>
                  <a:srgbClr val="FF0000"/>
                </a:solidFill>
                <a:effectLst/>
              </a:rPr>
              <a:t> курительные смеси </a:t>
            </a:r>
            <a:r>
              <a:rPr lang="ru-RU" sz="3600" dirty="0"/>
              <a:t> </a:t>
            </a:r>
            <a:r>
              <a:rPr lang="ru-RU" sz="3600" i="1" dirty="0">
                <a:solidFill>
                  <a:srgbClr val="FF0000"/>
                </a:solidFill>
              </a:rPr>
              <a:t>«спайс» </a:t>
            </a:r>
            <a:endParaRPr lang="ru-RU" sz="3600" i="1" dirty="0">
              <a:solidFill>
                <a:srgbClr val="FF0000"/>
              </a:solidFill>
              <a:effectLst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252536" y="1556792"/>
            <a:ext cx="3528392" cy="4968552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2000" dirty="0" smtClean="0"/>
              <a:t>      </a:t>
            </a:r>
            <a:endParaRPr lang="ru-RU" sz="4000" b="1" u="sng" dirty="0" smtClean="0">
              <a:solidFill>
                <a:srgbClr val="FF0000"/>
              </a:solidFill>
            </a:endParaRPr>
          </a:p>
          <a:p>
            <a:pPr>
              <a:buNone/>
            </a:pPr>
            <a:r>
              <a:rPr lang="ru-RU" sz="2000" b="1" dirty="0" smtClean="0">
                <a:solidFill>
                  <a:schemeClr val="bg1"/>
                </a:solidFill>
                <a:latin typeface="+mj-lt"/>
              </a:rPr>
              <a:t>      </a:t>
            </a:r>
            <a:r>
              <a:rPr lang="ru-RU" sz="2000" b="1" dirty="0" smtClean="0">
                <a:latin typeface="+mj-lt"/>
              </a:rPr>
              <a:t>Поскольку их употребление запрещено законом, производители выпускают смеси под различными названиями.</a:t>
            </a:r>
          </a:p>
          <a:p>
            <a:pPr>
              <a:buNone/>
            </a:pPr>
            <a:r>
              <a:rPr lang="ru-RU" sz="2000" b="1" dirty="0">
                <a:latin typeface="+mj-lt"/>
              </a:rPr>
              <a:t> </a:t>
            </a:r>
            <a:r>
              <a:rPr lang="ru-RU" sz="2000" b="1" dirty="0" smtClean="0">
                <a:latin typeface="+mj-lt"/>
              </a:rPr>
              <a:t>     </a:t>
            </a:r>
            <a:br>
              <a:rPr lang="ru-RU" sz="2000" b="1" dirty="0" smtClean="0">
                <a:latin typeface="+mj-lt"/>
              </a:rPr>
            </a:br>
            <a:r>
              <a:rPr lang="ru-RU" sz="2000" b="1" dirty="0" smtClean="0">
                <a:latin typeface="+mj-lt"/>
              </a:rPr>
              <a:t>Все эти курительные смеси оказывают на организм очень сильное психотропное воздействие.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491880" y="4646245"/>
            <a:ext cx="565212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+mj-lt"/>
              </a:rPr>
              <a:t> </a:t>
            </a:r>
            <a:r>
              <a:rPr lang="ru-RU" sz="2000" b="1" dirty="0" smtClean="0">
                <a:latin typeface="+mj-lt"/>
              </a:rPr>
              <a:t>У человека возникает помрачнение сознания, появляются слуховые и зрительные галлюцинации. В таком состоянии «курильщик» может совершить самые безрассудные поступки, вплоть до самоубийства.</a:t>
            </a:r>
            <a:endParaRPr lang="ru-RU" sz="2000" b="1" dirty="0">
              <a:latin typeface="+mj-lt"/>
            </a:endParaRPr>
          </a:p>
        </p:txBody>
      </p:sp>
      <p:pic>
        <p:nvPicPr>
          <p:cNvPr id="22532" name="Picture 4" descr="http://www.anypsy.ru/sites/default/files/SOZNANIYANARUSHENIE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2080249"/>
            <a:ext cx="2635571" cy="25659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69865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67494"/>
            <a:ext cx="9144000" cy="139903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</a:rPr>
              <a:t>Необдуманные поступки под воздействием СПАЙСА</a:t>
            </a:r>
            <a:endParaRPr lang="ru-RU" sz="4000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628801"/>
            <a:ext cx="4247381" cy="2376263"/>
          </a:xfrm>
        </p:spPr>
        <p:txBody>
          <a:bodyPr>
            <a:noAutofit/>
          </a:bodyPr>
          <a:lstStyle/>
          <a:p>
            <a:pPr marL="137160" indent="0">
              <a:buNone/>
            </a:pPr>
            <a:r>
              <a:rPr lang="ru-RU" sz="1800" b="1" dirty="0" smtClean="0">
                <a:latin typeface="+mj-lt"/>
              </a:rPr>
              <a:t>В конце августа 2012 года ученик 9 класса лицея №4 подмосковного города  Люберцы с группой друзей поднялся на 15 этаж жилого дома, покурил злополучную смесь и в состоянии сильного возбуждения спрыгнул с 15-го этажа</a:t>
            </a:r>
            <a:endParaRPr lang="ru-RU" sz="1800" b="1" dirty="0">
              <a:latin typeface="+mj-lt"/>
            </a:endParaRPr>
          </a:p>
        </p:txBody>
      </p:sp>
      <p:pic>
        <p:nvPicPr>
          <p:cNvPr id="21506" name="Picture 2" descr="http://i80.mindmix.ru/86/79/147986/87/2010187/113719.jpe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1695052"/>
            <a:ext cx="4019550" cy="2886076"/>
          </a:xfrm>
          <a:prstGeom prst="rect">
            <a:avLst/>
          </a:prstGeom>
          <a:noFill/>
        </p:spPr>
      </p:pic>
      <p:pic>
        <p:nvPicPr>
          <p:cNvPr id="21508" name="Picture 4" descr="http://img1.liveinternet.ru/images/attach/c/1/49/624/49624974_0346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3367" y="4005064"/>
            <a:ext cx="4019550" cy="2480656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4642917" y="4976009"/>
            <a:ext cx="4609603" cy="1274195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64008" lvl="0">
              <a:spcBef>
                <a:spcPct val="20000"/>
              </a:spcBef>
              <a:buClr>
                <a:srgbClr val="FF0000"/>
              </a:buClr>
              <a:buSzPct val="80000"/>
            </a:pPr>
            <a:r>
              <a:rPr lang="ru-RU" sz="2400" b="1" i="1" dirty="0" smtClean="0">
                <a:solidFill>
                  <a:srgbClr val="FF0000"/>
                </a:solidFill>
                <a:latin typeface="+mj-lt"/>
              </a:rPr>
              <a:t>Смерть </a:t>
            </a:r>
            <a:r>
              <a:rPr lang="ru-RU" sz="2400" b="1" i="1" dirty="0">
                <a:solidFill>
                  <a:srgbClr val="FF0000"/>
                </a:solidFill>
                <a:latin typeface="+mj-lt"/>
              </a:rPr>
              <a:t>была </a:t>
            </a:r>
            <a:r>
              <a:rPr lang="ru-RU" sz="2400" b="1" i="1" dirty="0" smtClean="0">
                <a:solidFill>
                  <a:srgbClr val="FF0000"/>
                </a:solidFill>
                <a:latin typeface="+mj-lt"/>
              </a:rPr>
              <a:t>мгновенной.</a:t>
            </a:r>
            <a:endParaRPr lang="ru-RU" sz="2000" b="1" i="1" dirty="0" smtClean="0">
              <a:solidFill>
                <a:srgbClr val="FF0000"/>
              </a:solidFill>
              <a:latin typeface="+mj-lt"/>
            </a:endParaRPr>
          </a:p>
          <a:p>
            <a:pPr marL="64008" lvl="0">
              <a:spcBef>
                <a:spcPct val="20000"/>
              </a:spcBef>
              <a:buClr>
                <a:srgbClr val="FF0000"/>
              </a:buClr>
              <a:buSzPct val="80000"/>
            </a:pPr>
            <a:r>
              <a:rPr lang="ru-RU" sz="2400" b="1" dirty="0" smtClean="0">
                <a:latin typeface="+mj-lt"/>
              </a:rPr>
              <a:t>К </a:t>
            </a:r>
            <a:r>
              <a:rPr lang="ru-RU" sz="2400" b="1" dirty="0">
                <a:latin typeface="+mj-lt"/>
              </a:rPr>
              <a:t>сожалению, таких случаев становится </a:t>
            </a:r>
            <a:r>
              <a:rPr lang="ru-RU" sz="2400" b="1" dirty="0" smtClean="0">
                <a:latin typeface="+mj-lt"/>
              </a:rPr>
              <a:t>все  </a:t>
            </a:r>
            <a:r>
              <a:rPr lang="ru-RU" sz="2400" b="1" dirty="0">
                <a:latin typeface="+mj-lt"/>
              </a:rPr>
              <a:t>больше.</a:t>
            </a:r>
          </a:p>
        </p:txBody>
      </p:sp>
    </p:spTree>
    <p:extLst>
      <p:ext uri="{BB962C8B-B14F-4D97-AF65-F5344CB8AC3E}">
        <p14:creationId xmlns:p14="http://schemas.microsoft.com/office/powerpoint/2010/main" val="267392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r>
              <a:rPr lang="ru-RU" sz="4400" dirty="0">
                <a:ln>
                  <a:noFill/>
                </a:ln>
                <a:solidFill>
                  <a:srgbClr val="FF0000"/>
                </a:solidFill>
                <a:effectLst/>
              </a:rPr>
              <a:t>Очередной случай отравления</a:t>
            </a:r>
            <a:endParaRPr lang="ru-RU" sz="4400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340768"/>
            <a:ext cx="4796880" cy="5517232"/>
          </a:xfrm>
          <a:effectLst/>
        </p:spPr>
        <p:txBody>
          <a:bodyPr>
            <a:normAutofit fontScale="85000" lnSpcReduction="20000"/>
          </a:bodyPr>
          <a:lstStyle/>
          <a:p>
            <a:pPr marL="137160" indent="0">
              <a:buNone/>
            </a:pPr>
            <a:r>
              <a:rPr lang="ru-RU" sz="3100" b="1" dirty="0" smtClean="0">
                <a:latin typeface="+mj-lt"/>
              </a:rPr>
              <a:t>Трое </a:t>
            </a:r>
            <a:r>
              <a:rPr lang="ru-RU" sz="3100" b="1" dirty="0">
                <a:latin typeface="+mj-lt"/>
              </a:rPr>
              <a:t>подростков 14-ти и 15-ти лет курили </a:t>
            </a:r>
            <a:r>
              <a:rPr lang="ru-RU" sz="3100" b="1" dirty="0" smtClean="0">
                <a:latin typeface="+mj-lt"/>
              </a:rPr>
              <a:t>«</a:t>
            </a:r>
            <a:r>
              <a:rPr lang="ru-RU" sz="3100" b="1" dirty="0" err="1">
                <a:latin typeface="+mj-lt"/>
              </a:rPr>
              <a:t>спайсы</a:t>
            </a:r>
            <a:r>
              <a:rPr lang="ru-RU" sz="3100" b="1" dirty="0">
                <a:latin typeface="+mj-lt"/>
              </a:rPr>
              <a:t>» в туалете школы №1028. Вскоре после этого ребятам стало плохо, в школу была вызвана карета скорой помощи</a:t>
            </a:r>
            <a:r>
              <a:rPr lang="ru-RU" sz="3100" b="1" dirty="0" smtClean="0">
                <a:latin typeface="+mj-lt"/>
              </a:rPr>
              <a:t>. </a:t>
            </a:r>
            <a:r>
              <a:rPr lang="ru-RU" sz="3100" b="1" dirty="0">
                <a:latin typeface="+mj-lt"/>
              </a:rPr>
              <a:t>Медики оказали пострадавшим первую помощь, но для двоих подростков ее оказалось недостаточно. Одного из школьников увезли родители, двоих других пришлось </a:t>
            </a:r>
            <a:r>
              <a:rPr lang="ru-RU" sz="3100" b="1" dirty="0" smtClean="0">
                <a:latin typeface="+mj-lt"/>
              </a:rPr>
              <a:t>госпитализировать</a:t>
            </a:r>
            <a:r>
              <a:rPr lang="ru-RU" sz="3100" b="1" dirty="0">
                <a:latin typeface="+mj-lt"/>
              </a:rPr>
              <a:t>.</a:t>
            </a:r>
          </a:p>
          <a:p>
            <a:endParaRPr lang="ru-RU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331" y="3595688"/>
            <a:ext cx="3048000" cy="2718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0" name="Picture 2" descr="C:\Users\Vera\Desktop\фотонарко\e30493e3806076840e46cc20ead2a1f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1747" y="1328311"/>
            <a:ext cx="3023169" cy="2267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5261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-12307"/>
            <a:ext cx="8219256" cy="128929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ru-RU" sz="4800" b="1" dirty="0">
                <a:ln>
                  <a:noFill/>
                </a:ln>
                <a:solidFill>
                  <a:srgbClr val="FF0000"/>
                </a:solidFill>
                <a:effectLst/>
              </a:rPr>
              <a:t>Диагноз у всех </a:t>
            </a:r>
            <a:r>
              <a:rPr lang="ru-RU" sz="4800" b="1" dirty="0" smtClean="0">
                <a:ln>
                  <a:noFill/>
                </a:ln>
                <a:solidFill>
                  <a:srgbClr val="FF0000"/>
                </a:solidFill>
                <a:effectLst/>
              </a:rPr>
              <a:t>один</a:t>
            </a:r>
            <a:endParaRPr lang="ru-RU" sz="4800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19" y="997822"/>
            <a:ext cx="4428491" cy="4447402"/>
          </a:xfrm>
        </p:spPr>
        <p:txBody>
          <a:bodyPr>
            <a:noAutofit/>
          </a:bodyPr>
          <a:lstStyle/>
          <a:p>
            <a:pPr marL="137160" indent="0">
              <a:buNone/>
            </a:pPr>
            <a:r>
              <a:rPr lang="ru-RU" sz="2000" b="1" dirty="0">
                <a:latin typeface="+mj-lt"/>
              </a:rPr>
              <a:t>Пятеро студентов Академии водного транспорта были экстренно госпитализированы с отравлением легальными наркотиками</a:t>
            </a:r>
            <a:r>
              <a:rPr lang="ru-RU" sz="2000" b="1" dirty="0" smtClean="0">
                <a:latin typeface="+mj-lt"/>
              </a:rPr>
              <a:t>.</a:t>
            </a:r>
          </a:p>
          <a:p>
            <a:pPr marL="137160" indent="0">
              <a:buNone/>
            </a:pPr>
            <a:r>
              <a:rPr lang="ru-RU" sz="2000" b="1" dirty="0">
                <a:latin typeface="+mj-lt"/>
              </a:rPr>
              <a:t> Когда врачи приехали, 16-летний учащийся первого курса колледжа при академии </a:t>
            </a:r>
            <a:r>
              <a:rPr lang="ru-RU" sz="2000" b="1" dirty="0" smtClean="0">
                <a:latin typeface="+mj-lt"/>
              </a:rPr>
              <a:t>был </a:t>
            </a:r>
            <a:r>
              <a:rPr lang="ru-RU" sz="2000" b="1" dirty="0">
                <a:latin typeface="+mj-lt"/>
              </a:rPr>
              <a:t>уже без сознания, и его доставили в реанимацию</a:t>
            </a:r>
            <a:r>
              <a:rPr lang="ru-RU" sz="2000" b="1" dirty="0" smtClean="0">
                <a:latin typeface="+mj-lt"/>
              </a:rPr>
              <a:t>.</a:t>
            </a:r>
            <a:endParaRPr lang="ru-RU" sz="2000" b="1" dirty="0">
              <a:latin typeface="+mj-lt"/>
            </a:endParaRPr>
          </a:p>
        </p:txBody>
      </p:sp>
      <p:sp>
        <p:nvSpPr>
          <p:cNvPr id="4" name="Прямоугольник 3"/>
          <p:cNvSpPr/>
          <p:nvPr/>
        </p:nvSpPr>
        <p:spPr>
          <a:xfrm rot="10800000" flipV="1">
            <a:off x="3203847" y="4439210"/>
            <a:ext cx="5760639" cy="16435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4008" lvl="0">
              <a:spcBef>
                <a:spcPct val="20000"/>
              </a:spcBef>
              <a:buClr>
                <a:srgbClr val="FF0000"/>
              </a:buClr>
              <a:buSzPct val="80000"/>
            </a:pPr>
            <a:r>
              <a:rPr lang="ru-RU" sz="2400" b="1" dirty="0" smtClean="0">
                <a:latin typeface="+mj-lt"/>
              </a:rPr>
              <a:t>Четверых его друзей госпитализировали </a:t>
            </a:r>
            <a:r>
              <a:rPr lang="ru-RU" sz="2400" b="1" dirty="0">
                <a:latin typeface="+mj-lt"/>
              </a:rPr>
              <a:t>в отделения токсикологии. </a:t>
            </a:r>
            <a:endParaRPr lang="ru-RU" sz="2400" b="1" dirty="0" smtClean="0">
              <a:latin typeface="+mj-lt"/>
            </a:endParaRPr>
          </a:p>
          <a:p>
            <a:pPr marL="64008" lvl="0">
              <a:spcBef>
                <a:spcPct val="20000"/>
              </a:spcBef>
              <a:buClr>
                <a:srgbClr val="FF0000"/>
              </a:buClr>
              <a:buSzPct val="80000"/>
            </a:pPr>
            <a:r>
              <a:rPr lang="ru-RU" sz="2400" b="1" dirty="0" smtClean="0">
                <a:latin typeface="+mj-lt"/>
              </a:rPr>
              <a:t>Диагноз  у </a:t>
            </a:r>
            <a:r>
              <a:rPr lang="ru-RU" sz="2400" b="1" dirty="0">
                <a:latin typeface="+mj-lt"/>
              </a:rPr>
              <a:t>всех один и тот </a:t>
            </a:r>
            <a:r>
              <a:rPr lang="ru-RU" sz="2400" b="1" dirty="0" smtClean="0">
                <a:latin typeface="+mj-lt"/>
              </a:rPr>
              <a:t>же</a:t>
            </a:r>
            <a:endParaRPr lang="ru-RU" sz="2400" b="1" dirty="0">
              <a:latin typeface="+mj-l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7504" y="5949280"/>
            <a:ext cx="9289032" cy="769441"/>
          </a:xfrm>
          <a:prstGeom prst="rect">
            <a:avLst/>
          </a:prstGeom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sz="4400" b="1" i="1" dirty="0" smtClean="0">
                <a:solidFill>
                  <a:srgbClr val="FF0000"/>
                </a:solidFill>
              </a:rPr>
              <a:t>отравление  курительной  смесью</a:t>
            </a:r>
            <a:endParaRPr lang="ru-RU" sz="4400" b="1" i="1" u="sng" dirty="0">
              <a:solidFill>
                <a:srgbClr val="FF0000"/>
              </a:solidFill>
            </a:endParaRPr>
          </a:p>
        </p:txBody>
      </p:sp>
      <p:pic>
        <p:nvPicPr>
          <p:cNvPr id="13315" name="Picture 3" descr="C:\Users\Vera\Desktop\фотонарко\dd_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5949" y="1107193"/>
            <a:ext cx="3816287" cy="2537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C:\Users\Vera\Desktop\фотонарко\Вызов-скорой-наркоману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370374"/>
            <a:ext cx="2377647" cy="1578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859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77809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ru-RU" sz="3600" dirty="0">
                <a:solidFill>
                  <a:srgbClr val="FF0000"/>
                </a:solidFill>
                <a:effectLst/>
              </a:rPr>
              <a:t>Волна отравлений </a:t>
            </a:r>
            <a:r>
              <a:rPr lang="ru-RU" sz="3600" dirty="0" err="1">
                <a:solidFill>
                  <a:srgbClr val="FF0000"/>
                </a:solidFill>
                <a:effectLst/>
              </a:rPr>
              <a:t>спайсами</a:t>
            </a:r>
            <a:r>
              <a:rPr lang="ru-RU" sz="3600" dirty="0">
                <a:solidFill>
                  <a:srgbClr val="FF0000"/>
                </a:solidFill>
                <a:effectLst/>
              </a:rPr>
              <a:t> в России</a:t>
            </a:r>
            <a:endParaRPr lang="ru-RU" sz="3600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268760"/>
            <a:ext cx="5040560" cy="5400600"/>
          </a:xfrm>
        </p:spPr>
        <p:txBody>
          <a:bodyPr>
            <a:noAutofit/>
          </a:bodyPr>
          <a:lstStyle/>
          <a:p>
            <a:pPr marL="137160" indent="0">
              <a:buNone/>
            </a:pPr>
            <a:r>
              <a:rPr lang="ru-RU" sz="2000" b="1" dirty="0" smtClean="0">
                <a:latin typeface="+mj-lt"/>
              </a:rPr>
              <a:t>Осенью </a:t>
            </a:r>
            <a:r>
              <a:rPr lang="ru-RU" sz="2000" b="1" dirty="0">
                <a:latin typeface="+mj-lt"/>
              </a:rPr>
              <a:t>2014 года по России прокатилась волна массовых </a:t>
            </a:r>
            <a:r>
              <a:rPr lang="ru-RU" sz="2000" b="1" dirty="0" smtClean="0">
                <a:latin typeface="+mj-lt"/>
              </a:rPr>
              <a:t>отравлений.</a:t>
            </a:r>
          </a:p>
          <a:p>
            <a:pPr marL="137160" indent="0">
              <a:buNone/>
            </a:pPr>
            <a:r>
              <a:rPr lang="ru-RU" sz="2000" b="1" dirty="0" smtClean="0">
                <a:latin typeface="+mj-lt"/>
              </a:rPr>
              <a:t>Жители </a:t>
            </a:r>
            <a:r>
              <a:rPr lang="ru-RU" sz="2000" b="1" dirty="0">
                <a:latin typeface="+mj-lt"/>
              </a:rPr>
              <a:t>девяти </a:t>
            </a:r>
            <a:r>
              <a:rPr lang="ru-RU" sz="2000" b="1" dirty="0" smtClean="0">
                <a:latin typeface="+mj-lt"/>
              </a:rPr>
              <a:t>регионов   России</a:t>
            </a:r>
            <a:r>
              <a:rPr lang="ru-RU" sz="2000" b="1" dirty="0">
                <a:latin typeface="+mj-lt"/>
              </a:rPr>
              <a:t> </a:t>
            </a:r>
            <a:r>
              <a:rPr lang="ru-RU" sz="2000" b="1" dirty="0" smtClean="0">
                <a:latin typeface="+mj-lt"/>
              </a:rPr>
              <a:t> (Киров</a:t>
            </a:r>
            <a:r>
              <a:rPr lang="ru-RU" sz="2000" b="1" dirty="0">
                <a:latin typeface="+mj-lt"/>
              </a:rPr>
              <a:t>, Тверь, </a:t>
            </a:r>
            <a:r>
              <a:rPr lang="ru-RU" sz="2000" b="1" dirty="0" smtClean="0">
                <a:latin typeface="+mj-lt"/>
              </a:rPr>
              <a:t> Тула, Кинешма, Ханты-Мансийск</a:t>
            </a:r>
            <a:r>
              <a:rPr lang="ru-RU" sz="2000" b="1" dirty="0">
                <a:latin typeface="+mj-lt"/>
              </a:rPr>
              <a:t>, </a:t>
            </a:r>
            <a:r>
              <a:rPr lang="ru-RU" sz="2000" b="1" dirty="0" smtClean="0">
                <a:latin typeface="+mj-lt"/>
              </a:rPr>
              <a:t>Сургут, Владимир, Чувашия,  Башкирия) пострадали </a:t>
            </a:r>
            <a:r>
              <a:rPr lang="ru-RU" sz="2000" b="1" dirty="0">
                <a:latin typeface="+mj-lt"/>
              </a:rPr>
              <a:t>от отравления синтетическим </a:t>
            </a:r>
            <a:r>
              <a:rPr lang="ru-RU" sz="2000" b="1" dirty="0" smtClean="0">
                <a:latin typeface="+mj-lt"/>
              </a:rPr>
              <a:t>наркотиком,  новой </a:t>
            </a:r>
            <a:r>
              <a:rPr lang="ru-RU" sz="2000" b="1" dirty="0">
                <a:latin typeface="+mj-lt"/>
              </a:rPr>
              <a:t>разновидности курительной смеси (спайса</a:t>
            </a:r>
            <a:r>
              <a:rPr lang="ru-RU" sz="2000" b="1" dirty="0" smtClean="0">
                <a:latin typeface="+mj-lt"/>
              </a:rPr>
              <a:t>).</a:t>
            </a:r>
            <a:endParaRPr lang="ru-RU" sz="2000" b="1" dirty="0">
              <a:latin typeface="+mj-lt"/>
            </a:endParaRPr>
          </a:p>
          <a:p>
            <a:pPr marL="137160" indent="0">
              <a:buNone/>
            </a:pPr>
            <a:r>
              <a:rPr lang="ru-RU" sz="2000" b="1" dirty="0" smtClean="0">
                <a:latin typeface="+mj-lt"/>
              </a:rPr>
              <a:t>Люди </a:t>
            </a:r>
            <a:r>
              <a:rPr lang="ru-RU" sz="2000" b="1" dirty="0">
                <a:latin typeface="+mj-lt"/>
              </a:rPr>
              <a:t>сотнями попадали в больницы, </a:t>
            </a:r>
            <a:r>
              <a:rPr lang="ru-RU" sz="2000" b="1" dirty="0" smtClean="0">
                <a:latin typeface="+mj-lt"/>
              </a:rPr>
              <a:t>сделав </a:t>
            </a:r>
            <a:r>
              <a:rPr lang="ru-RU" sz="2000" b="1" dirty="0">
                <a:latin typeface="+mj-lt"/>
              </a:rPr>
              <a:t>всего одну затяжку </a:t>
            </a:r>
            <a:r>
              <a:rPr lang="ru-RU" sz="2000" b="1" dirty="0" smtClean="0">
                <a:latin typeface="+mj-lt"/>
              </a:rPr>
              <a:t>. </a:t>
            </a:r>
          </a:p>
          <a:p>
            <a:pPr marL="137160" indent="0">
              <a:buNone/>
            </a:pPr>
            <a:r>
              <a:rPr lang="ru-RU" sz="2000" b="1" dirty="0" smtClean="0">
                <a:latin typeface="+mj-lt"/>
              </a:rPr>
              <a:t>Тогда </a:t>
            </a:r>
            <a:r>
              <a:rPr lang="ru-RU" sz="2000" b="1" dirty="0">
                <a:latin typeface="+mj-lt"/>
              </a:rPr>
              <a:t>скончалось </a:t>
            </a:r>
            <a:r>
              <a:rPr lang="ru-RU" sz="2000" b="1" dirty="0" smtClean="0">
                <a:latin typeface="+mj-lt"/>
              </a:rPr>
              <a:t>более </a:t>
            </a:r>
            <a:r>
              <a:rPr lang="ru-RU" sz="2000" b="1" dirty="0">
                <a:latin typeface="+mj-lt"/>
              </a:rPr>
              <a:t>40 </a:t>
            </a:r>
            <a:r>
              <a:rPr lang="ru-RU" sz="2000" b="1" dirty="0" smtClean="0">
                <a:latin typeface="+mj-lt"/>
              </a:rPr>
              <a:t>человек, около 2000 оказались в больнице, из них 1000 пострадавших  в коме.</a:t>
            </a:r>
            <a:r>
              <a:rPr lang="ru-RU" sz="2000" b="1" dirty="0">
                <a:latin typeface="+mj-lt"/>
              </a:rPr>
              <a:t> </a:t>
            </a:r>
          </a:p>
        </p:txBody>
      </p:sp>
      <p:pic>
        <p:nvPicPr>
          <p:cNvPr id="5122" name="Picture 2" descr="C:\Users\Vera\Desktop\xw_101122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052736"/>
            <a:ext cx="3467704" cy="2326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Vera\Desktop\80552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621108"/>
            <a:ext cx="3480316" cy="275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6458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764704"/>
            <a:ext cx="9252520" cy="4572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marL="64008" indent="0" algn="ctr">
              <a:buNone/>
            </a:pPr>
            <a:endParaRPr lang="ru-RU" sz="9600" b="1" i="1" u="sng" dirty="0" smtClean="0">
              <a:solidFill>
                <a:srgbClr val="C00000"/>
              </a:solidFill>
            </a:endParaRPr>
          </a:p>
          <a:p>
            <a:pPr marL="64008" indent="0" algn="ctr">
              <a:buNone/>
            </a:pPr>
            <a:r>
              <a:rPr lang="ru-RU" sz="9600" b="1" i="1" u="sng" dirty="0" smtClean="0">
                <a:solidFill>
                  <a:srgbClr val="FF0000"/>
                </a:solidFill>
              </a:rPr>
              <a:t>1 опасность</a:t>
            </a:r>
            <a:endParaRPr lang="ru-RU" sz="9600" b="1" i="1" u="sng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101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1008112"/>
          </a:xfrm>
          <a:ln>
            <a:noFill/>
          </a:ln>
          <a:effectLst/>
        </p:spPr>
        <p:txBody>
          <a:bodyPr>
            <a:noAutofit/>
          </a:bodyPr>
          <a:lstStyle/>
          <a:p>
            <a:pPr algn="ctr"/>
            <a:r>
              <a:rPr lang="ru-RU" sz="4000" b="1" dirty="0">
                <a:ln w="6350">
                  <a:solidFill>
                    <a:srgbClr val="FF0000">
                      <a:shade val="43000"/>
                    </a:srgbClr>
                  </a:solidFill>
                </a:ln>
                <a:solidFill>
                  <a:srgbClr val="FF0000"/>
                </a:solidFill>
              </a:rPr>
              <a:t>Достаточно </a:t>
            </a:r>
            <a:r>
              <a:rPr lang="ru-RU" sz="4000" b="1" dirty="0" smtClean="0">
                <a:ln w="6350">
                  <a:solidFill>
                    <a:srgbClr val="FF0000">
                      <a:shade val="43000"/>
                    </a:srgbClr>
                  </a:solidFill>
                </a:ln>
                <a:solidFill>
                  <a:srgbClr val="FF0000"/>
                </a:solidFill>
              </a:rPr>
              <a:t>было </a:t>
            </a:r>
            <a:r>
              <a:rPr lang="ru-RU" sz="4000" b="1" dirty="0">
                <a:ln w="6350">
                  <a:solidFill>
                    <a:srgbClr val="FF0000">
                      <a:shade val="43000"/>
                    </a:srgbClr>
                  </a:solidFill>
                </a:ln>
                <a:solidFill>
                  <a:srgbClr val="FF0000"/>
                </a:solidFill>
              </a:rPr>
              <a:t>одного раза…</a:t>
            </a:r>
            <a:endParaRPr lang="ru-RU" sz="4000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268760"/>
            <a:ext cx="5148064" cy="5364088"/>
          </a:xfr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>
            <a:normAutofit fontScale="70000" lnSpcReduction="20000"/>
          </a:bodyPr>
          <a:lstStyle/>
          <a:p>
            <a:pPr marL="137160" lvl="0" indent="0">
              <a:buClr>
                <a:srgbClr val="FF0000"/>
              </a:buClr>
              <a:buNone/>
            </a:pPr>
            <a:r>
              <a:rPr lang="ru-RU" sz="2600" b="1" dirty="0" smtClean="0">
                <a:latin typeface="+mj-lt"/>
              </a:rPr>
              <a:t>16-летняя </a:t>
            </a:r>
            <a:r>
              <a:rPr lang="ru-RU" sz="2600" b="1" dirty="0">
                <a:latin typeface="+mj-lt"/>
              </a:rPr>
              <a:t>москвичка </a:t>
            </a:r>
            <a:r>
              <a:rPr lang="ru-RU" sz="2600" b="1" dirty="0" smtClean="0">
                <a:latin typeface="+mj-lt"/>
              </a:rPr>
              <a:t>Аня </a:t>
            </a:r>
            <a:r>
              <a:rPr lang="ru-RU" sz="2600" b="1" dirty="0">
                <a:latin typeface="+mj-lt"/>
              </a:rPr>
              <a:t>Гайдук была талантливой, жизнерадостной девчонкой, прекрасно пела, рисовала, мечтала стать художником, была победителем многих творческих конкурсов и олимпиад. </a:t>
            </a:r>
            <a:endParaRPr lang="ru-RU" sz="2600" b="1" dirty="0" smtClean="0">
              <a:latin typeface="+mj-lt"/>
            </a:endParaRPr>
          </a:p>
          <a:p>
            <a:pPr marL="137160" lvl="0" indent="0">
              <a:buClr>
                <a:srgbClr val="FF0000"/>
              </a:buClr>
              <a:buNone/>
            </a:pPr>
            <a:endParaRPr lang="ru-RU" sz="2600" b="1" dirty="0">
              <a:latin typeface="+mj-lt"/>
            </a:endParaRPr>
          </a:p>
          <a:p>
            <a:pPr marL="137160" lvl="0" indent="0">
              <a:buClr>
                <a:srgbClr val="FF0000"/>
              </a:buClr>
              <a:buNone/>
            </a:pPr>
            <a:r>
              <a:rPr lang="ru-RU" sz="2600" b="1" dirty="0">
                <a:latin typeface="+mj-lt"/>
              </a:rPr>
              <a:t>26 октября 2009 один из ее знакомых предложил ей покурить красивую трубку, сказав, что это просто </a:t>
            </a:r>
            <a:r>
              <a:rPr lang="ru-RU" sz="2600" b="1" dirty="0" smtClean="0">
                <a:latin typeface="+mj-lt"/>
              </a:rPr>
              <a:t>ароматизированный </a:t>
            </a:r>
            <a:r>
              <a:rPr lang="ru-RU" sz="2600" b="1" dirty="0">
                <a:latin typeface="+mj-lt"/>
              </a:rPr>
              <a:t>табак. В трубке был спайс. Он подействовал уже через несколько минут.  Спасаясь от страшных галлюцинаций,  она побежала домой... Не понимая, </a:t>
            </a:r>
            <a:r>
              <a:rPr lang="ru-RU" sz="2600" b="1" dirty="0" smtClean="0">
                <a:latin typeface="+mj-lt"/>
              </a:rPr>
              <a:t> </a:t>
            </a:r>
            <a:r>
              <a:rPr lang="ru-RU" sz="2600" b="1" dirty="0">
                <a:latin typeface="+mj-lt"/>
              </a:rPr>
              <a:t>что с ней происходит, помчалась по лестнице вверх ... на десятом было открыто окно…</a:t>
            </a:r>
          </a:p>
          <a:p>
            <a:pPr marL="137160" lvl="0" indent="0">
              <a:buClr>
                <a:srgbClr val="FF0000"/>
              </a:buClr>
              <a:buNone/>
            </a:pPr>
            <a:r>
              <a:rPr lang="ru-RU" sz="2600" b="1" dirty="0">
                <a:latin typeface="+mj-lt"/>
              </a:rPr>
              <a:t>Аня </a:t>
            </a:r>
            <a:r>
              <a:rPr lang="ru-RU" sz="2600" b="1" dirty="0" smtClean="0">
                <a:latin typeface="+mj-lt"/>
              </a:rPr>
              <a:t>не была наркоманкой!     </a:t>
            </a:r>
          </a:p>
          <a:p>
            <a:pPr marL="137160" lvl="0" indent="0">
              <a:buClr>
                <a:srgbClr val="FF0000"/>
              </a:buClr>
              <a:buNone/>
            </a:pPr>
            <a:r>
              <a:rPr lang="ru-RU" sz="2600" b="1" dirty="0" smtClean="0">
                <a:latin typeface="+mj-lt"/>
              </a:rPr>
              <a:t>Она </a:t>
            </a:r>
            <a:r>
              <a:rPr lang="ru-RU" sz="2600" b="1" dirty="0">
                <a:latin typeface="+mj-lt"/>
              </a:rPr>
              <a:t>очень любила жизнь,  строила грандиозные планы на будущее</a:t>
            </a:r>
            <a:r>
              <a:rPr lang="ru-RU" sz="2600" b="1" dirty="0" smtClean="0">
                <a:latin typeface="+mj-lt"/>
              </a:rPr>
              <a:t>!</a:t>
            </a:r>
          </a:p>
          <a:p>
            <a:pPr marL="137160" lvl="0" indent="0">
              <a:buClr>
                <a:srgbClr val="FF0000"/>
              </a:buClr>
              <a:buNone/>
            </a:pPr>
            <a:endParaRPr lang="ru-RU" sz="2600" b="1" dirty="0" smtClean="0">
              <a:solidFill>
                <a:schemeClr val="bg1"/>
              </a:solidFill>
              <a:latin typeface="+mj-lt"/>
            </a:endParaRPr>
          </a:p>
          <a:p>
            <a:pPr lvl="0">
              <a:buClr>
                <a:srgbClr val="FF0000"/>
              </a:buClr>
            </a:pPr>
            <a:endParaRPr lang="ru-RU" sz="1400" dirty="0">
              <a:solidFill>
                <a:prstClr val="white"/>
              </a:solidFill>
            </a:endParaRPr>
          </a:p>
          <a:p>
            <a:pPr marL="137160" lvl="0" indent="0">
              <a:buClr>
                <a:srgbClr val="FF0000"/>
              </a:buClr>
              <a:buNone/>
            </a:pPr>
            <a:r>
              <a:rPr lang="ru-RU" sz="3900" b="1" dirty="0" smtClean="0">
                <a:solidFill>
                  <a:srgbClr val="FF0000"/>
                </a:solidFill>
                <a:latin typeface="+mj-lt"/>
              </a:rPr>
              <a:t>Спайс убил </a:t>
            </a:r>
            <a:r>
              <a:rPr lang="ru-RU" sz="3900" b="1" dirty="0">
                <a:solidFill>
                  <a:srgbClr val="FF0000"/>
                </a:solidFill>
                <a:latin typeface="+mj-lt"/>
              </a:rPr>
              <a:t>ее…</a:t>
            </a:r>
          </a:p>
          <a:p>
            <a:endParaRPr lang="ru-RU" sz="1400" dirty="0"/>
          </a:p>
        </p:txBody>
      </p:sp>
      <p:pic>
        <p:nvPicPr>
          <p:cNvPr id="2051" name="Picture 3" descr="C:\Users\Vera\Desktop\Аня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266260"/>
            <a:ext cx="3289731" cy="4422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0397" y="4437113"/>
            <a:ext cx="1623527" cy="2140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4100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352928" cy="2592288"/>
          </a:xfr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marL="448056" lvl="0" indent="-384048">
              <a:spcBef>
                <a:spcPct val="20000"/>
              </a:spcBef>
            </a:pPr>
            <a:r>
              <a:rPr lang="ru-RU" sz="6000" b="1" dirty="0" smtClean="0">
                <a:solidFill>
                  <a:srgbClr val="FF0000"/>
                </a:solidFill>
                <a:latin typeface="+mj-lt"/>
              </a:rPr>
              <a:t>Наша группа </a:t>
            </a:r>
            <a:r>
              <a:rPr lang="ru-RU" sz="6000" b="1" dirty="0" err="1" smtClean="0">
                <a:solidFill>
                  <a:srgbClr val="FF0000"/>
                </a:solidFill>
                <a:latin typeface="+mj-lt"/>
              </a:rPr>
              <a:t>ВКонтакте</a:t>
            </a:r>
            <a:r>
              <a:rPr lang="ru-RU" dirty="0">
                <a:solidFill>
                  <a:schemeClr val="accent1"/>
                </a:solidFill>
                <a:latin typeface="+mj-lt"/>
              </a:rPr>
              <a:t/>
            </a:r>
            <a:br>
              <a:rPr lang="ru-RU" dirty="0">
                <a:solidFill>
                  <a:schemeClr val="accent1"/>
                </a:solidFill>
                <a:latin typeface="+mj-lt"/>
              </a:rPr>
            </a:br>
            <a:r>
              <a:rPr lang="en-US" sz="4000" dirty="0">
                <a:ln>
                  <a:noFill/>
                </a:ln>
                <a:solidFill>
                  <a:srgbClr val="FF0000"/>
                </a:solidFill>
                <a:effectLst/>
                <a:latin typeface="+mj-lt"/>
              </a:rPr>
              <a:t>https://vk.com/mbl_ectb</a:t>
            </a:r>
            <a:r>
              <a:rPr lang="ru-RU" sz="4000" b="1" dirty="0" smtClean="0">
                <a:ln>
                  <a:noFill/>
                </a:ln>
                <a:solidFill>
                  <a:schemeClr val="bg1"/>
                </a:solidFill>
                <a:effectLst/>
                <a:latin typeface="+mj-lt"/>
              </a:rPr>
              <a:t/>
            </a:r>
            <a:br>
              <a:rPr lang="ru-RU" sz="4000" b="1" dirty="0" smtClean="0">
                <a:ln>
                  <a:noFill/>
                </a:ln>
                <a:solidFill>
                  <a:schemeClr val="bg1"/>
                </a:solidFill>
                <a:effectLst/>
                <a:latin typeface="+mj-lt"/>
              </a:rPr>
            </a:br>
            <a:r>
              <a:rPr lang="ru-RU" sz="4400" dirty="0" smtClean="0">
                <a:ln>
                  <a:noFill/>
                </a:ln>
                <a:solidFill>
                  <a:schemeClr val="bg1"/>
                </a:solidFill>
                <a:effectLst/>
                <a:latin typeface="+mj-lt"/>
              </a:rPr>
              <a:t>создана в память о ней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5122" name="Picture 2" descr="МЫ ЕСТЬ!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492896"/>
            <a:ext cx="4526791" cy="4265121"/>
          </a:xfrm>
          <a:prstGeom prst="rect">
            <a:avLst/>
          </a:prstGeom>
          <a:noFill/>
        </p:spPr>
      </p:pic>
      <p:pic>
        <p:nvPicPr>
          <p:cNvPr id="14338" name="Picture 2" descr="C:\Users\Vera\Desktop\мвд краски жизни\_vtcH1ySGp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489229"/>
            <a:ext cx="3219912" cy="4268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9251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16632"/>
            <a:ext cx="9144000" cy="633817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85000" lnSpcReduction="20000"/>
          </a:bodyPr>
          <a:lstStyle/>
          <a:p>
            <a:endParaRPr lang="ru-RU" sz="4100" dirty="0" smtClean="0"/>
          </a:p>
          <a:p>
            <a:pPr lvl="0" algn="ctr">
              <a:buClr>
                <a:srgbClr val="FF0000"/>
              </a:buClr>
              <a:buNone/>
            </a:pPr>
            <a:r>
              <a:rPr lang="ru-RU" sz="4100" b="1" i="1" u="sng" dirty="0" smtClean="0">
                <a:solidFill>
                  <a:srgbClr val="FF0000"/>
                </a:solidFill>
                <a:latin typeface="+mj-lt"/>
              </a:rPr>
              <a:t>Береги </a:t>
            </a:r>
            <a:r>
              <a:rPr lang="ru-RU" sz="4100" b="1" i="1" u="sng" dirty="0">
                <a:solidFill>
                  <a:srgbClr val="FF0000"/>
                </a:solidFill>
                <a:latin typeface="+mj-lt"/>
              </a:rPr>
              <a:t>себя и своих друзей!!! </a:t>
            </a:r>
            <a:endParaRPr lang="ru-RU" sz="4100" b="1" i="1" u="sng" dirty="0" smtClean="0">
              <a:solidFill>
                <a:srgbClr val="FF0000"/>
              </a:solidFill>
              <a:latin typeface="+mj-lt"/>
            </a:endParaRPr>
          </a:p>
          <a:p>
            <a:pPr marL="64008" lvl="0" indent="0" algn="ctr">
              <a:buClr>
                <a:srgbClr val="FF0000"/>
              </a:buClr>
              <a:buNone/>
            </a:pPr>
            <a:r>
              <a:rPr lang="ru-RU" sz="4100" b="1" i="1" u="sng" dirty="0">
                <a:solidFill>
                  <a:srgbClr val="FF0000"/>
                </a:solidFill>
                <a:latin typeface="+mj-lt"/>
              </a:rPr>
              <a:t>Только </a:t>
            </a:r>
            <a:r>
              <a:rPr lang="ru-RU" sz="4100" b="1" i="1" u="sng" dirty="0" smtClean="0">
                <a:solidFill>
                  <a:srgbClr val="FF0000"/>
                </a:solidFill>
                <a:latin typeface="+mj-lt"/>
              </a:rPr>
              <a:t>вместе</a:t>
            </a:r>
          </a:p>
          <a:p>
            <a:pPr marL="64008" lvl="0" indent="0" algn="ctr">
              <a:buClr>
                <a:srgbClr val="FF0000"/>
              </a:buClr>
              <a:buNone/>
            </a:pPr>
            <a:r>
              <a:rPr lang="ru-RU" sz="4100" b="1" i="1" u="sng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ru-RU" sz="4100" b="1" i="1" u="sng" dirty="0">
                <a:solidFill>
                  <a:srgbClr val="FF0000"/>
                </a:solidFill>
                <a:latin typeface="+mj-lt"/>
              </a:rPr>
              <a:t>мы справимся с этой проблемой!</a:t>
            </a:r>
          </a:p>
          <a:p>
            <a:pPr lvl="0" algn="ctr">
              <a:buClr>
                <a:srgbClr val="FF0000"/>
              </a:buClr>
              <a:buNone/>
            </a:pPr>
            <a:endParaRPr lang="ru-RU" sz="3600" b="1" i="1" u="sng" dirty="0" smtClean="0">
              <a:solidFill>
                <a:srgbClr val="FF0000"/>
              </a:solidFill>
              <a:latin typeface="+mj-lt"/>
            </a:endParaRPr>
          </a:p>
          <a:p>
            <a:pPr lvl="0" algn="ctr">
              <a:buClr>
                <a:srgbClr val="FF0000"/>
              </a:buClr>
              <a:buNone/>
            </a:pPr>
            <a:r>
              <a:rPr lang="ru-RU" sz="3400" b="1" dirty="0" smtClean="0">
                <a:latin typeface="+mj-lt"/>
              </a:rPr>
              <a:t>Распространяй нашу информацию!</a:t>
            </a:r>
          </a:p>
          <a:p>
            <a:pPr lvl="0" algn="ctr">
              <a:buClr>
                <a:srgbClr val="FF0000"/>
              </a:buClr>
              <a:buNone/>
            </a:pPr>
            <a:endParaRPr lang="ru-RU" sz="3400" b="1" dirty="0" smtClean="0">
              <a:latin typeface="+mj-lt"/>
            </a:endParaRPr>
          </a:p>
          <a:p>
            <a:pPr lvl="0" algn="ctr">
              <a:buClr>
                <a:srgbClr val="FF0000"/>
              </a:buClr>
              <a:buNone/>
            </a:pPr>
            <a:r>
              <a:rPr lang="ru-RU" sz="3400" b="1" dirty="0" smtClean="0">
                <a:latin typeface="+mj-lt"/>
              </a:rPr>
              <a:t> Она поможет выработать</a:t>
            </a:r>
          </a:p>
          <a:p>
            <a:pPr lvl="0" algn="ctr">
              <a:buClr>
                <a:srgbClr val="FF0000"/>
              </a:buClr>
              <a:buNone/>
            </a:pPr>
            <a:r>
              <a:rPr lang="ru-RU" sz="4500" b="1" i="1" dirty="0" smtClean="0">
                <a:solidFill>
                  <a:srgbClr val="FF0000"/>
                </a:solidFill>
                <a:latin typeface="+mj-lt"/>
              </a:rPr>
              <a:t> устойчивый психологический</a:t>
            </a:r>
          </a:p>
          <a:p>
            <a:pPr lvl="0" algn="ctr">
              <a:buClr>
                <a:srgbClr val="FF0000"/>
              </a:buClr>
              <a:buNone/>
            </a:pPr>
            <a:r>
              <a:rPr lang="ru-RU" sz="4500" b="1" i="1" dirty="0" smtClean="0">
                <a:solidFill>
                  <a:srgbClr val="FF0000"/>
                </a:solidFill>
                <a:latin typeface="+mj-lt"/>
              </a:rPr>
              <a:t> иммунитет к наркотикам</a:t>
            </a:r>
            <a:r>
              <a:rPr lang="ru-RU" sz="4500" b="1" dirty="0" smtClean="0">
                <a:solidFill>
                  <a:srgbClr val="FF0000"/>
                </a:solidFill>
                <a:latin typeface="+mj-lt"/>
              </a:rPr>
              <a:t>, </a:t>
            </a:r>
          </a:p>
          <a:p>
            <a:pPr lvl="0" algn="ctr">
              <a:buClr>
                <a:srgbClr val="FF0000"/>
              </a:buClr>
              <a:buNone/>
            </a:pPr>
            <a:r>
              <a:rPr lang="ru-RU" sz="3800" b="1" dirty="0" smtClean="0">
                <a:latin typeface="+mj-lt"/>
              </a:rPr>
              <a:t>а значит сможет защитить тебя от</a:t>
            </a:r>
          </a:p>
          <a:p>
            <a:pPr lvl="0" algn="ctr">
              <a:buClr>
                <a:srgbClr val="FF0000"/>
              </a:buClr>
              <a:buNone/>
            </a:pPr>
            <a:r>
              <a:rPr lang="ru-RU" sz="3800" b="1" dirty="0" smtClean="0">
                <a:latin typeface="+mj-lt"/>
              </a:rPr>
              <a:t>страшной опасности - наркомании!</a:t>
            </a:r>
            <a:endParaRPr lang="ru-RU" sz="3800" b="1" dirty="0">
              <a:latin typeface="+mj-lt"/>
            </a:endParaRPr>
          </a:p>
          <a:p>
            <a:endParaRPr lang="ru-RU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52314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Vera\Desktop\z_6a3db34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5" y="328957"/>
            <a:ext cx="3743141" cy="2783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C:\Users\Vera\Desktop\мвд краски жизни\Ipo7XwJ1K3Y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0531" y="328958"/>
            <a:ext cx="3726150" cy="2783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Vera\Desktop\мвд краски жизни\3ptInSTvyz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364" y="3292336"/>
            <a:ext cx="6320942" cy="355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8231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Vera\Desktop\zdorovyi-obraz-zhizni_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90052"/>
            <a:ext cx="4387150" cy="2850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Vera\Desktop\d3518d0311c7343b02ccce416d467eda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335690"/>
            <a:ext cx="3545547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C:\Users\Vera\Desktop\мвд краски жизни\KQ6mab3nNYI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90052"/>
            <a:ext cx="4098776" cy="6285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0294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Vera\Desktop\мвд краски жизни\pWVnW7mclBk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332656"/>
            <a:ext cx="5118687" cy="2889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5" descr="C:\Users\Vera\Desktop\мвд краски жизни\rcBOiNRQurU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1132" y="3389773"/>
            <a:ext cx="6641734" cy="3468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5733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Vera\Desktop\222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60648"/>
            <a:ext cx="8064896" cy="633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2946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3" y="260648"/>
            <a:ext cx="6640245" cy="6597352"/>
          </a:xfr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>
            <a:normAutofit lnSpcReduction="10000"/>
          </a:bodyPr>
          <a:lstStyle/>
          <a:p>
            <a:pPr marL="137160" indent="0" algn="ctr">
              <a:buNone/>
            </a:pPr>
            <a:r>
              <a:rPr lang="ru-RU" sz="2400" b="1" i="1" u="sng" dirty="0">
                <a:solidFill>
                  <a:srgbClr val="FF0000"/>
                </a:solidFill>
                <a:latin typeface="+mj-lt"/>
              </a:rPr>
              <a:t>Авторы </a:t>
            </a:r>
            <a:r>
              <a:rPr lang="ru-RU" sz="2400" b="1" i="1" u="sng" dirty="0" smtClean="0">
                <a:solidFill>
                  <a:srgbClr val="FF0000"/>
                </a:solidFill>
                <a:latin typeface="+mj-lt"/>
              </a:rPr>
              <a:t>методики:</a:t>
            </a:r>
          </a:p>
          <a:p>
            <a:pPr marL="137160" indent="0" algn="ctr">
              <a:buNone/>
            </a:pPr>
            <a:endParaRPr lang="ru-RU" sz="2400" i="1" dirty="0"/>
          </a:p>
          <a:p>
            <a:pPr marL="137160" indent="0">
              <a:buNone/>
            </a:pPr>
            <a:r>
              <a:rPr lang="ru-RU" sz="2400" b="1" i="1" dirty="0" smtClean="0">
                <a:latin typeface="+mj-lt"/>
              </a:rPr>
              <a:t>Ветеран Великой Отечественной войны, </a:t>
            </a:r>
          </a:p>
          <a:p>
            <a:pPr marL="137160" indent="0">
              <a:buNone/>
            </a:pPr>
            <a:r>
              <a:rPr lang="ru-RU" sz="2400" b="1" i="1" dirty="0" smtClean="0">
                <a:latin typeface="+mj-lt"/>
              </a:rPr>
              <a:t>педагог-психолог высшей категории, </a:t>
            </a:r>
          </a:p>
          <a:p>
            <a:pPr marL="137160" indent="0">
              <a:buNone/>
            </a:pPr>
            <a:r>
              <a:rPr lang="ru-RU" sz="2400" b="1" i="1" dirty="0" smtClean="0">
                <a:latin typeface="+mj-lt"/>
              </a:rPr>
              <a:t>член Союза журналистов РФ </a:t>
            </a:r>
          </a:p>
          <a:p>
            <a:pPr marL="137160" indent="0">
              <a:buNone/>
            </a:pPr>
            <a:r>
              <a:rPr lang="ru-RU" b="1" i="1" dirty="0" err="1" smtClean="0">
                <a:latin typeface="+mj-lt"/>
              </a:rPr>
              <a:t>Акишин</a:t>
            </a:r>
            <a:r>
              <a:rPr lang="ru-RU" b="1" i="1" dirty="0" smtClean="0">
                <a:latin typeface="+mj-lt"/>
              </a:rPr>
              <a:t> Владимир Прохорович</a:t>
            </a:r>
          </a:p>
          <a:p>
            <a:pPr marL="137160" indent="0">
              <a:buNone/>
            </a:pPr>
            <a:endParaRPr lang="ru-RU" b="1" i="1" dirty="0" smtClean="0">
              <a:latin typeface="+mj-lt"/>
            </a:endParaRPr>
          </a:p>
          <a:p>
            <a:endParaRPr lang="ru-RU" sz="2400" b="1" dirty="0" smtClean="0">
              <a:latin typeface="+mj-lt"/>
            </a:endParaRPr>
          </a:p>
          <a:p>
            <a:pPr marL="137160" indent="0">
              <a:buNone/>
            </a:pPr>
            <a:r>
              <a:rPr lang="ru-RU" sz="2400" b="1" i="1" dirty="0" smtClean="0">
                <a:latin typeface="+mj-lt"/>
              </a:rPr>
              <a:t>Руководитель волонтерской антинаркотической </a:t>
            </a:r>
          </a:p>
          <a:p>
            <a:pPr marL="137160" indent="0">
              <a:buNone/>
            </a:pPr>
            <a:r>
              <a:rPr lang="ru-RU" sz="2400" b="1" i="1" dirty="0" smtClean="0">
                <a:latin typeface="+mj-lt"/>
              </a:rPr>
              <a:t>группы  «МЫ ЕСТЬ!», </a:t>
            </a:r>
          </a:p>
          <a:p>
            <a:pPr marL="137160" indent="0">
              <a:buNone/>
            </a:pPr>
            <a:r>
              <a:rPr lang="ru-RU" sz="2400" b="1" i="1" dirty="0" smtClean="0">
                <a:latin typeface="+mj-lt"/>
              </a:rPr>
              <a:t>руководитель ВОД СТОПНАРКОТИК </a:t>
            </a:r>
          </a:p>
          <a:p>
            <a:pPr marL="137160" indent="0">
              <a:buNone/>
            </a:pPr>
            <a:r>
              <a:rPr lang="ru-RU" sz="2400" b="1" i="1" dirty="0" smtClean="0">
                <a:latin typeface="+mj-lt"/>
              </a:rPr>
              <a:t>по г. Москве </a:t>
            </a:r>
          </a:p>
          <a:p>
            <a:pPr marL="137160" indent="0">
              <a:buNone/>
            </a:pPr>
            <a:r>
              <a:rPr lang="ru-RU" b="1" i="1" dirty="0" smtClean="0">
                <a:latin typeface="+mj-lt"/>
              </a:rPr>
              <a:t>Гайдук Вера Владимировна</a:t>
            </a:r>
          </a:p>
          <a:p>
            <a:pPr marL="137160" indent="0">
              <a:buNone/>
            </a:pPr>
            <a:endParaRPr lang="ru-RU" sz="2400" b="1" dirty="0" smtClean="0">
              <a:latin typeface="+mj-lt"/>
            </a:endParaRPr>
          </a:p>
        </p:txBody>
      </p:sp>
      <p:pic>
        <p:nvPicPr>
          <p:cNvPr id="13314" name="Picture 2" descr="C:\Users\Vera\Desktop\мвд краски жизни\-RsinzGNLg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2514" y="260648"/>
            <a:ext cx="1676133" cy="2376264"/>
          </a:xfrm>
          <a:prstGeom prst="rect">
            <a:avLst/>
          </a:prstGeom>
          <a:noFill/>
          <a:ln w="762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C:\Users\Vera\Desktop\все фото\у акишина 08.05.15\IMG_694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9081" y="2924944"/>
            <a:ext cx="2520280" cy="1680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Vera\Desktop\разное\I4Yy6eQFlG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7749" y="4869160"/>
            <a:ext cx="1220369" cy="1531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4189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620688"/>
            <a:ext cx="4499992" cy="6120680"/>
          </a:xfr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marL="137160" indent="0" algn="r">
              <a:buNone/>
            </a:pPr>
            <a:r>
              <a:rPr lang="ru-RU" b="1" i="1" dirty="0" smtClean="0">
                <a:latin typeface="+mj-lt"/>
              </a:rPr>
              <a:t>В презентации использованы плакаты участников</a:t>
            </a:r>
          </a:p>
          <a:p>
            <a:pPr marL="137160" indent="0" algn="r">
              <a:buNone/>
            </a:pPr>
            <a:r>
              <a:rPr lang="ru-RU" b="1" i="1" dirty="0" smtClean="0">
                <a:latin typeface="+mj-lt"/>
              </a:rPr>
              <a:t> волонтерской антинаркотической группы </a:t>
            </a:r>
          </a:p>
          <a:p>
            <a:pPr marL="137160" indent="0" algn="r">
              <a:buNone/>
            </a:pPr>
            <a:r>
              <a:rPr lang="ru-RU" b="1" i="1" dirty="0" smtClean="0">
                <a:solidFill>
                  <a:srgbClr val="FF0000"/>
                </a:solidFill>
                <a:latin typeface="+mj-lt"/>
              </a:rPr>
              <a:t>МЫ ЕСТЬ!,</a:t>
            </a:r>
          </a:p>
          <a:p>
            <a:pPr marL="137160" indent="0" algn="r">
              <a:buNone/>
            </a:pPr>
            <a:r>
              <a:rPr lang="ru-RU" b="1" i="1" dirty="0" smtClean="0">
                <a:latin typeface="+mj-lt"/>
              </a:rPr>
              <a:t> занявшие 1 место</a:t>
            </a:r>
          </a:p>
          <a:p>
            <a:pPr marL="137160" indent="0" algn="r">
              <a:buNone/>
            </a:pPr>
            <a:r>
              <a:rPr lang="ru-RU" b="1" i="1" dirty="0" smtClean="0">
                <a:latin typeface="+mj-lt"/>
              </a:rPr>
              <a:t> в конкурсе</a:t>
            </a:r>
          </a:p>
          <a:p>
            <a:pPr marL="137160" indent="0" algn="r">
              <a:buNone/>
            </a:pPr>
            <a:r>
              <a:rPr lang="ru-RU" b="1" i="1" dirty="0" smtClean="0">
                <a:latin typeface="+mj-lt"/>
              </a:rPr>
              <a:t> </a:t>
            </a:r>
            <a:r>
              <a:rPr lang="ru-RU" b="1" i="1" dirty="0" smtClean="0">
                <a:solidFill>
                  <a:srgbClr val="FF0000"/>
                </a:solidFill>
                <a:latin typeface="+mj-lt"/>
              </a:rPr>
              <a:t>КРАСКИ ЖИЗНИ,</a:t>
            </a:r>
          </a:p>
          <a:p>
            <a:pPr marL="137160" indent="0" algn="r">
              <a:buNone/>
            </a:pPr>
            <a:r>
              <a:rPr lang="ru-RU" b="1" i="1" dirty="0" smtClean="0">
                <a:latin typeface="+mj-lt"/>
              </a:rPr>
              <a:t>проводимом  </a:t>
            </a:r>
            <a:r>
              <a:rPr lang="ru-RU" b="1" i="1" dirty="0" smtClean="0">
                <a:solidFill>
                  <a:srgbClr val="FF0000"/>
                </a:solidFill>
                <a:latin typeface="+mj-lt"/>
              </a:rPr>
              <a:t>ФСКН</a:t>
            </a:r>
            <a:r>
              <a:rPr lang="ru-RU" b="1" i="1" dirty="0" smtClean="0">
                <a:latin typeface="+mj-lt"/>
              </a:rPr>
              <a:t> </a:t>
            </a:r>
            <a:r>
              <a:rPr lang="ru-RU" b="1" i="1" dirty="0" smtClean="0">
                <a:solidFill>
                  <a:srgbClr val="FF0000"/>
                </a:solidFill>
                <a:latin typeface="+mj-lt"/>
              </a:rPr>
              <a:t>Москва</a:t>
            </a:r>
            <a:endParaRPr lang="ru-RU" b="1" i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15362" name="Picture 2" descr="C:\Users\Vera\Desktop\мвд краски жизни\QRjm5TLjBI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8164" y="620688"/>
            <a:ext cx="4198598" cy="583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5860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02234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/>
            </a:r>
            <a:br>
              <a:rPr lang="ru-RU" dirty="0" smtClean="0">
                <a:solidFill>
                  <a:srgbClr val="FF0000"/>
                </a:solidFill>
              </a:rPr>
            </a:b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3717032"/>
            <a:ext cx="9036496" cy="2880320"/>
          </a:xfrm>
        </p:spPr>
        <p:txBody>
          <a:bodyPr>
            <a:normAutofit/>
          </a:bodyPr>
          <a:lstStyle/>
          <a:p>
            <a:pPr marL="3175" marR="14605" indent="0" algn="ctr">
              <a:lnSpc>
                <a:spcPct val="115000"/>
              </a:lnSpc>
              <a:spcAft>
                <a:spcPts val="25"/>
              </a:spcAft>
              <a:buNone/>
            </a:pPr>
            <a:r>
              <a:rPr lang="ru-RU" b="1" dirty="0">
                <a:solidFill>
                  <a:srgbClr val="000000"/>
                </a:solidFill>
                <a:latin typeface="+mj-lt"/>
                <a:ea typeface="Times New Roman"/>
              </a:rPr>
              <a:t>Волонтерская антинаркотическая </a:t>
            </a:r>
            <a:r>
              <a:rPr lang="ru-RU" b="1" dirty="0" smtClean="0">
                <a:solidFill>
                  <a:srgbClr val="000000"/>
                </a:solidFill>
                <a:latin typeface="+mj-lt"/>
                <a:ea typeface="Times New Roman"/>
              </a:rPr>
              <a:t>группа</a:t>
            </a:r>
          </a:p>
          <a:p>
            <a:pPr marL="3175" marR="14605" indent="0" algn="ctr">
              <a:lnSpc>
                <a:spcPct val="115000"/>
              </a:lnSpc>
              <a:spcAft>
                <a:spcPts val="25"/>
              </a:spcAft>
              <a:buNone/>
            </a:pPr>
            <a:r>
              <a:rPr lang="ru-RU" dirty="0" smtClean="0">
                <a:solidFill>
                  <a:srgbClr val="000000"/>
                </a:solidFill>
                <a:latin typeface="+mj-lt"/>
                <a:ea typeface="Times New Roman"/>
              </a:rPr>
              <a:t> </a:t>
            </a:r>
            <a:r>
              <a:rPr lang="ru-RU" sz="4100" b="1" dirty="0">
                <a:ln w="6350">
                  <a:noFill/>
                </a:ln>
                <a:solidFill>
                  <a:srgbClr val="FF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Arial"/>
                <a:ea typeface="+mj-ea"/>
                <a:cs typeface="+mj-cs"/>
              </a:rPr>
              <a:t>МЫ ЕСТЬ</a:t>
            </a:r>
            <a:r>
              <a:rPr lang="ru-RU" sz="4100" b="1" dirty="0" smtClean="0">
                <a:ln w="6350">
                  <a:noFill/>
                </a:ln>
                <a:solidFill>
                  <a:srgbClr val="FF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Arial"/>
                <a:ea typeface="+mj-ea"/>
                <a:cs typeface="+mj-cs"/>
              </a:rPr>
              <a:t>!  </a:t>
            </a:r>
            <a:r>
              <a:rPr lang="ru-RU" u="sng" dirty="0" smtClean="0">
                <a:solidFill>
                  <a:srgbClr val="000000"/>
                </a:solidFill>
                <a:latin typeface="+mj-lt"/>
                <a:ea typeface="Times New Roman"/>
                <a:hlinkClick r:id="rId2"/>
              </a:rPr>
              <a:t>https</a:t>
            </a:r>
            <a:r>
              <a:rPr lang="ru-RU" u="sng" dirty="0">
                <a:solidFill>
                  <a:srgbClr val="000000"/>
                </a:solidFill>
                <a:latin typeface="+mj-lt"/>
                <a:ea typeface="Times New Roman"/>
                <a:hlinkClick r:id="rId2"/>
              </a:rPr>
              <a:t>://</a:t>
            </a:r>
            <a:r>
              <a:rPr lang="ru-RU" u="sng" dirty="0" smtClean="0">
                <a:solidFill>
                  <a:srgbClr val="000000"/>
                </a:solidFill>
                <a:latin typeface="+mj-lt"/>
                <a:ea typeface="Times New Roman"/>
                <a:hlinkClick r:id="rId2"/>
              </a:rPr>
              <a:t>vk.com/mbl_ectb</a:t>
            </a:r>
            <a:endParaRPr lang="ru-RU" u="sng" dirty="0" smtClean="0">
              <a:solidFill>
                <a:srgbClr val="000000"/>
              </a:solidFill>
              <a:latin typeface="+mj-lt"/>
              <a:ea typeface="Times New Roman"/>
            </a:endParaRPr>
          </a:p>
          <a:p>
            <a:pPr marL="3175" marR="14605" indent="0" algn="ctr">
              <a:lnSpc>
                <a:spcPct val="115000"/>
              </a:lnSpc>
              <a:spcAft>
                <a:spcPts val="25"/>
              </a:spcAft>
              <a:buNone/>
            </a:pPr>
            <a:r>
              <a:rPr lang="ru-RU" b="1" dirty="0" smtClean="0">
                <a:solidFill>
                  <a:srgbClr val="000000"/>
                </a:solidFill>
                <a:latin typeface="+mj-lt"/>
                <a:ea typeface="Times New Roman"/>
              </a:rPr>
              <a:t>Всероссийское </a:t>
            </a:r>
            <a:r>
              <a:rPr lang="ru-RU" b="1" dirty="0">
                <a:solidFill>
                  <a:srgbClr val="000000"/>
                </a:solidFill>
                <a:latin typeface="+mj-lt"/>
                <a:ea typeface="Times New Roman"/>
              </a:rPr>
              <a:t>общественное </a:t>
            </a:r>
            <a:r>
              <a:rPr lang="ru-RU" b="1">
                <a:solidFill>
                  <a:srgbClr val="000000"/>
                </a:solidFill>
                <a:latin typeface="+mj-lt"/>
                <a:ea typeface="Times New Roman"/>
              </a:rPr>
              <a:t>движение </a:t>
            </a:r>
            <a:r>
              <a:rPr lang="ru-RU" sz="4100" b="1" smtClean="0">
                <a:ln w="6350">
                  <a:noFill/>
                </a:ln>
                <a:solidFill>
                  <a:srgbClr val="FF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Arial"/>
                <a:ea typeface="+mj-ea"/>
                <a:cs typeface="+mj-cs"/>
              </a:rPr>
              <a:t>СТОПНАРКОТИК! </a:t>
            </a:r>
            <a:r>
              <a:rPr lang="ru-RU" u="sng" dirty="0" smtClean="0">
                <a:solidFill>
                  <a:srgbClr val="000000"/>
                </a:solidFill>
                <a:latin typeface="+mj-lt"/>
                <a:ea typeface="Times New Roman"/>
                <a:hlinkClick r:id="rId3"/>
              </a:rPr>
              <a:t>https</a:t>
            </a:r>
            <a:r>
              <a:rPr lang="ru-RU" u="sng" dirty="0">
                <a:solidFill>
                  <a:srgbClr val="000000"/>
                </a:solidFill>
                <a:latin typeface="+mj-lt"/>
                <a:ea typeface="Times New Roman"/>
                <a:hlinkClick r:id="rId3"/>
              </a:rPr>
              <a:t>://</a:t>
            </a:r>
            <a:r>
              <a:rPr lang="ru-RU" u="sng" dirty="0" smtClean="0">
                <a:solidFill>
                  <a:srgbClr val="000000"/>
                </a:solidFill>
                <a:latin typeface="+mj-lt"/>
                <a:ea typeface="Times New Roman"/>
                <a:hlinkClick r:id="rId3"/>
              </a:rPr>
              <a:t>vk.com/stopnarkotik</a:t>
            </a:r>
            <a:endParaRPr lang="ru-RU" sz="3200" dirty="0">
              <a:solidFill>
                <a:srgbClr val="000000"/>
              </a:solidFill>
              <a:latin typeface="+mj-lt"/>
              <a:ea typeface="Times New Roman"/>
            </a:endParaRPr>
          </a:p>
        </p:txBody>
      </p:sp>
      <p:pic>
        <p:nvPicPr>
          <p:cNvPr id="1026" name="Picture 2" descr="C:\Users\Vera\Desktop\разное\J9RlJK1T5G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84395"/>
            <a:ext cx="3528392" cy="3159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Vera\Desktop\1ZVIZupm_400x40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409057"/>
            <a:ext cx="3147416" cy="3147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7979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44016" y="274638"/>
            <a:ext cx="9468544" cy="164219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ru-RU" sz="3400" b="1" dirty="0">
                <a:solidFill>
                  <a:srgbClr val="FF0000"/>
                </a:solidFill>
              </a:rPr>
              <a:t>При употреблении наркотиков очень быстро, зачастую после одного-двух </a:t>
            </a:r>
            <a:r>
              <a:rPr lang="ru-RU" sz="3400" b="1" dirty="0" smtClean="0">
                <a:solidFill>
                  <a:srgbClr val="FF0000"/>
                </a:solidFill>
              </a:rPr>
              <a:t>приемов, </a:t>
            </a:r>
            <a:r>
              <a:rPr lang="ru-RU" sz="3400" b="1" dirty="0">
                <a:solidFill>
                  <a:srgbClr val="FF0000"/>
                </a:solidFill>
              </a:rPr>
              <a:t>происходит привыкание</a:t>
            </a:r>
            <a:r>
              <a:rPr lang="ru-RU" sz="3400" b="1" dirty="0" smtClean="0">
                <a:solidFill>
                  <a:srgbClr val="FF0000"/>
                </a:solidFill>
              </a:rPr>
              <a:t>,</a:t>
            </a:r>
            <a:endParaRPr lang="ru-RU" sz="3400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2132856"/>
            <a:ext cx="4248472" cy="4536504"/>
          </a:xfr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>
            <a:normAutofit fontScale="92500" lnSpcReduction="20000"/>
          </a:bodyPr>
          <a:lstStyle/>
          <a:p>
            <a:pPr marL="137160" indent="0" algn="r">
              <a:buNone/>
            </a:pPr>
            <a:r>
              <a:rPr lang="ru-RU" b="1" dirty="0" smtClean="0">
                <a:latin typeface="+mj-lt"/>
              </a:rPr>
              <a:t>т.е</a:t>
            </a:r>
            <a:r>
              <a:rPr lang="ru-RU" b="1" dirty="0">
                <a:latin typeface="+mj-lt"/>
              </a:rPr>
              <a:t>. </a:t>
            </a:r>
            <a:r>
              <a:rPr lang="ru-RU" b="1" dirty="0">
                <a:solidFill>
                  <a:srgbClr val="FF0000"/>
                </a:solidFill>
                <a:latin typeface="+mj-lt"/>
              </a:rPr>
              <a:t>ф</a:t>
            </a:r>
            <a:r>
              <a:rPr lang="ru-RU" b="1" dirty="0" smtClean="0">
                <a:solidFill>
                  <a:srgbClr val="FF0000"/>
                </a:solidFill>
                <a:latin typeface="+mj-lt"/>
              </a:rPr>
              <a:t>изическая </a:t>
            </a:r>
            <a:r>
              <a:rPr lang="ru-RU" b="1" dirty="0">
                <a:solidFill>
                  <a:srgbClr val="FF0000"/>
                </a:solidFill>
                <a:latin typeface="+mj-lt"/>
              </a:rPr>
              <a:t>и психическая зависимость. </a:t>
            </a:r>
            <a:endParaRPr lang="ru-RU" b="1" dirty="0" smtClean="0">
              <a:solidFill>
                <a:srgbClr val="FF0000"/>
              </a:solidFill>
              <a:latin typeface="+mj-lt"/>
            </a:endParaRPr>
          </a:p>
          <a:p>
            <a:pPr marL="137160" indent="0" algn="r">
              <a:buNone/>
            </a:pPr>
            <a:r>
              <a:rPr lang="ru-RU" b="1" dirty="0" smtClean="0">
                <a:latin typeface="+mj-lt"/>
              </a:rPr>
              <a:t>В </a:t>
            </a:r>
            <a:r>
              <a:rPr lang="ru-RU" b="1" dirty="0">
                <a:latin typeface="+mj-lt"/>
              </a:rPr>
              <a:t>этом состоянии человек не может бросить принимать это зелье. </a:t>
            </a:r>
            <a:endParaRPr lang="ru-RU" b="1" dirty="0" smtClean="0">
              <a:latin typeface="+mj-lt"/>
            </a:endParaRPr>
          </a:p>
          <a:p>
            <a:pPr marL="137160" indent="0" algn="r">
              <a:buNone/>
            </a:pPr>
            <a:r>
              <a:rPr lang="ru-RU" b="1" dirty="0" smtClean="0">
                <a:latin typeface="+mj-lt"/>
              </a:rPr>
              <a:t>Он </a:t>
            </a:r>
            <a:r>
              <a:rPr lang="ru-RU" b="1" dirty="0">
                <a:latin typeface="+mj-lt"/>
              </a:rPr>
              <a:t>фактически полностью подчинен одному желанию - любой ценой достать и ввести себе очередную дозу наркотика. </a:t>
            </a:r>
            <a:endParaRPr lang="ru-RU" b="1" dirty="0" smtClean="0">
              <a:latin typeface="+mj-lt"/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5382" y="2204864"/>
            <a:ext cx="4216909" cy="3672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0857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6632"/>
            <a:ext cx="8229600" cy="633817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marL="64008" indent="0" algn="ctr">
              <a:buNone/>
            </a:pPr>
            <a:endParaRPr lang="ru-RU" sz="9600" b="1" i="1" u="sng" dirty="0" smtClean="0">
              <a:solidFill>
                <a:srgbClr val="C00000"/>
              </a:solidFill>
            </a:endParaRPr>
          </a:p>
          <a:p>
            <a:pPr marL="64008" indent="0" algn="ctr">
              <a:buNone/>
            </a:pPr>
            <a:r>
              <a:rPr lang="ru-RU" sz="9600" b="1" i="1" u="sng" dirty="0" smtClean="0">
                <a:solidFill>
                  <a:srgbClr val="FF0000"/>
                </a:solidFill>
              </a:rPr>
              <a:t>2 опасность</a:t>
            </a:r>
            <a:endParaRPr lang="ru-RU" sz="9600" b="1" i="1" u="sng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1179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121729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r>
              <a:rPr lang="ru-RU" sz="4800" dirty="0" smtClean="0">
                <a:solidFill>
                  <a:srgbClr val="FF0000"/>
                </a:solidFill>
              </a:rPr>
              <a:t>Острая </a:t>
            </a:r>
            <a:r>
              <a:rPr lang="ru-RU" sz="4800" dirty="0">
                <a:solidFill>
                  <a:srgbClr val="FF0000"/>
                </a:solidFill>
              </a:rPr>
              <a:t>потребность в новой </a:t>
            </a:r>
            <a:r>
              <a:rPr lang="ru-RU" sz="4800" dirty="0" smtClean="0">
                <a:solidFill>
                  <a:srgbClr val="FF0000"/>
                </a:solidFill>
              </a:rPr>
              <a:t>дозе </a:t>
            </a:r>
            <a:endParaRPr lang="ru-RU" sz="4800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412776"/>
            <a:ext cx="4464496" cy="5115780"/>
          </a:xfr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b="1" dirty="0" smtClean="0">
                <a:latin typeface="+mj-lt"/>
              </a:rPr>
              <a:t>Если </a:t>
            </a:r>
            <a:r>
              <a:rPr lang="ru-RU" sz="2400" b="1" dirty="0">
                <a:latin typeface="+mj-lt"/>
              </a:rPr>
              <a:t>наркоман, который прочно сел «на иглу», не получил очередную дозу </a:t>
            </a:r>
            <a:r>
              <a:rPr lang="ru-RU" sz="2400" b="1" dirty="0" smtClean="0">
                <a:latin typeface="+mj-lt"/>
              </a:rPr>
              <a:t>наркотика, </a:t>
            </a:r>
            <a:r>
              <a:rPr lang="ru-RU" sz="2400" b="1" dirty="0">
                <a:latin typeface="+mj-lt"/>
              </a:rPr>
              <a:t>у него возникает </a:t>
            </a:r>
            <a:r>
              <a:rPr lang="ru-RU" sz="2400" b="1" dirty="0">
                <a:solidFill>
                  <a:prstClr val="black"/>
                </a:solidFill>
                <a:latin typeface="Arial"/>
              </a:rPr>
              <a:t>острая потребность в новой дозе </a:t>
            </a:r>
            <a:r>
              <a:rPr lang="ru-RU" sz="2400" b="1" dirty="0" smtClean="0">
                <a:solidFill>
                  <a:prstClr val="black"/>
                </a:solidFill>
                <a:latin typeface="Arial"/>
              </a:rPr>
              <a:t> или </a:t>
            </a:r>
          </a:p>
          <a:p>
            <a:pPr marL="0" indent="0">
              <a:buNone/>
            </a:pPr>
            <a:r>
              <a:rPr lang="ru-RU" sz="2400" b="1" dirty="0" smtClean="0">
                <a:solidFill>
                  <a:srgbClr val="FF0000"/>
                </a:solidFill>
                <a:latin typeface="+mj-lt"/>
              </a:rPr>
              <a:t>абстинентный синдром.</a:t>
            </a:r>
          </a:p>
          <a:p>
            <a:pPr marL="0" indent="0">
              <a:buNone/>
            </a:pPr>
            <a:r>
              <a:rPr lang="ru-RU" sz="2400" b="1" dirty="0" smtClean="0">
                <a:latin typeface="+mj-lt"/>
              </a:rPr>
              <a:t>Это </a:t>
            </a:r>
            <a:r>
              <a:rPr lang="ru-RU" sz="2400" b="1" dirty="0">
                <a:latin typeface="+mj-lt"/>
              </a:rPr>
              <a:t>состояние наркомана называют </a:t>
            </a:r>
            <a:r>
              <a:rPr lang="ru-RU" sz="2400" b="1" dirty="0">
                <a:solidFill>
                  <a:srgbClr val="FF0000"/>
                </a:solidFill>
                <a:latin typeface="+mj-lt"/>
              </a:rPr>
              <a:t>«ломкой</a:t>
            </a:r>
            <a:r>
              <a:rPr lang="ru-RU" sz="2400" b="1" dirty="0" smtClean="0">
                <a:solidFill>
                  <a:srgbClr val="FF0000"/>
                </a:solidFill>
                <a:latin typeface="+mj-lt"/>
              </a:rPr>
              <a:t>»,</a:t>
            </a:r>
          </a:p>
          <a:p>
            <a:pPr marL="0" indent="0">
              <a:buNone/>
            </a:pPr>
            <a:r>
              <a:rPr lang="ru-RU" sz="2400" b="1" dirty="0" smtClean="0">
                <a:latin typeface="+mj-lt"/>
              </a:rPr>
              <a:t>кое-кто </a:t>
            </a:r>
            <a:r>
              <a:rPr lang="ru-RU" sz="2400" b="1" dirty="0">
                <a:latin typeface="+mj-lt"/>
              </a:rPr>
              <a:t>называет это </a:t>
            </a:r>
            <a:r>
              <a:rPr lang="ru-RU" sz="2400" b="1" dirty="0" smtClean="0">
                <a:latin typeface="+mj-lt"/>
              </a:rPr>
              <a:t>состояние</a:t>
            </a:r>
          </a:p>
          <a:p>
            <a:pPr marL="0" indent="0">
              <a:buNone/>
            </a:pPr>
            <a:r>
              <a:rPr lang="ru-RU" sz="2400" b="1" dirty="0" smtClean="0">
                <a:latin typeface="+mj-lt"/>
              </a:rPr>
              <a:t> </a:t>
            </a:r>
            <a:r>
              <a:rPr lang="ru-RU" sz="2400" b="1" dirty="0">
                <a:solidFill>
                  <a:srgbClr val="FF0000"/>
                </a:solidFill>
                <a:latin typeface="+mj-lt"/>
              </a:rPr>
              <a:t>«героиновым </a:t>
            </a:r>
            <a:r>
              <a:rPr lang="ru-RU" sz="2400" b="1" dirty="0" smtClean="0">
                <a:solidFill>
                  <a:srgbClr val="FF0000"/>
                </a:solidFill>
                <a:latin typeface="+mj-lt"/>
              </a:rPr>
              <a:t>адом</a:t>
            </a:r>
            <a:r>
              <a:rPr lang="ru-RU" sz="2400" b="1" dirty="0">
                <a:solidFill>
                  <a:srgbClr val="FF0000"/>
                </a:solidFill>
                <a:latin typeface="+mj-lt"/>
              </a:rPr>
              <a:t>».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995264"/>
            <a:ext cx="4202832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9970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ru-RU" sz="4800" b="1" dirty="0" smtClean="0">
                <a:solidFill>
                  <a:srgbClr val="FF0000"/>
                </a:solidFill>
              </a:rPr>
              <a:t>Адские боли</a:t>
            </a:r>
            <a:endParaRPr lang="ru-RU" sz="4800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600200"/>
            <a:ext cx="5112568" cy="1828800"/>
          </a:xfrm>
        </p:spPr>
        <p:txBody>
          <a:bodyPr>
            <a:normAutofit fontScale="85000" lnSpcReduction="10000"/>
          </a:bodyPr>
          <a:lstStyle/>
          <a:p>
            <a:pPr marL="137160" indent="0">
              <a:buNone/>
            </a:pPr>
            <a:r>
              <a:rPr lang="ru-RU" b="1" dirty="0">
                <a:latin typeface="+mj-lt"/>
              </a:rPr>
              <a:t>У наркомана текут слезы, появляются обильные выделения из носа и сильный понос, мучительно болят суставы и внутренности. 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700808"/>
            <a:ext cx="3674609" cy="3672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95937" y="5373216"/>
            <a:ext cx="4972182" cy="1200329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ru-RU" sz="3600" b="1" i="1" dirty="0">
                <a:solidFill>
                  <a:srgbClr val="FF0000"/>
                </a:solidFill>
                <a:latin typeface="+mj-lt"/>
              </a:rPr>
              <a:t>Наркоман кричит от </a:t>
            </a:r>
            <a:r>
              <a:rPr lang="ru-RU" sz="3600" b="1" i="1" dirty="0" smtClean="0">
                <a:solidFill>
                  <a:srgbClr val="FF0000"/>
                </a:solidFill>
                <a:latin typeface="+mj-lt"/>
              </a:rPr>
              <a:t>боли</a:t>
            </a:r>
            <a:r>
              <a:rPr lang="ru-RU" sz="3600" b="1" i="1" dirty="0">
                <a:solidFill>
                  <a:srgbClr val="FF0000"/>
                </a:solidFill>
                <a:latin typeface="+mj-lt"/>
              </a:rPr>
              <a:t>. </a:t>
            </a:r>
          </a:p>
        </p:txBody>
      </p:sp>
      <p:pic>
        <p:nvPicPr>
          <p:cNvPr id="5" name="Picture 2" descr="http://i034.radikal.ru/0912/66/fffb902cf77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537012"/>
            <a:ext cx="3352800" cy="274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7627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Кнопка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3589</TotalTime>
  <Words>1644</Words>
  <Application>Microsoft Office PowerPoint</Application>
  <PresentationFormat>Экран (4:3)</PresentationFormat>
  <Paragraphs>215</Paragraphs>
  <Slides>59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59</vt:i4>
      </vt:variant>
    </vt:vector>
  </HeadingPairs>
  <TitlesOfParts>
    <vt:vector size="60" baseType="lpstr">
      <vt:lpstr>Апекс</vt:lpstr>
      <vt:lpstr>МЫ ЕСТЬ! СТОПНАРКОТИК!  11  опасностей наркомании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При употреблении наркотиков очень быстро, зачастую после одного-двух приемов, происходит привыкание,</vt:lpstr>
      <vt:lpstr>Презентация PowerPoint</vt:lpstr>
      <vt:lpstr>Острая потребность в новой дозе </vt:lpstr>
      <vt:lpstr>Адские боли</vt:lpstr>
      <vt:lpstr>Часы «кайфа» - годы мучений</vt:lpstr>
      <vt:lpstr>Презентация PowerPoint</vt:lpstr>
      <vt:lpstr>Передозировка</vt:lpstr>
      <vt:lpstr>Чистый наркотик</vt:lpstr>
      <vt:lpstr>Презентация PowerPoint</vt:lpstr>
      <vt:lpstr>ЗНАЙ 228!</vt:lpstr>
      <vt:lpstr>Незаконным приобретением считается</vt:lpstr>
      <vt:lpstr>Особо крупный размер </vt:lpstr>
      <vt:lpstr>Презентация PowerPoint</vt:lpstr>
      <vt:lpstr>Постоянная и реальная опасность заразиться неизлечимыми болезнями - СПИДом и гепатитом С, </vt:lpstr>
      <vt:lpstr>Нестерпимая тяга поскорее ввести себе очередную «дозу» </vt:lpstr>
      <vt:lpstr>Презентация PowerPoint</vt:lpstr>
      <vt:lpstr>Под воздействием длительного употребления наркотиков </vt:lpstr>
      <vt:lpstr> Наркомана можно легко узнать</vt:lpstr>
      <vt:lpstr>Умирают наркоманы в молодом возрасте </vt:lpstr>
      <vt:lpstr>Дети наркоманов</vt:lpstr>
      <vt:lpstr>Презентация PowerPoint</vt:lpstr>
      <vt:lpstr> У наркомана очень низкий  социальный статус</vt:lpstr>
      <vt:lpstr>Ни один наркоман не имеет нормальной семьи </vt:lpstr>
      <vt:lpstr>Презентация PowerPoint</vt:lpstr>
      <vt:lpstr>Наркотики стоят дорого</vt:lpstr>
      <vt:lpstr>Криминогенное поведение наркомана</vt:lpstr>
      <vt:lpstr>Наркоманы социально опасны</vt:lpstr>
      <vt:lpstr>Не попадись в сети наркоторговцев</vt:lpstr>
      <vt:lpstr>Умей сказать НЕТ!!! </vt:lpstr>
      <vt:lpstr>Презентация PowerPoint</vt:lpstr>
      <vt:lpstr>«Лёгкие» наркотики</vt:lpstr>
      <vt:lpstr>«Легких» наркотиков НЕТ</vt:lpstr>
      <vt:lpstr>Деградация личности</vt:lpstr>
      <vt:lpstr>Наркотический психоз</vt:lpstr>
      <vt:lpstr>Презентация PowerPoint</vt:lpstr>
      <vt:lpstr>    Аптечная  наркомания </vt:lpstr>
      <vt:lpstr>Раствор смерти</vt:lpstr>
      <vt:lpstr>Микрочастицы препарата закупоривают мелкие сосуды</vt:lpstr>
      <vt:lpstr>Презентация PowerPoint</vt:lpstr>
      <vt:lpstr>Смертельную угрозу жизни и здоровью подростков представляют  курительные смеси  «спайс» </vt:lpstr>
      <vt:lpstr>Необдуманные поступки под воздействием СПАЙСА</vt:lpstr>
      <vt:lpstr>Очередной случай отравления</vt:lpstr>
      <vt:lpstr>Диагноз у всех один</vt:lpstr>
      <vt:lpstr>Волна отравлений спайсами в России</vt:lpstr>
      <vt:lpstr>Достаточно было одного раза…</vt:lpstr>
      <vt:lpstr>Наша группа ВКонтакте https://vk.com/mbl_ectb создана в память о ней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11 опастностей наркомании</dc:title>
  <dc:creator>Сергей</dc:creator>
  <cp:lastModifiedBy>Vera</cp:lastModifiedBy>
  <cp:revision>243</cp:revision>
  <dcterms:created xsi:type="dcterms:W3CDTF">2013-12-09T11:20:27Z</dcterms:created>
  <dcterms:modified xsi:type="dcterms:W3CDTF">2019-02-13T20:03:00Z</dcterms:modified>
</cp:coreProperties>
</file>