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4" r:id="rId5"/>
    <p:sldId id="266" r:id="rId6"/>
    <p:sldId id="267" r:id="rId7"/>
    <p:sldId id="268" r:id="rId8"/>
    <p:sldId id="269" r:id="rId9"/>
    <p:sldId id="263" r:id="rId10"/>
    <p:sldId id="270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9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74E536-F370-4C86-BC04-DF3C01AE89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A9D22B-C0D0-4DFE-97F1-BCBDFC1D66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2F39487-4E63-45C4-9395-4841AFDF54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5C5D9F-CA97-47A6-A044-25DF2B9F951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4167300"/>
      </p:ext>
    </p:extLst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298C4B-C204-45ED-B765-A595F27BA8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F4E223-0C21-4C31-A7DE-9C3C689D4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30F528-6A6E-441A-A0F7-D9645F038A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49076-35FD-4EC8-8F8E-EF40A38623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3552605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634905-BDC7-4D1B-B034-DA70A28AEE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849FE9-09B0-4B1F-BD0E-7681EBBC7D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A782E9-63A0-4F66-B99B-339EA57184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B0F1D4-1B59-4E2D-AE34-0B73769FCF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9306061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95A4B3-32DB-4EF1-A94D-F735F72FF0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5BC34C-C6EC-4D86-8E3E-DB926BF92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AC85B9-8378-4803-A2A0-A2653D42E2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5C193-C58D-4BC6-B55D-1CC8EFE0B0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1240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FA9C45-0AF9-4A5D-9A2D-7FE1B6126B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5B6190-99B4-4C2E-BF46-9FDA8A49C3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97C103-B20D-4CAA-9823-54D7F79175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26EF8E-EA43-4FBC-8F0E-A45D8D32E1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9793713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11E62E-8146-462D-AD22-EAA93D3AEE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0ABE08-01FD-43CD-BD82-DA4951E7A4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CBFE85-A8AB-4FA5-B71C-11DE15BA03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D3A25-7338-4A9E-9E86-7ACA7E4A39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4116609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0128593-491D-4AB7-AD09-0B89AD7213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C431B43-9E3F-4BDB-9096-0194A80301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D1ECE0F-172C-4DB1-88B9-C9F3ACC812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0CC0B0-489B-48A8-9E14-57D50BAFE20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7369854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3D824C2-2F27-4E97-9749-DFDE0286BC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6946719-4861-4445-A1CA-77616B7879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FE3BD67-9826-4E05-8A27-1C7070858B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11C41E-8426-46F9-9C46-BF6DB135AF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6745894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3F8A980-A56D-4D23-BFD7-A12DD11D9A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8BEAEBB-658F-4738-BDB2-F2AFE08F8C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EDF8EA1-5098-448F-8B8B-6D780B0497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01B02F-543E-4962-96D9-96135548B6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9405732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977422-E907-4FD0-9C44-DE901665AE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288036-AFA2-4461-A6D2-027A0DFBD7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60B37E-86D4-42BD-8538-BB54936D8A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0737C-2D4A-4F2D-96AB-2D13B8328C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1723137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FC7D64-5BB6-46C7-9C2E-029E8C800A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5C8DFD-BAA9-47CC-A72B-0A15C63F05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ACA45-6F9C-4EF4-BAFC-5BD3179B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8D5E9B-50E1-4904-BA02-C362C5E577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7631259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0D8CCED-7343-461C-9BBA-61CC5350D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41E9ABE-CE53-4EC7-AC28-6B294D88E0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7905674-2170-46C2-9BC3-25CA0B054D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DA3B565-B80F-48AF-B0B2-ACCC1BE77E8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34DCE7-3D99-45C0-A586-9B875C4191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6DF822-521E-4DEB-A810-05CE3DDB80D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33494AB0-9705-4B93-A680-3F946329014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42938" y="4143375"/>
            <a:ext cx="4001070" cy="1733897"/>
          </a:xfrm>
        </p:spPr>
        <p:txBody>
          <a:bodyPr/>
          <a:lstStyle/>
          <a:p>
            <a:pPr algn="l" eaLnBrk="1" hangingPunct="1"/>
            <a:r>
              <a:rPr lang="ru-RU" altLang="ru-RU" sz="2400" dirty="0"/>
              <a:t>подготовил</a:t>
            </a:r>
          </a:p>
          <a:p>
            <a:pPr algn="l" eaLnBrk="1" hangingPunct="1"/>
            <a:r>
              <a:rPr lang="ru-RU" altLang="ru-RU" sz="2400" dirty="0"/>
              <a:t>Врач-психиатр ДПО ГОБУЗ</a:t>
            </a:r>
          </a:p>
          <a:p>
            <a:pPr algn="l" eaLnBrk="1" hangingPunct="1"/>
            <a:r>
              <a:rPr lang="ru-RU" altLang="ru-RU" sz="2400" dirty="0"/>
              <a:t>«Кандалакшская ЦРБ»</a:t>
            </a:r>
          </a:p>
          <a:p>
            <a:pPr algn="l" eaLnBrk="1" hangingPunct="1"/>
            <a:r>
              <a:rPr lang="ru-RU" altLang="ru-RU" sz="2400" dirty="0"/>
              <a:t>Федосеев Ю.Ю.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728247-2351-4FD1-B100-79B6638687A0}"/>
              </a:ext>
            </a:extLst>
          </p:cNvPr>
          <p:cNvSpPr/>
          <p:nvPr/>
        </p:nvSpPr>
        <p:spPr>
          <a:xfrm>
            <a:off x="500034" y="642918"/>
            <a:ext cx="7643866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Компьютерная </a:t>
            </a:r>
          </a:p>
          <a:p>
            <a:pPr algn="ctr">
              <a:defRPr/>
            </a:pPr>
            <a:r>
              <a:rPr lang="ru-RU" sz="60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F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зависимость у детей</a:t>
            </a:r>
          </a:p>
        </p:txBody>
      </p:sp>
    </p:spTree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E5138D-1655-4109-B590-7BCD28F88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/>
          <a:lstStyle/>
          <a:p>
            <a:pPr>
              <a:defRPr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Как уберечь ребенка от зависимости? 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339" name="Содержимое 2">
            <a:extLst>
              <a:ext uri="{FF2B5EF4-FFF2-40B4-BE49-F238E27FC236}">
                <a16:creationId xmlns:a16="http://schemas.microsoft.com/office/drawing/2014/main" id="{21B920E9-0A3A-42BD-B843-8D16862C1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00688"/>
          </a:xfrm>
        </p:spPr>
        <p:txBody>
          <a:bodyPr/>
          <a:lstStyle/>
          <a:p>
            <a:r>
              <a:rPr lang="ru-RU" altLang="ru-RU" sz="2800"/>
              <a:t>что же побудило ребенка уйти «в компьютер»?</a:t>
            </a:r>
          </a:p>
          <a:p>
            <a:r>
              <a:rPr lang="ru-RU" altLang="ru-RU" sz="2800"/>
              <a:t>не критиковать ребёнка</a:t>
            </a:r>
          </a:p>
          <a:p>
            <a:r>
              <a:rPr lang="ru-RU" altLang="ru-RU" sz="2800"/>
              <a:t>вникнуть в суть игры</a:t>
            </a:r>
          </a:p>
          <a:p>
            <a:r>
              <a:rPr lang="ru-RU" altLang="ru-RU" sz="2800"/>
              <a:t>ограничить доступ к играм и фильмам</a:t>
            </a:r>
          </a:p>
          <a:p>
            <a:r>
              <a:rPr lang="ru-RU" altLang="ru-RU" sz="2800"/>
              <a:t>ограничить время за компьютером</a:t>
            </a:r>
          </a:p>
          <a:p>
            <a:r>
              <a:rPr lang="ru-RU" altLang="ru-RU" sz="2800"/>
              <a:t>компьютера должен быть в вашем поле зрения</a:t>
            </a:r>
          </a:p>
          <a:p>
            <a:r>
              <a:rPr lang="ru-RU" altLang="ru-RU" sz="2800"/>
              <a:t>не покупать отдельный компьютер</a:t>
            </a:r>
          </a:p>
          <a:p>
            <a:r>
              <a:rPr lang="ru-RU" altLang="ru-RU" sz="2800"/>
              <a:t>предлагать альтернативу компьютеру</a:t>
            </a:r>
          </a:p>
          <a:p>
            <a:r>
              <a:rPr lang="ru-RU" altLang="ru-RU" sz="2800"/>
              <a:t>поднимать самооценку ребёнка</a:t>
            </a:r>
          </a:p>
          <a:p>
            <a:r>
              <a:rPr lang="ru-RU" altLang="ru-RU" sz="2800"/>
              <a:t>дружба с другими детьми</a:t>
            </a:r>
          </a:p>
        </p:txBody>
      </p:sp>
    </p:spTree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id="{98AB8DD5-1D90-4D03-A057-80DFB0F85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>
                <a:solidFill>
                  <a:srgbClr val="FF0000"/>
                </a:solidFill>
              </a:rPr>
              <a:t>шансы стать зависимым </a:t>
            </a:r>
            <a:br>
              <a:rPr lang="ru-RU" altLang="ru-RU" sz="4000" b="1">
                <a:solidFill>
                  <a:srgbClr val="FF0000"/>
                </a:solidFill>
              </a:rPr>
            </a:br>
            <a:r>
              <a:rPr lang="ru-RU" altLang="ru-RU" sz="4000" b="1">
                <a:solidFill>
                  <a:srgbClr val="FF0000"/>
                </a:solidFill>
              </a:rPr>
              <a:t>уменьшаются, если:</a:t>
            </a:r>
          </a:p>
        </p:txBody>
      </p:sp>
      <p:sp>
        <p:nvSpPr>
          <p:cNvPr id="15363" name="Содержимое 2">
            <a:extLst>
              <a:ext uri="{FF2B5EF4-FFF2-40B4-BE49-F238E27FC236}">
                <a16:creationId xmlns:a16="http://schemas.microsoft.com/office/drawing/2014/main" id="{F7D2A373-E707-44D2-B094-094A83CCA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/>
              <a:t>в семье присутствует атмосфера дружелюбия, покоя, комфорта и доверия; </a:t>
            </a:r>
          </a:p>
          <a:p>
            <a:r>
              <a:rPr lang="ru-RU" altLang="ru-RU"/>
              <a:t>у ребёнка разносторонние интересы и увлечения; </a:t>
            </a:r>
          </a:p>
          <a:p>
            <a:r>
              <a:rPr lang="ru-RU" altLang="ru-RU"/>
              <a:t>ребёнок умеет налаживать позитивные отношения с окружающими; </a:t>
            </a:r>
          </a:p>
          <a:p>
            <a:r>
              <a:rPr lang="ru-RU" altLang="ru-RU"/>
              <a:t>ребёнок умеет ставить перед собой хотя бы самые маленькие цели</a:t>
            </a:r>
          </a:p>
        </p:txBody>
      </p:sp>
    </p:spTree>
  </p:cSld>
  <p:clrMapOvr>
    <a:masterClrMapping/>
  </p:clrMapOvr>
  <p:transition spd="med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7A434AD9-D5D1-4B45-837F-0D9311437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altLang="ru-RU" sz="3600" b="1">
                <a:solidFill>
                  <a:srgbClr val="FF0000"/>
                </a:solidFill>
              </a:rPr>
              <a:t>Важно знать:</a:t>
            </a:r>
            <a:br>
              <a:rPr lang="ru-RU" altLang="ru-RU" sz="3600"/>
            </a:br>
            <a:endParaRPr lang="ru-RU" altLang="ru-RU" sz="3600"/>
          </a:p>
        </p:txBody>
      </p:sp>
      <p:sp>
        <p:nvSpPr>
          <p:cNvPr id="16387" name="Содержимое 2">
            <a:extLst>
              <a:ext uri="{FF2B5EF4-FFF2-40B4-BE49-F238E27FC236}">
                <a16:creationId xmlns:a16="http://schemas.microsoft.com/office/drawing/2014/main" id="{B514273C-C44B-4425-AA3F-CC72F84B1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/>
          <a:lstStyle/>
          <a:p>
            <a:r>
              <a:rPr lang="ru-RU" altLang="ru-RU" sz="2800"/>
              <a:t>резко отнимать или запрещать компьютерные игры ребенку, который уже втянулся — нельзя.</a:t>
            </a:r>
          </a:p>
          <a:p>
            <a:r>
              <a:rPr lang="ru-RU" altLang="ru-RU" sz="2800"/>
              <a:t>делать это стоит последовательно, лучше подготовиться вместе с психологом.</a:t>
            </a:r>
          </a:p>
          <a:p>
            <a:r>
              <a:rPr lang="ru-RU" altLang="ru-RU" sz="2800"/>
              <a:t>можно пройти различные тесты в интернете, чтобы оценить компьютерную зависимость вашего ребенка и вас самих.</a:t>
            </a:r>
          </a:p>
          <a:p>
            <a:r>
              <a:rPr lang="ru-RU" altLang="ru-RU" sz="2800"/>
              <a:t>не все игры плохо влияют на психику, некоторые способствуют развитию познавательных и моральных качеств.</a:t>
            </a:r>
          </a:p>
          <a:p>
            <a:endParaRPr lang="ru-RU" altLang="ru-RU"/>
          </a:p>
        </p:txBody>
      </p:sp>
    </p:spTree>
  </p:cSld>
  <p:clrMapOvr>
    <a:masterClrMapping/>
  </p:clrMapOvr>
  <p:transition spd="med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933335A8-6AD9-4E11-8B78-BEDFABB62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1285875"/>
          </a:xfrm>
        </p:spPr>
        <p:txBody>
          <a:bodyPr/>
          <a:lstStyle/>
          <a:p>
            <a:r>
              <a:rPr lang="ru-RU" altLang="ru-RU" sz="3600" b="1">
                <a:solidFill>
                  <a:srgbClr val="7030A0"/>
                </a:solidFill>
              </a:rPr>
              <a:t>Профилактика зависимости от компьютерных игр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17411" name="Содержимое 2">
            <a:extLst>
              <a:ext uri="{FF2B5EF4-FFF2-40B4-BE49-F238E27FC236}">
                <a16:creationId xmlns:a16="http://schemas.microsoft.com/office/drawing/2014/main" id="{473ACAC4-53EF-4905-BFDD-87504446C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357313"/>
            <a:ext cx="8229600" cy="5114925"/>
          </a:xfrm>
        </p:spPr>
        <p:txBody>
          <a:bodyPr/>
          <a:lstStyle/>
          <a:p>
            <a:r>
              <a:rPr lang="ru-RU" altLang="ru-RU" sz="2400"/>
              <a:t>Важен личный пример родителей</a:t>
            </a:r>
          </a:p>
          <a:p>
            <a:r>
              <a:rPr lang="ru-RU" altLang="ru-RU" sz="2400"/>
              <a:t>У ребенка должно быть увлечение, хобби, не связанное с компьютером</a:t>
            </a:r>
          </a:p>
          <a:p>
            <a:r>
              <a:rPr lang="ru-RU" altLang="ru-RU" sz="2400"/>
              <a:t>Поддерживайте общение ребенка со сверстниками</a:t>
            </a:r>
          </a:p>
          <a:p>
            <a:r>
              <a:rPr lang="ru-RU" altLang="ru-RU" sz="2400"/>
              <a:t>Все должно быть спланировано так, чтобы не оставалось свободной минуты</a:t>
            </a:r>
          </a:p>
          <a:p>
            <a:r>
              <a:rPr lang="ru-RU" altLang="ru-RU" sz="2400"/>
              <a:t>Используйте компьютер как награду</a:t>
            </a:r>
          </a:p>
          <a:p>
            <a:r>
              <a:rPr lang="ru-RU" altLang="ru-RU" sz="2400"/>
              <a:t>Важно четко контролировать те игры, в которые играет ребенок</a:t>
            </a:r>
          </a:p>
          <a:p>
            <a:r>
              <a:rPr lang="ru-RU" altLang="ru-RU" sz="2400"/>
              <a:t>Установите специальные сетевые фильтры и специализированное программное обеспечение для контроля</a:t>
            </a:r>
          </a:p>
        </p:txBody>
      </p:sp>
    </p:spTree>
  </p:cSld>
  <p:clrMapOvr>
    <a:masterClrMapping/>
  </p:clrMapOvr>
  <p:transition spd="med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E5C559-649E-457D-831B-22F9AB8F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857250"/>
            <a:ext cx="8001000" cy="2868613"/>
          </a:xfrm>
        </p:spPr>
        <p:txBody>
          <a:bodyPr/>
          <a:lstStyle/>
          <a:p>
            <a:pPr algn="l">
              <a:defRPr/>
            </a:pPr>
            <a:r>
              <a:rPr lang="ru-RU" sz="4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Компьютер</a:t>
            </a:r>
            <a:r>
              <a:rPr lang="ru-RU" sz="4000" b="1" dirty="0"/>
              <a:t> </a:t>
            </a:r>
            <a:r>
              <a:rPr lang="ru-RU" sz="4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можно использовать в мирных, познавательных и в творческих целях. Главное – ребенка увлечь!</a:t>
            </a:r>
            <a:br>
              <a:rPr lang="ru-RU" dirty="0"/>
            </a:br>
            <a:endParaRPr lang="ru-RU" dirty="0"/>
          </a:p>
        </p:txBody>
      </p:sp>
      <p:pic>
        <p:nvPicPr>
          <p:cNvPr id="18435" name="Содержимое 3" descr="2.jpg">
            <a:extLst>
              <a:ext uri="{FF2B5EF4-FFF2-40B4-BE49-F238E27FC236}">
                <a16:creationId xmlns:a16="http://schemas.microsoft.com/office/drawing/2014/main" id="{BBE8931D-61A1-43A5-AAA5-685358B013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29125" y="3321050"/>
            <a:ext cx="4714875" cy="3536950"/>
          </a:xfrm>
        </p:spPr>
      </p:pic>
    </p:spTree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id="{1039DD76-2416-4F82-91A9-CADC5F6D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642938"/>
            <a:ext cx="8229600" cy="2654300"/>
          </a:xfrm>
        </p:spPr>
        <p:txBody>
          <a:bodyPr/>
          <a:lstStyle/>
          <a:p>
            <a:pPr algn="l"/>
            <a:r>
              <a:rPr lang="ru-RU" altLang="ru-RU" sz="3600" b="1">
                <a:solidFill>
                  <a:srgbClr val="FF0000"/>
                </a:solidFill>
              </a:rPr>
              <a:t>Компьютерная зависимость </a:t>
            </a:r>
            <a:r>
              <a:rPr lang="ru-RU" altLang="ru-RU" sz="3600"/>
              <a:t>– это заболевание, связанное с пагубным пристрастием к всевозможным азартным играм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5123" name="Содержимое 2">
            <a:extLst>
              <a:ext uri="{FF2B5EF4-FFF2-40B4-BE49-F238E27FC236}">
                <a16:creationId xmlns:a16="http://schemas.microsoft.com/office/drawing/2014/main" id="{EE5A4D3D-A8E2-46B7-AB24-2AE776005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r>
              <a:rPr lang="ru-RU" altLang="ru-RU" sz="3600"/>
              <a:t>Игровая зависимость</a:t>
            </a:r>
          </a:p>
          <a:p>
            <a:r>
              <a:rPr lang="ru-RU" altLang="ru-RU" sz="3600"/>
              <a:t>Сетевая зависимость</a:t>
            </a:r>
          </a:p>
          <a:p>
            <a:r>
              <a:rPr lang="ru-RU" altLang="ru-RU" sz="3600"/>
              <a:t>Зависимость «Сёрфинг»</a:t>
            </a:r>
          </a:p>
        </p:txBody>
      </p:sp>
    </p:spTree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EFC812-51A2-4D37-AD5C-27E93D5F2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3" y="571500"/>
            <a:ext cx="8229600" cy="1428750"/>
          </a:xfrm>
        </p:spPr>
        <p:txBody>
          <a:bodyPr/>
          <a:lstStyle/>
          <a:p>
            <a:pPr>
              <a:defRPr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Кто больше зависим от игр на компьютере?</a:t>
            </a:r>
            <a:br>
              <a:rPr lang="ru-RU" dirty="0"/>
            </a:br>
            <a:endParaRPr lang="ru-RU" dirty="0"/>
          </a:p>
        </p:txBody>
      </p:sp>
      <p:sp>
        <p:nvSpPr>
          <p:cNvPr id="6147" name="Содержимое 2">
            <a:extLst>
              <a:ext uri="{FF2B5EF4-FFF2-40B4-BE49-F238E27FC236}">
                <a16:creationId xmlns:a16="http://schemas.microsoft.com/office/drawing/2014/main" id="{0A36C55D-16A4-40ED-8071-1206770DF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625975"/>
          </a:xfrm>
        </p:spPr>
        <p:txBody>
          <a:bodyPr/>
          <a:lstStyle/>
          <a:p>
            <a:r>
              <a:rPr lang="ru-RU" altLang="ru-RU" sz="2400"/>
              <a:t>Дети тех родителей, которые чаще всего не бывают дома, дети состоятельных родителей или трудоголиков, которые постоянно заняты.</a:t>
            </a:r>
          </a:p>
          <a:p>
            <a:r>
              <a:rPr lang="ru-RU" altLang="ru-RU" sz="2400"/>
              <a:t>Самый зависимый и, в то же время, нежелательный возраст – это 12-15 лет.</a:t>
            </a:r>
          </a:p>
          <a:p>
            <a:r>
              <a:rPr lang="ru-RU" altLang="ru-RU" sz="2400"/>
              <a:t>Мальчики. По статистике на одну зависимую девочку-подростка приходится до 10 мальчиков, связано это с тем, что кризис подросткового возраста дается мальчикам труднее, да и компьютерных игр для девочек в разы меньше</a:t>
            </a:r>
          </a:p>
        </p:txBody>
      </p:sp>
    </p:spTree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B4A23B-D205-48EA-8001-6874A0D29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Несколько фактов:</a:t>
            </a:r>
          </a:p>
        </p:txBody>
      </p:sp>
      <p:sp>
        <p:nvSpPr>
          <p:cNvPr id="7171" name="Содержимое 2">
            <a:extLst>
              <a:ext uri="{FF2B5EF4-FFF2-40B4-BE49-F238E27FC236}">
                <a16:creationId xmlns:a16="http://schemas.microsoft.com/office/drawing/2014/main" id="{5426CC95-2A26-4BCA-8C06-7985FD9FD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4268788"/>
          </a:xfrm>
        </p:spPr>
        <p:txBody>
          <a:bodyPr/>
          <a:lstStyle/>
          <a:p>
            <a:r>
              <a:rPr lang="ru-RU" altLang="ru-RU" sz="2000" dirty="0"/>
              <a:t>Самостоятельно только около 20% детей могут перерасти эту проблему.</a:t>
            </a:r>
          </a:p>
          <a:p>
            <a:r>
              <a:rPr lang="ru-RU" altLang="ru-RU" sz="2000" dirty="0"/>
              <a:t>2. Ребенок может находиться за компьютером не более 1-го часа в день. Подросток – до 2-3-х часов с перерывами.</a:t>
            </a:r>
          </a:p>
          <a:p>
            <a:r>
              <a:rPr lang="ru-RU" altLang="ru-RU" sz="2000" dirty="0"/>
              <a:t>3. Долгое нахождение перед монитором может вызывать нарушения зрения, осанки, снижение иммунитета, головные боли, апатию, раздражительность, усталость, бессонницу. Взрослый человек чувствует себя «выжатым и опустошенным» после нескольких часов работы за компьютером,  что же говорить про ребенка.</a:t>
            </a:r>
          </a:p>
          <a:p>
            <a:endParaRPr lang="ru-RU" altLang="ru-RU" dirty="0"/>
          </a:p>
        </p:txBody>
      </p:sp>
    </p:spTree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831659-2A55-4D9B-B1D5-104AD7EA0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Признаки компьютерной зависимости у детей: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219" name="Содержимое 2">
            <a:extLst>
              <a:ext uri="{FF2B5EF4-FFF2-40B4-BE49-F238E27FC236}">
                <a16:creationId xmlns:a16="http://schemas.microsoft.com/office/drawing/2014/main" id="{E3E9F2B0-6774-4931-B2BA-57CE7A134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400"/>
              <a:t>Ребенок теряет интерес к другим занятиям.</a:t>
            </a:r>
          </a:p>
          <a:p>
            <a:r>
              <a:rPr lang="ru-RU" altLang="ru-RU" sz="2400"/>
              <a:t>Все свое свободное время ребёнок стремится провести за компьютером или ТВ.</a:t>
            </a:r>
          </a:p>
          <a:p>
            <a:r>
              <a:rPr lang="ru-RU" altLang="ru-RU" sz="2400"/>
              <a:t>Общение с другими детьми начинает сводиться только к компьютерным играм.</a:t>
            </a:r>
          </a:p>
          <a:p>
            <a:r>
              <a:rPr lang="ru-RU" altLang="ru-RU" sz="2400"/>
              <a:t>Происходит постепенная утрата контакта с родителями.</a:t>
            </a:r>
          </a:p>
          <a:p>
            <a:r>
              <a:rPr lang="ru-RU" altLang="ru-RU" sz="2400"/>
              <a:t>Ребенок все меньше стремится к общению с другими, общение становиться поверхностным.</a:t>
            </a:r>
          </a:p>
          <a:p>
            <a:endParaRPr lang="ru-RU" altLang="ru-RU"/>
          </a:p>
        </p:txBody>
      </p:sp>
    </p:spTree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23F7F8-593F-40F0-98B4-4D47C34F0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Признаки компьютерной зависимости у детей: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243" name="Содержимое 2">
            <a:extLst>
              <a:ext uri="{FF2B5EF4-FFF2-40B4-BE49-F238E27FC236}">
                <a16:creationId xmlns:a16="http://schemas.microsoft.com/office/drawing/2014/main" id="{8F1E0804-563B-4658-AA58-1E0866C86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400"/>
              <a:t>Формально отвечает на вопросы, избегает доверительных разговоров.</a:t>
            </a:r>
          </a:p>
          <a:p>
            <a:r>
              <a:rPr lang="ru-RU" altLang="ru-RU" sz="2400"/>
              <a:t>Ребенок начинает обманывать, стремится любыми способами заполучить желаемое,</a:t>
            </a:r>
          </a:p>
          <a:p>
            <a:r>
              <a:rPr lang="ru-RU" altLang="ru-RU" sz="2400"/>
              <a:t>Ребенок скрывает, сколько на самом деле времени провёл за компьютером или телевизором;</a:t>
            </a:r>
          </a:p>
          <a:p>
            <a:r>
              <a:rPr lang="ru-RU" altLang="ru-RU" sz="2400"/>
              <a:t>На любые ограничения, связанные с компьютером, ТВ, планшетом или телефоном реагирует нервно, сильно переживает, злится , грубит, может плакать.</a:t>
            </a:r>
          </a:p>
          <a:p>
            <a:r>
              <a:rPr lang="ru-RU" altLang="ru-RU" sz="2400"/>
              <a:t>Теряет контроль над временем, проведенным экраном.</a:t>
            </a:r>
          </a:p>
          <a:p>
            <a:r>
              <a:rPr lang="ru-RU" altLang="ru-RU" sz="2400"/>
              <a:t>Ребенок начинает кушать возле компьютера.</a:t>
            </a:r>
          </a:p>
          <a:p>
            <a:endParaRPr lang="ru-RU" altLang="ru-RU"/>
          </a:p>
        </p:txBody>
      </p:sp>
    </p:spTree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A8D9E1-DCFC-40EA-919B-60DAD5ACD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Признаки компьютерной зависимости у детей: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267" name="Содержимое 2">
            <a:extLst>
              <a:ext uri="{FF2B5EF4-FFF2-40B4-BE49-F238E27FC236}">
                <a16:creationId xmlns:a16="http://schemas.microsoft.com/office/drawing/2014/main" id="{8E27C141-FB93-4CC2-8BF8-D9CEDFB42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214438"/>
            <a:ext cx="8143875" cy="2357437"/>
          </a:xfrm>
        </p:spPr>
        <p:txBody>
          <a:bodyPr/>
          <a:lstStyle/>
          <a:p>
            <a:endParaRPr lang="ru-RU" altLang="ru-RU" sz="2400"/>
          </a:p>
          <a:p>
            <a:r>
              <a:rPr lang="ru-RU" altLang="ru-RU" sz="2400"/>
              <a:t>Ребёнок уже с утра начинает просить мультики или компьютер.</a:t>
            </a:r>
          </a:p>
          <a:p>
            <a:r>
              <a:rPr lang="ru-RU" altLang="ru-RU" sz="2400"/>
              <a:t>Ребёнок приходит со школы и первым делом садиться под тв или включает компьютер.</a:t>
            </a:r>
          </a:p>
          <a:p>
            <a:endParaRPr lang="ru-RU" altLang="ru-RU"/>
          </a:p>
        </p:txBody>
      </p:sp>
      <p:pic>
        <p:nvPicPr>
          <p:cNvPr id="11268" name="Рисунок 3" descr="3.jpg">
            <a:extLst>
              <a:ext uri="{FF2B5EF4-FFF2-40B4-BE49-F238E27FC236}">
                <a16:creationId xmlns:a16="http://schemas.microsoft.com/office/drawing/2014/main" id="{3D157D58-8FC2-409A-9F51-0A1ED639C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3571875"/>
            <a:ext cx="3500438" cy="262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4">
            <a:extLst>
              <a:ext uri="{FF2B5EF4-FFF2-40B4-BE49-F238E27FC236}">
                <a16:creationId xmlns:a16="http://schemas.microsoft.com/office/drawing/2014/main" id="{D1CF7C73-A547-4F1F-8011-CC117029B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3286125"/>
            <a:ext cx="4929187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ru-RU" altLang="ru-RU" sz="2400"/>
              <a:t> Непонятный эмоциональный подъем, который резко сменяется дурным настроением. Присмотревшись, вы поймете, что все это связано с виртуальными успехами и неудачами в игре.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</p:spTree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D1E278-A7E7-4C23-A89A-4FA532AEB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1285875"/>
          </a:xfrm>
        </p:spPr>
        <p:txBody>
          <a:bodyPr/>
          <a:lstStyle/>
          <a:p>
            <a:pPr>
              <a:defRPr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Физические отклонения у больного, страдающего компьютерной зависимостью:</a:t>
            </a:r>
            <a:br>
              <a:rPr lang="ru-RU" dirty="0"/>
            </a:br>
            <a:endParaRPr lang="ru-RU" dirty="0"/>
          </a:p>
        </p:txBody>
      </p:sp>
      <p:sp>
        <p:nvSpPr>
          <p:cNvPr id="12291" name="Содержимое 2">
            <a:extLst>
              <a:ext uri="{FF2B5EF4-FFF2-40B4-BE49-F238E27FC236}">
                <a16:creationId xmlns:a16="http://schemas.microsoft.com/office/drawing/2014/main" id="{F3C258E4-14AC-4AF5-ABF3-293EA5AB3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/>
              <a:t>нарушение зрения,</a:t>
            </a:r>
          </a:p>
          <a:p>
            <a:r>
              <a:rPr lang="ru-RU" altLang="ru-RU"/>
              <a:t>снижение иммунитета,</a:t>
            </a:r>
          </a:p>
          <a:p>
            <a:r>
              <a:rPr lang="ru-RU" altLang="ru-RU"/>
              <a:t>головные боли,</a:t>
            </a:r>
          </a:p>
          <a:p>
            <a:r>
              <a:rPr lang="ru-RU" altLang="ru-RU"/>
              <a:t>повышенная утомляемость,</a:t>
            </a:r>
          </a:p>
          <a:p>
            <a:r>
              <a:rPr lang="ru-RU" altLang="ru-RU"/>
              <a:t>бессонница,</a:t>
            </a:r>
          </a:p>
          <a:p>
            <a:r>
              <a:rPr lang="ru-RU" altLang="ru-RU"/>
              <a:t>боли в спине,</a:t>
            </a:r>
          </a:p>
          <a:p>
            <a:r>
              <a:rPr lang="ru-RU" altLang="ru-RU"/>
              <a:t>туннельный синдром (боли в запястье)</a:t>
            </a:r>
          </a:p>
        </p:txBody>
      </p:sp>
    </p:spTree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>
            <a:extLst>
              <a:ext uri="{FF2B5EF4-FFF2-40B4-BE49-F238E27FC236}">
                <a16:creationId xmlns:a16="http://schemas.microsoft.com/office/drawing/2014/main" id="{4777312A-B3FE-4241-8E80-F21E94083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428750"/>
          </a:xfrm>
        </p:spPr>
        <p:txBody>
          <a:bodyPr/>
          <a:lstStyle/>
          <a:p>
            <a:r>
              <a:rPr lang="ru-RU" altLang="ru-RU" sz="3600" b="1">
                <a:solidFill>
                  <a:srgbClr val="7030A0"/>
                </a:solidFill>
              </a:rPr>
              <a:t>Причины компьютерной зависимости:</a:t>
            </a:r>
            <a:br>
              <a:rPr lang="ru-RU" altLang="ru-RU"/>
            </a:br>
            <a:endParaRPr lang="ru-RU" altLang="ru-RU"/>
          </a:p>
        </p:txBody>
      </p:sp>
      <p:sp>
        <p:nvSpPr>
          <p:cNvPr id="13315" name="Содержимое 2">
            <a:extLst>
              <a:ext uri="{FF2B5EF4-FFF2-40B4-BE49-F238E27FC236}">
                <a16:creationId xmlns:a16="http://schemas.microsoft.com/office/drawing/2014/main" id="{B1AE5A9D-26CE-4FE1-8E7C-726E37022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400" b="1" i="1"/>
              <a:t>Отсутствие или недостаток общения и тёплых эмоциональных отношений в семье</a:t>
            </a:r>
          </a:p>
          <a:p>
            <a:r>
              <a:rPr lang="ru-RU" altLang="ru-RU" sz="2400" b="1" i="1"/>
              <a:t>Отсутствие у ребёнка серьезных увлечений</a:t>
            </a:r>
          </a:p>
          <a:p>
            <a:r>
              <a:rPr lang="ru-RU" altLang="ru-RU" sz="2400" b="1" i="1"/>
              <a:t>Неумение ребёнка налаживать желательные контакты</a:t>
            </a:r>
            <a:r>
              <a:rPr lang="ru-RU" altLang="ru-RU"/>
              <a:t> </a:t>
            </a:r>
          </a:p>
          <a:p>
            <a:r>
              <a:rPr lang="ru-RU" altLang="ru-RU" sz="2400" b="1" i="1"/>
              <a:t>Общая неудачливость ребёнка</a:t>
            </a:r>
          </a:p>
          <a:p>
            <a:r>
              <a:rPr lang="ru-RU" altLang="ru-RU" sz="2400" b="1" i="1"/>
              <a:t>Склонность подростков к быстрому «впитыванию» всего нового, интересного.</a:t>
            </a:r>
          </a:p>
          <a:p>
            <a:r>
              <a:rPr lang="ru-RU" altLang="ru-RU" sz="2400" b="1" i="1"/>
              <a:t>Желание ребенка быть «как все» его сверстники</a:t>
            </a:r>
          </a:p>
        </p:txBody>
      </p:sp>
    </p:spTree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50021"/>
      </a:hlink>
      <a:folHlink>
        <a:srgbClr val="808080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723</Words>
  <Application>Microsoft Office PowerPoint</Application>
  <PresentationFormat>Экран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Times New Roman</vt:lpstr>
      <vt:lpstr>Arial</vt:lpstr>
      <vt:lpstr>Calibri</vt:lpstr>
      <vt:lpstr>Оформление по умолчанию</vt:lpstr>
      <vt:lpstr>Презентация PowerPoint</vt:lpstr>
      <vt:lpstr>Компьютерная зависимость – это заболевание, связанное с пагубным пристрастием к всевозможным азартным играм </vt:lpstr>
      <vt:lpstr>Кто больше зависим от игр на компьютере? </vt:lpstr>
      <vt:lpstr>Несколько фактов:</vt:lpstr>
      <vt:lpstr>Признаки компьютерной зависимости у детей:</vt:lpstr>
      <vt:lpstr>Признаки компьютерной зависимости у детей:</vt:lpstr>
      <vt:lpstr>Признаки компьютерной зависимости у детей:</vt:lpstr>
      <vt:lpstr>Физические отклонения у больного, страдающего компьютерной зависимостью: </vt:lpstr>
      <vt:lpstr>Причины компьютерной зависимости: </vt:lpstr>
      <vt:lpstr>Как уберечь ребенка от зависимости? </vt:lpstr>
      <vt:lpstr>шансы стать зависимым  уменьшаются, если:</vt:lpstr>
      <vt:lpstr>Важно знать: </vt:lpstr>
      <vt:lpstr>Профилактика зависимости от компьютерных игр </vt:lpstr>
      <vt:lpstr>Компьютер можно использовать в мирных, познавательных и в творческих целях. Главное – ребенка увлечь!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Юлиан Юрьевич Федосеев</cp:lastModifiedBy>
  <cp:revision>19</cp:revision>
  <dcterms:created xsi:type="dcterms:W3CDTF">2012-09-18T19:05:21Z</dcterms:created>
  <dcterms:modified xsi:type="dcterms:W3CDTF">2021-02-19T08:58:35Z</dcterms:modified>
</cp:coreProperties>
</file>