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72" r:id="rId6"/>
    <p:sldId id="260" r:id="rId7"/>
    <p:sldId id="261" r:id="rId8"/>
    <p:sldId id="262" r:id="rId9"/>
    <p:sldId id="263" r:id="rId10"/>
    <p:sldId id="264" r:id="rId11"/>
    <p:sldId id="273" r:id="rId12"/>
    <p:sldId id="274" r:id="rId13"/>
    <p:sldId id="265" r:id="rId14"/>
    <p:sldId id="266" r:id="rId15"/>
    <p:sldId id="267" r:id="rId16"/>
    <p:sldId id="268" r:id="rId17"/>
    <p:sldId id="270" r:id="rId18"/>
    <p:sldId id="271" r:id="rId19"/>
    <p:sldId id="275" r:id="rId20"/>
    <p:sldId id="276" r:id="rId21"/>
    <p:sldId id="277" r:id="rId22"/>
    <p:sldId id="278" r:id="rId23"/>
    <p:sldId id="280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0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23.12.2019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23.12.2019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1772816"/>
            <a:ext cx="7334632" cy="3168352"/>
          </a:xfrm>
        </p:spPr>
        <p:txBody>
          <a:bodyPr>
            <a:noAutofit/>
          </a:bodyPr>
          <a:lstStyle/>
          <a:p>
            <a:pPr algn="ctr"/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ШКОЛЬНАЯ СЛУЖБА ПРИМИРЕНИЯ</a:t>
            </a:r>
            <a:endParaRPr lang="ru-RU" sz="7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275856" y="5229201"/>
            <a:ext cx="5543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Социальный педагог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Ткачева Марина Николаевна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905004" y="476672"/>
            <a:ext cx="204883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МБОУ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ОШ № 48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692696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Основные фазы работы медиатора 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на встрече со сторонами 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(примирительная встреча)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896544"/>
          </a:xfrm>
        </p:spPr>
        <p:txBody>
          <a:bodyPr>
            <a:normAutofit/>
          </a:bodyPr>
          <a:lstStyle/>
          <a:p>
            <a:pPr marL="36000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 фаза.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Создание условий для диалога между сторонами.</a:t>
            </a:r>
          </a:p>
          <a:p>
            <a:pPr marL="36000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 фаза.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Организация диалога между сторонами.</a:t>
            </a:r>
          </a:p>
          <a:p>
            <a:pPr marL="36000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3 фаза.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Поиск вариантов выхода (вариантов заглаживания вреда).</a:t>
            </a:r>
          </a:p>
          <a:p>
            <a:pPr marL="36000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4 фаза.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Обсуждение будущего</a:t>
            </a:r>
          </a:p>
          <a:p>
            <a:pPr marL="36000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5 фаза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Заключение соглашения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Основные принципы медиации: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412776"/>
            <a:ext cx="7746064" cy="4835624"/>
          </a:xfrm>
        </p:spPr>
        <p:txBody>
          <a:bodyPr>
            <a:normAutofit/>
          </a:bodyPr>
          <a:lstStyle/>
          <a:p>
            <a:pPr lvl="0" algn="just"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Добровольность участия сторон;</a:t>
            </a:r>
          </a:p>
          <a:p>
            <a:pPr lvl="0" algn="just"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Информированность;</a:t>
            </a:r>
          </a:p>
          <a:p>
            <a:pPr lvl="0" algn="just"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Нейтральность медиатора;</a:t>
            </a:r>
          </a:p>
          <a:p>
            <a:pPr lvl="0" algn="just"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Конфиденциальность процесса медиации;</a:t>
            </a:r>
          </a:p>
          <a:p>
            <a:pPr lvl="0" algn="just"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Ответственность сторон медиатора;</a:t>
            </a:r>
          </a:p>
          <a:p>
            <a:pPr lvl="0" algn="just"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Заглаживание вреда обидчиком;</a:t>
            </a:r>
          </a:p>
          <a:p>
            <a:pPr algn="just"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Самостоятельность служб примирения.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476672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На встрече выполняются следующие правила: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1412776"/>
            <a:ext cx="8034096" cy="5184576"/>
          </a:xfrm>
        </p:spPr>
        <p:txBody>
          <a:bodyPr>
            <a:normAutofit fontScale="85000" lnSpcReduction="20000"/>
          </a:bodyPr>
          <a:lstStyle/>
          <a:p>
            <a:pPr marL="360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Поскольку каждый человек имеет право высказать свое мнение, то перебивать говорящего человека нельзя. Слово будет дано каждому участнику.</a:t>
            </a:r>
          </a:p>
          <a:p>
            <a:pPr marL="360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встрече нужно воздержаться от ругани и оскорблений.</a:t>
            </a:r>
          </a:p>
          <a:p>
            <a:pPr marL="360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Чтобы не было сплетен после встречи, вся информация о произошедшем на встрече не разглашается.</a:t>
            </a:r>
          </a:p>
          <a:p>
            <a:pPr marL="360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 в любой момент можете прекратить встречу или просить индивидуального разговора с ведущим программы.</a:t>
            </a:r>
          </a:p>
          <a:p>
            <a:pPr marL="36000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332656"/>
            <a:ext cx="7704856" cy="6120680"/>
          </a:xfrm>
        </p:spPr>
        <p:txBody>
          <a:bodyPr>
            <a:normAutofit fontScale="92500" lnSpcReduction="10000"/>
          </a:bodyPr>
          <a:lstStyle/>
          <a:p>
            <a:pPr marL="360000" indent="3600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Программа примирения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добровольная встреча нарушителя (обидчика) и  пострадавшего (жертвы), организуется медиатором для: </a:t>
            </a:r>
          </a:p>
          <a:p>
            <a:pPr marL="360000" indent="3600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1.обсуждения вопросов по выходу из сложившейся ситуации;</a:t>
            </a:r>
          </a:p>
          <a:p>
            <a:pPr marL="360000" indent="3600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2.обсуждения причины случившегося и поиска способов нейтрализации этих причин;</a:t>
            </a:r>
          </a:p>
          <a:p>
            <a:pPr marL="360000" indent="3600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3.составления примирительного договора. </a:t>
            </a:r>
          </a:p>
          <a:p>
            <a:pPr marL="360000" indent="3600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Достигнутые договоренности фиксируются в примирительном договоре.</a:t>
            </a:r>
          </a:p>
          <a:p>
            <a:pPr marL="360000" indent="360000">
              <a:lnSpc>
                <a:spcPct val="110000"/>
              </a:lnSpc>
              <a:spcBef>
                <a:spcPts val="0"/>
              </a:spcBef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620688"/>
            <a:ext cx="7498080" cy="94096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Условия, при которых ситуация может быть рассмотрена службой: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5149552"/>
          </a:xfrm>
        </p:spPr>
        <p:txBody>
          <a:bodyPr>
            <a:normAutofit/>
          </a:bodyPr>
          <a:lstStyle/>
          <a:p>
            <a:pPr marL="360000" lvl="0" indent="360000" algn="just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стороны признают свое участие в конфликте и стремятся его разрешить;</a:t>
            </a:r>
          </a:p>
          <a:p>
            <a:pPr marL="360000" lvl="0" indent="360000" algn="just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сторонам больше 10 лет;</a:t>
            </a:r>
          </a:p>
          <a:p>
            <a:pPr marL="360000" lvl="0" indent="360000" algn="just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стороны не употребляют наркотических веществ и психически здоровы;</a:t>
            </a:r>
          </a:p>
          <a:p>
            <a:pPr marL="360000" lvl="0" indent="360000" algn="just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если в конфликте участвуют учителя или родители, на встрече присутствует куратор.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7498080" cy="1143000"/>
          </a:xfrm>
        </p:spPr>
        <p:txBody>
          <a:bodyPr/>
          <a:lstStyle/>
          <a:p>
            <a:r>
              <a:rPr lang="ru-RU" dirty="0" smtClean="0"/>
              <a:t>Программа мероприятий ШСП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268760"/>
            <a:ext cx="7890080" cy="5328592"/>
          </a:xfrm>
        </p:spPr>
        <p:txBody>
          <a:bodyPr>
            <a:normAutofit fontScale="55000" lnSpcReduction="20000"/>
          </a:bodyPr>
          <a:lstStyle/>
          <a:p>
            <a:pPr marL="36000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Распространение среди участников образовательного процесса цивилизованных форм разрешения споров и конфликтов (восстановительная медиация, переговоры и другие способы).</a:t>
            </a:r>
          </a:p>
          <a:p>
            <a:pPr marL="36000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Помощь участникам образовательного процесса в разрешении споров и  конфликтных ситуаций на основе принципов и технологии восстановительной медиации.</a:t>
            </a:r>
          </a:p>
          <a:p>
            <a:pPr marL="36000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Организация  в  образовательном  учреждении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некарательного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реагирования  на  конфликты, проступки, противоправное поведение и правонарушения несовершеннолетних на основе принципов и технологии восстановительной медиации.</a:t>
            </a:r>
          </a:p>
          <a:p>
            <a:pPr marL="36000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Проведение программ восстановительного разрешения конфликтов.</a:t>
            </a:r>
          </a:p>
          <a:p>
            <a:pPr marL="36000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Обучение  учащихся  и  других  участников  образовательного  процесса  цивилизованным методам урегулирования конфликтов и осознания ответственности.</a:t>
            </a:r>
          </a:p>
          <a:p>
            <a:pPr marL="36000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Организация  просветительных  мероприятий  и  информирование  участников  образовательного процесса о миссии, принципах и технологии восстановительной медиации.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404664"/>
            <a:ext cx="763284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Принципы деятельности Школьной службы примирения.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1268760"/>
            <a:ext cx="8106104" cy="5328592"/>
          </a:xfrm>
        </p:spPr>
        <p:txBody>
          <a:bodyPr>
            <a:normAutofit fontScale="85000" lnSpcReduction="10000"/>
          </a:bodyPr>
          <a:lstStyle/>
          <a:p>
            <a:pPr marL="360000" indent="360000" algn="just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Принцип   добровольности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 предполагающий  как  добровольное  участие  учителей  и школьников  в  организации  работы  службы,  так  и  обязательное  согласие  сторон,  вовлеченных в конфликт, на участие в примирительной программе.</a:t>
            </a:r>
          </a:p>
          <a:p>
            <a:pPr marL="360000" indent="360000" algn="just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Принцип  конфиденциальности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(исключение составляет информация в возможном нанесении ущерба для жизни, здоровья и безопасности)</a:t>
            </a:r>
          </a:p>
          <a:p>
            <a:pPr marL="360000" indent="360000" algn="just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Принцип нейтральности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запрещающей  школьной службе примирения принимать сторону одного из  участников конфликта.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476672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Порядок работы Школьной службы примирения.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1340768"/>
            <a:ext cx="8106104" cy="5256584"/>
          </a:xfrm>
        </p:spPr>
        <p:txBody>
          <a:bodyPr>
            <a:normAutofit fontScale="92500" lnSpcReduction="10000"/>
          </a:bodyPr>
          <a:lstStyle/>
          <a:p>
            <a:pPr marL="360000" indent="360000" algn="just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ШСП  может  получать  информацию  о  случаях  конфликтного или  криминального характера от педагогов, учащихся, администрации образовательного  учреждения, членов ШСП, родителей.</a:t>
            </a:r>
          </a:p>
          <a:p>
            <a:pPr marL="360000" indent="360000" algn="just">
              <a:lnSpc>
                <a:spcPct val="11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ШСП  принимает  решение  о  возможности  или  невозможности примирительной программы в каждом конкретном случае самостоятельно, в том числе на основании предварительных встреч со сторонами конфликта.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7498080" cy="648072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Алгоритм действий ШСП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764704"/>
            <a:ext cx="7602048" cy="5616624"/>
          </a:xfrm>
        </p:spPr>
        <p:txBody>
          <a:bodyPr>
            <a:normAutofit fontScale="47500" lnSpcReduction="20000"/>
          </a:bodyPr>
          <a:lstStyle/>
          <a:p>
            <a:pPr marL="360000" indent="36000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Часть 1. Введение.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 marL="360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попросите участников представиться</a:t>
            </a:r>
          </a:p>
          <a:p>
            <a:pPr marL="360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представьтесь сами и объясните роль посредника</a:t>
            </a:r>
          </a:p>
          <a:p>
            <a:pPr marL="360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объясните основные правила разговора (уважение друг к другу, стремление разрешить конфликт, конфиденциальность)</a:t>
            </a:r>
          </a:p>
          <a:p>
            <a:pPr marL="360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объясните этапы и задачи посреднического разговора (самостоятельный подход к разрешению конфликта и следование решениям после завершения встречи)</a:t>
            </a:r>
          </a:p>
          <a:p>
            <a:pPr marL="360000" lvl="0" indent="360000" algn="ctr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None/>
            </a:pP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Часть 2. История конфликта.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 marL="360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обе стороны объясняют ситуацию посреднику</a:t>
            </a:r>
          </a:p>
          <a:p>
            <a:pPr marL="360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суммирование выводов и позиций каждой из сторон</a:t>
            </a:r>
          </a:p>
          <a:p>
            <a:pPr marL="360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убедитесь, что Вы поняли суть конфликта</a:t>
            </a:r>
          </a:p>
          <a:p>
            <a:pPr marL="360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убедитесь, что обе стороны понимают суть конфликта и разногласий</a:t>
            </a:r>
          </a:p>
          <a:p>
            <a:pPr marL="360000" indent="36000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Часть 3. Выявление фактов и эмоций.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 marL="360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обе стороны рассказывают друг другу о своей позиции</a:t>
            </a:r>
          </a:p>
          <a:p>
            <a:pPr marL="360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обсуждение фактов и эмоций</a:t>
            </a:r>
          </a:p>
          <a:p>
            <a:pPr marL="360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используйте для разговора факты (потребности, лежащие в основе требований: здоровье, ответственность, общение, безопасность, дружба, идеалы, убеждения) </a:t>
            </a:r>
          </a:p>
          <a:p>
            <a:pPr marL="360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стороны высказывают возможные претензии и обиды</a:t>
            </a:r>
          </a:p>
          <a:p>
            <a:pPr marL="360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Суммируйте факты и эмоции обеих сторон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332656"/>
            <a:ext cx="7097992" cy="796950"/>
          </a:xfrm>
        </p:spPr>
        <p:txBody>
          <a:bodyPr/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Алгоритм действий ШСП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268760"/>
            <a:ext cx="7746064" cy="4979640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Часть 4. Обсуждение путей выхода.</a:t>
            </a:r>
          </a:p>
          <a:p>
            <a:pPr lvl="0" algn="just"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попросите обе стороны внести предложения по разрешению конфликта</a:t>
            </a:r>
          </a:p>
          <a:p>
            <a:pPr lvl="0" algn="just"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запишите все возможные РЕШЕНИЯ</a:t>
            </a:r>
          </a:p>
          <a:p>
            <a:pPr lvl="0" algn="just"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отметьте и проанализируйте те, которые устраивают обе стороны</a:t>
            </a: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Часть 5. Соглашение.</a:t>
            </a:r>
          </a:p>
          <a:p>
            <a:pPr lvl="0" algn="just"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обсудите оптимальные, с точки зрения обеих сторон, варианты решения конфликта</a:t>
            </a:r>
          </a:p>
          <a:p>
            <a:pPr lvl="0" algn="just"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составьте соглашение, используя предложения участников, определяющие поведение обеих сторон</a:t>
            </a:r>
          </a:p>
          <a:p>
            <a:pPr lvl="0" algn="just"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подпишите трехстороннее соглашение</a:t>
            </a: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Часть 6. Развитие.</a:t>
            </a:r>
          </a:p>
          <a:p>
            <a:pPr lvl="0" algn="just"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объясните суть развития дальнейших отношений</a:t>
            </a:r>
          </a:p>
          <a:p>
            <a:pPr algn="just"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поблагодарите участников за сотрудничество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764704"/>
            <a:ext cx="7818072" cy="5832648"/>
          </a:xfrm>
        </p:spPr>
        <p:txBody>
          <a:bodyPr>
            <a:normAutofit fontScale="85000" lnSpcReduction="10000"/>
          </a:bodyPr>
          <a:lstStyle/>
          <a:p>
            <a:pPr marL="360000" indent="360000" algn="just">
              <a:lnSpc>
                <a:spcPct val="124000"/>
              </a:lnSpc>
              <a:spcBef>
                <a:spcPts val="0"/>
              </a:spcBef>
              <a:buNone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Служба примирения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является структурным подразделением образовательного учреждения, которое объединяет учащихся, педагогов и других участников образовательного процесса, заинтересованных в разрешении конфликтов и развитии практики восстановительной медиации в образовательном учреждении.</a:t>
            </a:r>
          </a:p>
          <a:p>
            <a:pPr marL="360000" indent="360000" algn="just">
              <a:lnSpc>
                <a:spcPct val="124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Служба примирения является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альтернативой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другим способам реагирования на споры, конфликты, противоправное поведения или правонарушения несовершеннолетних.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188640"/>
            <a:ext cx="7818072" cy="6480720"/>
          </a:xfrm>
        </p:spPr>
        <p:txBody>
          <a:bodyPr>
            <a:normAutofit fontScale="47500" lnSpcReduction="20000"/>
          </a:bodyPr>
          <a:lstStyle/>
          <a:p>
            <a:pPr indent="36000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ЕСЛИ ВЫ РЕШИЛИ ОБРАТИТЬСЯ В СЛУЖБУ ПРИМИРЕНИЯ,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 indent="36000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то Вам надо подойти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 indent="36000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кабинет социального педагога и написать заявку.</a:t>
            </a:r>
          </a:p>
          <a:p>
            <a:pPr indent="36000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После этого с каждым из участников встретится ведущий программы примирения для обсуждения его отношения к случившемуся и желании участвовать во встрече.</a:t>
            </a:r>
          </a:p>
          <a:p>
            <a:pPr indent="36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случае добровольного согласия сторон, ведущий программы проводит примирительную встречу, на которой обсуждаются следующие вопросы:</a:t>
            </a:r>
          </a:p>
          <a:p>
            <a:pPr lvl="0" indent="36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каковы последствия ситуации для обеих сторон;</a:t>
            </a:r>
          </a:p>
          <a:p>
            <a:pPr lvl="0" indent="36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каким образом решить ситуацию;</a:t>
            </a:r>
          </a:p>
          <a:p>
            <a:pPr lvl="0" indent="36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сделать, чтобы этого не повторилось.</a:t>
            </a:r>
          </a:p>
          <a:p>
            <a:pPr indent="36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необходимости составляется план по возмещению ущерба и социально-психологической реабилитации сторон.</a:t>
            </a:r>
          </a:p>
          <a:p>
            <a:pPr indent="36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indent="36000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ВСТРЕЧЕ ВЫПОЛНЯЮТСЯ СЛЕДУЮЩИЕ ПРАВИЛА</a:t>
            </a:r>
          </a:p>
          <a:p>
            <a:pPr lvl="0" indent="36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Поскольку каждый человек имеет право высказать свое мнение, то перебивать говорящего человека нельзя. Слово будет дано каждому участнику.</a:t>
            </a:r>
          </a:p>
          <a:p>
            <a:pPr lvl="0" indent="36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встрече нужно воздержаться от ругани и оскорблений.</a:t>
            </a:r>
          </a:p>
          <a:p>
            <a:pPr lvl="0" indent="36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Чтобы не было сплетен после встречи, вся информация о происходящем на встрече не разглашается.</a:t>
            </a:r>
          </a:p>
          <a:p>
            <a:pPr lvl="0" indent="36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 в любой момент можете прекратить встречу или просить индивидуального разговора с ведущим программы.</a:t>
            </a:r>
          </a:p>
          <a:p>
            <a:pPr indent="36000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475656" y="980728"/>
            <a:ext cx="727280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403648" y="1412776"/>
            <a:ext cx="73448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332656"/>
            <a:ext cx="7890080" cy="6048672"/>
          </a:xfrm>
        </p:spPr>
        <p:txBody>
          <a:bodyPr/>
          <a:lstStyle/>
          <a:p>
            <a:pPr marL="457200" indent="450215" algn="ctr">
              <a:spcAft>
                <a:spcPts val="0"/>
              </a:spcAft>
              <a:buNone/>
            </a:pPr>
            <a:r>
              <a:rPr lang="ru-RU" sz="3600" b="1" dirty="0" smtClean="0">
                <a:latin typeface="Times New Roman"/>
                <a:ea typeface="Calibri"/>
                <a:cs typeface="Times New Roman"/>
              </a:rPr>
              <a:t>Образец заявки (для учеников)</a:t>
            </a:r>
            <a:endParaRPr lang="ru-RU" sz="3600" dirty="0" smtClean="0">
              <a:latin typeface="Calibri"/>
              <a:ea typeface="Calibri"/>
              <a:cs typeface="Times New Roman"/>
            </a:endParaRPr>
          </a:p>
          <a:p>
            <a:pPr marL="457200" indent="450215" algn="just">
              <a:spcAft>
                <a:spcPts val="0"/>
              </a:spcAft>
              <a:buNone/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1. Фамилия, имя автора записки – заявки, класс</a:t>
            </a:r>
            <a:endParaRPr lang="ru-RU" sz="2000" dirty="0" smtClean="0">
              <a:latin typeface="Calibri"/>
              <a:ea typeface="Calibri"/>
              <a:cs typeface="Times New Roman"/>
            </a:endParaRPr>
          </a:p>
          <a:p>
            <a:pPr marL="457200" indent="450215" algn="just">
              <a:spcAft>
                <a:spcPts val="0"/>
              </a:spcAft>
              <a:buNone/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2. Фамилия, имя обидчика, класс</a:t>
            </a:r>
            <a:endParaRPr lang="ru-RU" sz="2000" dirty="0" smtClean="0">
              <a:latin typeface="Calibri"/>
              <a:ea typeface="Calibri"/>
              <a:cs typeface="Times New Roman"/>
            </a:endParaRPr>
          </a:p>
          <a:p>
            <a:pPr marL="457200" indent="450215" algn="just">
              <a:spcAft>
                <a:spcPts val="0"/>
              </a:spcAft>
              <a:buNone/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3. Что произошло или происходит</a:t>
            </a:r>
            <a:endParaRPr lang="ru-RU" sz="2000" dirty="0" smtClean="0">
              <a:latin typeface="Calibri"/>
              <a:ea typeface="Calibri"/>
              <a:cs typeface="Times New Roman"/>
            </a:endParaRPr>
          </a:p>
          <a:p>
            <a:pPr marL="457200" indent="450215" algn="just">
              <a:spcAft>
                <a:spcPts val="0"/>
              </a:spcAft>
              <a:buNone/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4. Дата, подпись.</a:t>
            </a:r>
            <a:endParaRPr lang="ru-RU" sz="2000" dirty="0" smtClean="0">
              <a:latin typeface="Calibri"/>
              <a:ea typeface="Calibri"/>
              <a:cs typeface="Times New Roman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75656" y="3789040"/>
            <a:ext cx="7056784" cy="252028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763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latin typeface="Times New Roman"/>
                <a:ea typeface="Calibri"/>
                <a:cs typeface="Times New Roman"/>
              </a:rPr>
              <a:t>Меня зовут </a:t>
            </a:r>
            <a:r>
              <a:rPr lang="ru-RU" sz="2400" b="1" dirty="0" smtClean="0">
                <a:latin typeface="Times New Roman"/>
                <a:ea typeface="Calibri"/>
                <a:cs typeface="Times New Roman"/>
              </a:rPr>
              <a:t>Петя Иванов (7 «В» класс)</a:t>
            </a:r>
            <a:endParaRPr lang="ru-RU" sz="1600" dirty="0" smtClean="0">
              <a:latin typeface="Calibri"/>
              <a:ea typeface="Calibri"/>
              <a:cs typeface="Times New Roman"/>
            </a:endParaRPr>
          </a:p>
          <a:p>
            <a:pPr marL="457200" indent="-4763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latin typeface="Times New Roman"/>
                <a:ea typeface="Calibri"/>
                <a:cs typeface="Times New Roman"/>
              </a:rPr>
              <a:t>Меня дразнит </a:t>
            </a:r>
            <a:r>
              <a:rPr lang="ru-RU" sz="2400" b="1" dirty="0" smtClean="0">
                <a:latin typeface="Times New Roman"/>
                <a:ea typeface="Calibri"/>
                <a:cs typeface="Times New Roman"/>
              </a:rPr>
              <a:t>Смирнов Сергей (7 «В» класс)</a:t>
            </a:r>
            <a:endParaRPr lang="ru-RU" sz="1600" dirty="0" smtClean="0">
              <a:latin typeface="Calibri"/>
              <a:ea typeface="Calibri"/>
              <a:cs typeface="Times New Roman"/>
            </a:endParaRPr>
          </a:p>
          <a:p>
            <a:pPr marL="457200" indent="-4763" algn="just">
              <a:lnSpc>
                <a:spcPct val="150000"/>
              </a:lnSpc>
              <a:spcAft>
                <a:spcPts val="1000"/>
              </a:spcAft>
              <a:tabLst>
                <a:tab pos="895350" algn="l"/>
              </a:tabLst>
            </a:pPr>
            <a:r>
              <a:rPr lang="ru-RU" sz="2400" b="1" dirty="0" smtClean="0">
                <a:latin typeface="Times New Roman"/>
                <a:ea typeface="Calibri"/>
                <a:cs typeface="Times New Roman"/>
              </a:rPr>
              <a:t>Он меня бьет. Помогите, пожалуйста.</a:t>
            </a:r>
            <a:endParaRPr lang="ru-RU" sz="1600" dirty="0" smtClean="0">
              <a:latin typeface="Calibri"/>
              <a:ea typeface="Calibri"/>
              <a:cs typeface="Times New Roman"/>
            </a:endParaRPr>
          </a:p>
          <a:p>
            <a:pPr algn="r"/>
            <a:r>
              <a:rPr lang="ru-RU" sz="2400" i="1" dirty="0" smtClean="0">
                <a:latin typeface="Times New Roman"/>
                <a:ea typeface="Calibri"/>
              </a:rPr>
              <a:t>6.10.16 Иванов</a:t>
            </a:r>
            <a:endParaRPr lang="ru-RU" sz="2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476672"/>
            <a:ext cx="7746064" cy="5771728"/>
          </a:xfrm>
        </p:spPr>
        <p:txBody>
          <a:bodyPr/>
          <a:lstStyle/>
          <a:p>
            <a:pPr algn="ctr"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Образец заявки (для классных руководителей)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03648" y="2060848"/>
          <a:ext cx="7344816" cy="3168351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927766"/>
                <a:gridCol w="2242102"/>
                <a:gridCol w="4174948"/>
              </a:tblGrid>
              <a:tr h="1056117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№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Ф.И.О. учеников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Описание конфликтной ситуации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611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611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116632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Рекомендации учителю по управлению конфликтами с учащимися: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196752"/>
            <a:ext cx="7776864" cy="5661248"/>
          </a:xfrm>
        </p:spPr>
        <p:txBody>
          <a:bodyPr>
            <a:normAutofit fontScale="47500" lnSpcReduction="20000"/>
          </a:bodyPr>
          <a:lstStyle/>
          <a:p>
            <a:pPr marL="108000" indent="36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Конструктивное поведение учителя в конфликте с учеником предполагает правильное определение своей позиции в конфликте, опор на взаимоотношения с родителями ученика, использование влияния класса и педагогического коллектива, уважение личности ученика, выполнение рекомендаций по оптимизации взаимодействия с учеником.</a:t>
            </a:r>
          </a:p>
          <a:p>
            <a:pPr marL="108000" indent="36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Следует помнить следующее: </a:t>
            </a:r>
          </a:p>
          <a:p>
            <a:pPr marL="108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Контролировать свои эмоции, быть объективным</a:t>
            </a:r>
          </a:p>
          <a:p>
            <a:pPr marL="108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Дать возможность учащимся обосновать свои претензии, «выпустить пар»</a:t>
            </a:r>
          </a:p>
          <a:p>
            <a:pPr marL="108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приписывать ученику свое понимание его позиции</a:t>
            </a:r>
          </a:p>
          <a:p>
            <a:pPr marL="108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Перейти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я-высказывания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(не «ты меня обманываешь, а «я чувствую себя обманутым»)</a:t>
            </a:r>
          </a:p>
          <a:p>
            <a:pPr marL="108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отвечать агрессией на агрессию</a:t>
            </a:r>
          </a:p>
          <a:p>
            <a:pPr marL="108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оскорблять ученика (есть слова, которые, прозвучав, наносят такой ущерб отношениям, что все последующие «компенсирующие» действия не могут их исправить)</a:t>
            </a:r>
          </a:p>
          <a:p>
            <a:pPr marL="108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затрагивать личность учащегося, особенностей его семьи. Давать оценку только его конкретным действиям</a:t>
            </a:r>
          </a:p>
          <a:p>
            <a:pPr marL="108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Дать себе и ребенку право на ошибку</a:t>
            </a:r>
          </a:p>
          <a:p>
            <a:pPr marL="108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Независимо от результатов завершения противоречия постараться не нарушить отношения с ребенком (высказать сожаление по поводу конфликта, выразить свое расположение к ученику)</a:t>
            </a:r>
          </a:p>
          <a:p>
            <a:pPr marL="108000" lvl="0" indent="360000" algn="just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бояться конфликтов с учащимися, а брать на себя инициативу их конструктивного разрешения и завершения.</a:t>
            </a:r>
          </a:p>
          <a:p>
            <a:pPr marL="108000" indent="36000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404664"/>
            <a:ext cx="7746064" cy="5843736"/>
          </a:xfrm>
        </p:spPr>
        <p:txBody>
          <a:bodyPr>
            <a:noAutofit/>
          </a:bodyPr>
          <a:lstStyle/>
          <a:p>
            <a:pPr marL="360000" indent="36000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dirty="0" smtClean="0">
                <a:latin typeface="Times New Roman"/>
                <a:ea typeface="Times New Roman"/>
              </a:rPr>
              <a:t> В образовательной организации служба примирения способствует реализации требований ФГОС среднего (полного) общего образования к результатам освоения обучающимися основной образовательной программы:</a:t>
            </a:r>
          </a:p>
          <a:p>
            <a:pPr marL="360000" indent="36000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dirty="0" smtClean="0">
                <a:latin typeface="Times New Roman"/>
                <a:ea typeface="Times New Roman"/>
              </a:rPr>
              <a:t>«Личностные результаты должны отражать готовность и способность вести диалог с другими людьми, достигать в нём взаимопонимания, находить общие цели и сотрудничать для их достижения».</a:t>
            </a:r>
            <a:endParaRPr lang="ru-RU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692696"/>
            <a:ext cx="8178112" cy="6048672"/>
          </a:xfrm>
        </p:spPr>
        <p:txBody>
          <a:bodyPr>
            <a:normAutofit/>
          </a:bodyPr>
          <a:lstStyle/>
          <a:p>
            <a:pPr marL="360000" indent="360000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>
                <a:latin typeface="Times New Roman"/>
                <a:ea typeface="Times New Roman"/>
              </a:rPr>
              <a:t>Служба примирения осуществляет свою деятельность на основании Федерального закона № 273-ФЗ от 29.12.2012 «Об образовании», данного Положения, а так же в соответствии с «Национальной стратегией действий в интересах детей на 2012 – 2017 годы», ФГОС основного (полного) образования и стандартов восстановительной медиации от 2009 года.</a:t>
            </a:r>
            <a:endParaRPr lang="ru-RU" sz="2800" dirty="0" smtClean="0">
              <a:latin typeface="Times New Roman"/>
              <a:ea typeface="Times New Roman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СХЕМА РАБОТЫ ШКОЛЬНОЙ СЛУЖБЫ ПРИМИРЕНИЯ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331640" y="1340768"/>
            <a:ext cx="1872208" cy="79208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УЧИТЕЛЯ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95936" y="1340768"/>
            <a:ext cx="2016224" cy="79208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УЧЕНИКИ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300192" y="1340768"/>
            <a:ext cx="2592288" cy="86409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ШКОЛЬНАЯ АДМИНИСТРАЦИЯ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411760" y="2564904"/>
            <a:ext cx="5328592" cy="151216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Школьная служба примирения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Куратор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Медиатор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259632" y="4365104"/>
            <a:ext cx="2376264" cy="115212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Предварительная встреча участников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084168" y="4293096"/>
            <a:ext cx="2592288" cy="108012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Предварительная встреча участников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563888" y="5589240"/>
            <a:ext cx="2592288" cy="108012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Примирительная встреча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Тройная стрелка влево/вправо/вверх 10"/>
          <p:cNvSpPr/>
          <p:nvPr/>
        </p:nvSpPr>
        <p:spPr>
          <a:xfrm rot="10800000">
            <a:off x="3779912" y="4653136"/>
            <a:ext cx="2232248" cy="864096"/>
          </a:xfrm>
          <a:prstGeom prst="leftRightUp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 rot="19847836">
            <a:off x="2483768" y="2204864"/>
            <a:ext cx="432048" cy="648072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 rot="1969452">
            <a:off x="7111063" y="2283483"/>
            <a:ext cx="458188" cy="562156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4716016" y="2204864"/>
            <a:ext cx="360040" cy="360040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 rot="1505826">
            <a:off x="2630408" y="3845001"/>
            <a:ext cx="360040" cy="432048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 rot="20035653">
            <a:off x="7101226" y="3844842"/>
            <a:ext cx="358440" cy="451379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404664"/>
            <a:ext cx="8250120" cy="5771728"/>
          </a:xfrm>
        </p:spPr>
        <p:txBody>
          <a:bodyPr>
            <a:normAutofit/>
          </a:bodyPr>
          <a:lstStyle/>
          <a:p>
            <a:pPr marL="360000" indent="360000" algn="ctr">
              <a:lnSpc>
                <a:spcPct val="12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 b="1" dirty="0" smtClean="0">
                <a:solidFill>
                  <a:srgbClr val="000000"/>
                </a:solidFill>
                <a:latin typeface="Times New Roman"/>
                <a:ea typeface="+mj-ea"/>
              </a:rPr>
              <a:t>Школьная служба примирения это:</a:t>
            </a:r>
            <a:endParaRPr lang="ru-RU" b="1" dirty="0" smtClean="0">
              <a:latin typeface="Times New Roman"/>
              <a:ea typeface="Times New Roman"/>
            </a:endParaRPr>
          </a:p>
          <a:p>
            <a:pPr marL="360000" indent="360000" algn="just">
              <a:lnSpc>
                <a:spcPct val="12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>
                <a:latin typeface="Times New Roman"/>
                <a:ea typeface="Times New Roman"/>
              </a:rPr>
              <a:t>1. Разрешение конфликтов силами самой школы.</a:t>
            </a:r>
            <a:endParaRPr lang="ru-RU" sz="2800" dirty="0" smtClean="0">
              <a:latin typeface="Times New Roman"/>
              <a:ea typeface="Times New Roman"/>
            </a:endParaRPr>
          </a:p>
          <a:p>
            <a:pPr marL="360000" indent="360000" algn="just">
              <a:lnSpc>
                <a:spcPct val="12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>
                <a:latin typeface="Times New Roman"/>
                <a:ea typeface="Times New Roman"/>
              </a:rPr>
              <a:t>2. Изменение традиций реагирования на конфликтные ситуации.</a:t>
            </a:r>
            <a:endParaRPr lang="ru-RU" sz="2800" dirty="0" smtClean="0">
              <a:latin typeface="Times New Roman"/>
              <a:ea typeface="Times New Roman"/>
            </a:endParaRPr>
          </a:p>
          <a:p>
            <a:pPr marL="360000" indent="360000" algn="just">
              <a:lnSpc>
                <a:spcPct val="12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>
                <a:latin typeface="Times New Roman"/>
                <a:ea typeface="Times New Roman"/>
              </a:rPr>
              <a:t>3. Профилактика школьной </a:t>
            </a:r>
            <a:r>
              <a:rPr lang="ru-RU" dirty="0" err="1" smtClean="0">
                <a:latin typeface="Times New Roman"/>
                <a:ea typeface="Times New Roman"/>
              </a:rPr>
              <a:t>дезадаптации</a:t>
            </a:r>
            <a:r>
              <a:rPr lang="ru-RU" dirty="0" smtClean="0">
                <a:latin typeface="Times New Roman"/>
                <a:ea typeface="Times New Roman"/>
              </a:rPr>
              <a:t>.</a:t>
            </a:r>
            <a:endParaRPr lang="ru-RU" sz="2800" dirty="0" smtClean="0">
              <a:latin typeface="Times New Roman"/>
              <a:ea typeface="Times New Roman"/>
            </a:endParaRPr>
          </a:p>
          <a:p>
            <a:pPr marL="360000" indent="360000" algn="just">
              <a:lnSpc>
                <a:spcPct val="12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>
                <a:latin typeface="Times New Roman"/>
                <a:ea typeface="Times New Roman"/>
              </a:rPr>
              <a:t>4.Школьное самоуправление и волонтерское движение подростков школы.</a:t>
            </a:r>
            <a:endParaRPr lang="ru-RU" sz="2800" dirty="0" smtClean="0">
              <a:latin typeface="Times New Roman"/>
              <a:ea typeface="Times New Roman"/>
            </a:endParaRPr>
          </a:p>
          <a:p>
            <a:pPr marL="360000" indent="360000">
              <a:lnSpc>
                <a:spcPct val="124000"/>
              </a:lnSpc>
              <a:spcBef>
                <a:spcPts val="0"/>
              </a:spcBef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547664" y="332656"/>
            <a:ext cx="7128792" cy="79208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Школьная служба примирения в структуре внеурочной деятельности в рамках требований ФГОС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31640" y="1412776"/>
            <a:ext cx="7560840" cy="10081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разработка и реализация эффективной модели ШСП, позволяющей снизить количество детей, состоящих на КДН и ВШУ и количество конфликтных ситуаций в учебно-воспитательном процессе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059832" y="2708920"/>
            <a:ext cx="4176464" cy="43204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ЗАДАЧИ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4932040" y="1052736"/>
            <a:ext cx="432048" cy="432048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4932040" y="2348880"/>
            <a:ext cx="432048" cy="432048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331640" y="3429000"/>
            <a:ext cx="2376264" cy="18722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1. Изучить нормативно-правовые, научно-методические основы обеспечения профилактики правонарушений в школе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067944" y="3429000"/>
            <a:ext cx="2376264" cy="18722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Разработать систему ресурсного обеспечения проекта ШСП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732240" y="3429000"/>
            <a:ext cx="1944216" cy="18002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Реализовать модель ШСП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3131840" y="3068960"/>
            <a:ext cx="216024" cy="360040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5076056" y="3068960"/>
            <a:ext cx="216024" cy="432048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6948264" y="3068960"/>
            <a:ext cx="216024" cy="432048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915816" y="5733256"/>
            <a:ext cx="4536504" cy="79208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РЕЗУЛЬТАТ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трелка вниз 17"/>
          <p:cNvSpPr/>
          <p:nvPr/>
        </p:nvSpPr>
        <p:spPr>
          <a:xfrm>
            <a:off x="4932040" y="5373216"/>
            <a:ext cx="504056" cy="432048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764704"/>
            <a:ext cx="8106104" cy="5699720"/>
          </a:xfrm>
        </p:spPr>
        <p:txBody>
          <a:bodyPr>
            <a:normAutofit/>
          </a:bodyPr>
          <a:lstStyle/>
          <a:p>
            <a:pPr marL="360000" indent="360000" algn="ctr">
              <a:lnSpc>
                <a:spcPct val="114000"/>
              </a:lnSpc>
              <a:spcBef>
                <a:spcPts val="0"/>
              </a:spcBef>
              <a:buNone/>
            </a:pP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Результат: </a:t>
            </a:r>
          </a:p>
          <a:p>
            <a:pPr marL="360000" indent="360000" algn="ctr">
              <a:lnSpc>
                <a:spcPct val="114000"/>
              </a:lnSpc>
              <a:spcBef>
                <a:spcPts val="0"/>
              </a:spcBef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 исследованиям и статистике разработанной и реализованной эффективной модели ШСП является снижение количества детей, стоящих на КДН и ВШУ и количество конфликтных ситуаций в учебно-воспитательном процессе.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60648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состав школьной службы примирения входят  медиаторы и специалисты.       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1412776"/>
            <a:ext cx="8034096" cy="4835624"/>
          </a:xfrm>
        </p:spPr>
        <p:txBody>
          <a:bodyPr>
            <a:normAutofit fontScale="85000" lnSpcReduction="10000"/>
          </a:bodyPr>
          <a:lstStyle/>
          <a:p>
            <a:pPr marL="360000" indent="36000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Куратор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сотрудник преподавательского состава школы, прошедший специальное обучение. Он помогает решать организационные вопросы, разрешает проблемы, возникшие при проведении программ, помогает в подведении итогов и анализе результатов работы и т.д. </a:t>
            </a:r>
          </a:p>
          <a:p>
            <a:pPr marL="360000" indent="36000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Медиаторы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это добровольные желающие, прошедшие специальное обучение. </a:t>
            </a:r>
          </a:p>
          <a:p>
            <a:pPr marL="360000" indent="36000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Задача медиатора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наладить диалог (не надо искать правых или не правых).</a:t>
            </a:r>
          </a:p>
          <a:p>
            <a:pPr marL="360000" indent="360000" algn="just">
              <a:lnSpc>
                <a:spcPct val="114000"/>
              </a:lnSpc>
              <a:spcBef>
                <a:spcPts val="0"/>
              </a:spcBef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191</TotalTime>
  <Words>1363</Words>
  <Application>Microsoft Office PowerPoint</Application>
  <PresentationFormat>Экран (4:3)</PresentationFormat>
  <Paragraphs>151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2" baseType="lpstr">
      <vt:lpstr>Arial</vt:lpstr>
      <vt:lpstr>Calibri</vt:lpstr>
      <vt:lpstr>Corbel</vt:lpstr>
      <vt:lpstr>Gill Sans MT</vt:lpstr>
      <vt:lpstr>Times New Roman</vt:lpstr>
      <vt:lpstr>Verdana</vt:lpstr>
      <vt:lpstr>Wingdings</vt:lpstr>
      <vt:lpstr>Wingdings 2</vt:lpstr>
      <vt:lpstr>Солнцестояние</vt:lpstr>
      <vt:lpstr>ШКОЛЬНАЯ СЛУЖБА ПРИМИРЕНИЯ</vt:lpstr>
      <vt:lpstr>Презентация PowerPoint</vt:lpstr>
      <vt:lpstr>Презентация PowerPoint</vt:lpstr>
      <vt:lpstr>Презентация PowerPoint</vt:lpstr>
      <vt:lpstr>СХЕМА РАБОТЫ ШКОЛЬНОЙ СЛУЖБЫ ПРИМИРЕНИЯ </vt:lpstr>
      <vt:lpstr>Презентация PowerPoint</vt:lpstr>
      <vt:lpstr>Презентация PowerPoint</vt:lpstr>
      <vt:lpstr>Презентация PowerPoint</vt:lpstr>
      <vt:lpstr>В состав школьной службы примирения входят  медиаторы и специалисты.        </vt:lpstr>
      <vt:lpstr>Основные фазы работы медиатора  на встрече со сторонами  (примирительная встреча)  </vt:lpstr>
      <vt:lpstr>Основные принципы медиации:</vt:lpstr>
      <vt:lpstr>На встрече выполняются следующие правила: </vt:lpstr>
      <vt:lpstr>Презентация PowerPoint</vt:lpstr>
      <vt:lpstr>Условия, при которых ситуация может быть рассмотрена службой: </vt:lpstr>
      <vt:lpstr>Программа мероприятий ШСП</vt:lpstr>
      <vt:lpstr>Принципы деятельности Школьной службы примирения. </vt:lpstr>
      <vt:lpstr>Порядок работы Школьной службы примирения. </vt:lpstr>
      <vt:lpstr>Алгоритм действий ШСП</vt:lpstr>
      <vt:lpstr>Алгоритм действий ШСП</vt:lpstr>
      <vt:lpstr>Презентация PowerPoint</vt:lpstr>
      <vt:lpstr>Презентация PowerPoint</vt:lpstr>
      <vt:lpstr>Презентация PowerPoint</vt:lpstr>
      <vt:lpstr>Рекомендации учителю по управлению конфликтами с учащимися: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ШКОЛЬНАЯ СЛУЖБА ПРИМИРЕНИЯ</dc:title>
  <dc:creator>Учитель</dc:creator>
  <cp:lastModifiedBy>1</cp:lastModifiedBy>
  <cp:revision>23</cp:revision>
  <dcterms:created xsi:type="dcterms:W3CDTF">2016-12-14T07:07:13Z</dcterms:created>
  <dcterms:modified xsi:type="dcterms:W3CDTF">2019-12-23T14:04:29Z</dcterms:modified>
</cp:coreProperties>
</file>