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AE95-2378-4E53-A02C-F902B5E2D063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2AF3-C26C-49F2-B65D-350B4C50B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ADE3-9B8B-48BF-A07B-DD5C144DDB14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DF09-4701-41BA-A67C-61AE9FE62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8A77-098A-4E55-835D-A6912CF2AF13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EA3D-841F-4063-B8DD-D1D6F3F5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7770-0E5F-4955-97BF-F3B8D695691E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0BD5-A0AC-496D-9608-AA8F7373B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D5DD-4DD2-4CE3-8A86-FEBD14800B46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C5D2-DAC7-486C-B436-FA6624992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0105-68A7-4061-B03C-72A3B58AFFC1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DC7B-9F43-4260-998E-DB9E47610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C50A-DBF2-4EAA-819A-226B142D1C8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919F-5A55-4279-8E27-6474317C7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D99A-E1F7-4FDF-B4F5-DC082354E6F3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6EC6-C932-4870-9C8B-E30594237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7AE9-51CB-43A9-87E7-C6E317FBC7C2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D827-C8A4-48D1-AEFF-A0219D172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42C6-3009-4BE2-95E5-A98E3841C63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F09C-2331-4873-8990-DCC599A94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D151-0360-4375-85FA-7C472CD7E9D9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769C-50EA-4813-B061-E645F0E0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7E268E-2D18-46AE-BEAD-530B65972284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9A3CD-D4BC-4EBD-8338-38C932494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692150"/>
            <a:ext cx="8424862" cy="5545138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cs typeface="Times New Roman" pitchFamily="18" charset="0"/>
              </a:rPr>
              <a:t>Мастер-класс для педагогов</a:t>
            </a:r>
          </a:p>
          <a:p>
            <a:endParaRPr lang="ru-RU" sz="4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smtClean="0">
                <a:solidFill>
                  <a:srgbClr val="002060"/>
                </a:solidFill>
                <a:cs typeface="Times New Roman" pitchFamily="18" charset="0"/>
              </a:rPr>
              <a:t>«Подвижные игры </a:t>
            </a:r>
          </a:p>
          <a:p>
            <a:pPr algn="ctr"/>
            <a:r>
              <a:rPr lang="ru-RU" sz="6000" b="1" i="1" smtClean="0">
                <a:solidFill>
                  <a:srgbClr val="002060"/>
                </a:solidFill>
                <a:cs typeface="Times New Roman" pitchFamily="18" charset="0"/>
              </a:rPr>
              <a:t>в жизни детей»</a:t>
            </a:r>
            <a:endParaRPr lang="ru-RU" sz="6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sz="quarter" idx="13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«Карлики и великаны»</a:t>
            </a:r>
            <a:endParaRPr lang="ru-RU" sz="3200" smtClean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698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389813" cy="5145087"/>
          </a:xfrm>
        </p:spPr>
        <p:txBody>
          <a:bodyPr/>
          <a:lstStyle/>
          <a:p>
            <a:pPr marL="44450" indent="0">
              <a:lnSpc>
                <a:spcPct val="150000"/>
              </a:lnSpc>
              <a:buFont typeface="Georgia" pitchFamily="18" charset="0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«Мастерство — это то, чего можно добиться.</a:t>
            </a:r>
          </a:p>
          <a:p>
            <a:pPr marL="44450" indent="0">
              <a:lnSpc>
                <a:spcPct val="150000"/>
              </a:lnSpc>
              <a:buFont typeface="Georgia" pitchFamily="18" charset="0"/>
              <a:buNone/>
            </a:pPr>
            <a:r>
              <a:rPr lang="ru-RU" sz="2800" b="1" i="1" smtClean="0">
                <a:solidFill>
                  <a:srgbClr val="002060"/>
                </a:solidFill>
              </a:rPr>
              <a:t>И как могут быть известны мастер — токарь, прекрасный мастер — врач, так должен и может быть прекрасным мастером педагог…»</a:t>
            </a:r>
            <a:endParaRPr lang="ru-RU" sz="2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sz="quarter" idx="13"/>
          </p:nvPr>
        </p:nvSpPr>
        <p:spPr>
          <a:xfrm>
            <a:off x="468313" y="260350"/>
            <a:ext cx="8434387" cy="5905500"/>
          </a:xfrm>
        </p:spPr>
        <p:txBody>
          <a:bodyPr/>
          <a:lstStyle/>
          <a:p>
            <a:endParaRPr lang="ru-RU" smtClean="0"/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Подвижные игры:</a:t>
            </a:r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- развивают координацию, благотворно влияя на вестибулярный аппарат</a:t>
            </a:r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- стимулируют кровообращение, укрепляя сердечно-сосудистую систему</a:t>
            </a:r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- способствуют формированию правильной осанки и повышению иммунитета к заболеваниям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Характерная особенность подвижных игр – комплексность воздействия на организм и на все стороны личности ребёнка: в игре одновременно осуществляется физическое, умственное, нравственное, эстетическое и трудовое воспитание.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sz="quarter" idx="13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smtClean="0">
                <a:solidFill>
                  <a:srgbClr val="002060"/>
                </a:solidFill>
              </a:rPr>
              <a:t>Правила регулируют поведение играющих и способствуют выработке взаимопомощи, коллективизма, честности, дисциплинированности. 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rgbClr val="002060"/>
                </a:solidFill>
              </a:rPr>
              <a:t>Вместе с тем необходимость выполнять правила, а также преодолевать препятствия, неизбежные в игре, содействует воспитанию волевых качеств – выдержки, смелости, решительности, умения справляться с отрицательными эмоциями.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sz="quarter" idx="13"/>
          </p:nvPr>
        </p:nvSpPr>
        <p:spPr>
          <a:xfrm>
            <a:off x="468313" y="765175"/>
            <a:ext cx="8135937" cy="5111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Выполняя различные роли, изображая разнообразные действия, дети практически используют свои знания о повадках животных, птиц, насекомых, о явлениях природы, о средствах передвижения, о современной технике. В процессе игр создаются возможности для развития речи, упражнений в счёте и т. д.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350"/>
            <a:ext cx="8229600" cy="6264275"/>
          </a:xfrm>
        </p:spPr>
        <p:txBody>
          <a:bodyPr rtlCol="0">
            <a:normAutofit lnSpcReduction="10000"/>
          </a:bodyPr>
          <a:lstStyle/>
          <a:p>
            <a:pPr indent="-182880" fontAlgn="auto">
              <a:lnSpc>
                <a:spcPct val="16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бщие </a:t>
            </a:r>
            <a:r>
              <a:rPr lang="ru-RU" sz="2400" b="1" dirty="0">
                <a:solidFill>
                  <a:srgbClr val="002060"/>
                </a:solidFill>
              </a:rPr>
              <a:t>правила организации игры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</a:rPr>
              <a:t>• Игра не должна включать даже малейшую возможность риска, угрожающего здоровью ребенка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</a:rPr>
              <a:t>• Игра требует чувства меры и осторожности. Она не должна быть излишне азартной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</a:rPr>
              <a:t>• Заканчивайте игру ярко, эмоционально, результативно — победа, поражение, ничья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</a:rPr>
              <a:t>• Помните, что состязательность в игре — это не самоцель, а лишь средство индивидуального самовыражения каждого ребенка.</a:t>
            </a:r>
          </a:p>
          <a:p>
            <a:pPr marL="13716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350"/>
            <a:ext cx="8229600" cy="6337300"/>
          </a:xfrm>
        </p:spPr>
        <p:txBody>
          <a:bodyPr rtlCol="0">
            <a:normAutofit fontScale="625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dirty="0">
                <a:solidFill>
                  <a:srgbClr val="002060"/>
                </a:solidFill>
              </a:rPr>
              <a:t>Методика проведения подвижной игры включает в себя:</a:t>
            </a:r>
            <a:endParaRPr lang="ru-RU" sz="2600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600" b="1" dirty="0">
                <a:solidFill>
                  <a:srgbClr val="002060"/>
                </a:solidFill>
              </a:rPr>
              <a:t>1.</a:t>
            </a:r>
            <a:r>
              <a:rPr lang="ru-RU" sz="2600" b="1" i="1" dirty="0">
                <a:solidFill>
                  <a:srgbClr val="002060"/>
                </a:solidFill>
              </a:rPr>
              <a:t>Сбор </a:t>
            </a:r>
            <a:r>
              <a:rPr lang="ru-RU" sz="2600" b="1" i="1" dirty="0" smtClean="0">
                <a:solidFill>
                  <a:srgbClr val="002060"/>
                </a:solidFill>
              </a:rPr>
              <a:t>детей:</a:t>
            </a:r>
            <a:endParaRPr lang="ru-RU" sz="2600" b="1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по бубну;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колокольчику;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хлопки;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просто </a:t>
            </a:r>
            <a:r>
              <a:rPr lang="ru-RU" sz="2600" dirty="0">
                <a:solidFill>
                  <a:srgbClr val="002060"/>
                </a:solidFill>
              </a:rPr>
              <a:t>предложить </a:t>
            </a:r>
            <a:r>
              <a:rPr lang="ru-RU" sz="2600" dirty="0" smtClean="0">
                <a:solidFill>
                  <a:srgbClr val="002060"/>
                </a:solidFill>
              </a:rPr>
              <a:t>подойти;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дежурным </a:t>
            </a:r>
            <a:r>
              <a:rPr lang="ru-RU" sz="2600" dirty="0">
                <a:solidFill>
                  <a:srgbClr val="002060"/>
                </a:solidFill>
              </a:rPr>
              <a:t>собрать </a:t>
            </a:r>
            <a:r>
              <a:rPr lang="ru-RU" sz="2600" dirty="0" smtClean="0">
                <a:solidFill>
                  <a:srgbClr val="002060"/>
                </a:solidFill>
              </a:rPr>
              <a:t>детей;</a:t>
            </a:r>
            <a:endParaRPr lang="ru-RU" sz="2600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600" b="1" dirty="0">
                <a:solidFill>
                  <a:srgbClr val="002060"/>
                </a:solidFill>
              </a:rPr>
              <a:t>2.</a:t>
            </a:r>
            <a:r>
              <a:rPr lang="ru-RU" sz="2600" b="1" i="1" dirty="0">
                <a:solidFill>
                  <a:srgbClr val="002060"/>
                </a:solidFill>
              </a:rPr>
              <a:t>Расстановка </a:t>
            </a:r>
            <a:r>
              <a:rPr lang="ru-RU" sz="2600" b="1" i="1" dirty="0" smtClean="0">
                <a:solidFill>
                  <a:srgbClr val="002060"/>
                </a:solidFill>
              </a:rPr>
              <a:t>детей:</a:t>
            </a:r>
            <a:endParaRPr lang="ru-RU" sz="2600" b="1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сразу </a:t>
            </a:r>
            <a:r>
              <a:rPr lang="ru-RU" sz="2600" dirty="0">
                <a:solidFill>
                  <a:srgbClr val="002060"/>
                </a:solidFill>
              </a:rPr>
              <a:t>так, как нужно для </a:t>
            </a:r>
            <a:r>
              <a:rPr lang="ru-RU" sz="2600" dirty="0" smtClean="0">
                <a:solidFill>
                  <a:srgbClr val="002060"/>
                </a:solidFill>
              </a:rPr>
              <a:t>игры;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по </a:t>
            </a:r>
            <a:r>
              <a:rPr lang="ru-RU" sz="2600" dirty="0">
                <a:solidFill>
                  <a:srgbClr val="002060"/>
                </a:solidFill>
              </a:rPr>
              <a:t>кругу, врассыпную, так, чтобы было видно сразу всех </a:t>
            </a:r>
            <a:r>
              <a:rPr lang="ru-RU" sz="2600" dirty="0" smtClean="0">
                <a:solidFill>
                  <a:srgbClr val="002060"/>
                </a:solidFill>
              </a:rPr>
              <a:t>детей;</a:t>
            </a:r>
            <a:endParaRPr lang="ru-RU" sz="2600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600" b="1" dirty="0">
                <a:solidFill>
                  <a:srgbClr val="002060"/>
                </a:solidFill>
              </a:rPr>
              <a:t>3.</a:t>
            </a:r>
            <a:r>
              <a:rPr lang="ru-RU" sz="2600" b="1" i="1" dirty="0">
                <a:solidFill>
                  <a:srgbClr val="002060"/>
                </a:solidFill>
              </a:rPr>
              <a:t>Создание интереса и называние </a:t>
            </a:r>
            <a:r>
              <a:rPr lang="ru-RU" sz="2600" b="1" i="1" dirty="0" smtClean="0">
                <a:solidFill>
                  <a:srgbClr val="002060"/>
                </a:solidFill>
              </a:rPr>
              <a:t>игры:</a:t>
            </a:r>
            <a:endParaRPr lang="ru-RU" sz="2600" b="1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показ атрибутов;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пение песни;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загадывание загадки;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показ иллюстрации;</a:t>
            </a:r>
            <a:endParaRPr lang="ru-RU" sz="2600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слова </a:t>
            </a:r>
            <a:r>
              <a:rPr lang="ru-RU" sz="2600" dirty="0">
                <a:solidFill>
                  <a:srgbClr val="002060"/>
                </a:solidFill>
              </a:rPr>
              <a:t>к </a:t>
            </a:r>
            <a:r>
              <a:rPr lang="ru-RU" sz="2600" dirty="0" smtClean="0">
                <a:solidFill>
                  <a:srgbClr val="002060"/>
                </a:solidFill>
              </a:rPr>
              <a:t>игре, </a:t>
            </a:r>
            <a:r>
              <a:rPr lang="ru-RU" sz="2600" dirty="0">
                <a:solidFill>
                  <a:srgbClr val="002060"/>
                </a:solidFill>
              </a:rPr>
              <a:t>если </a:t>
            </a:r>
            <a:r>
              <a:rPr lang="ru-RU" sz="2600" dirty="0" smtClean="0">
                <a:solidFill>
                  <a:srgbClr val="002060"/>
                </a:solidFill>
              </a:rPr>
              <a:t>есть;</a:t>
            </a:r>
            <a:endParaRPr lang="ru-RU" sz="2600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600" b="1" dirty="0">
                <a:solidFill>
                  <a:srgbClr val="002060"/>
                </a:solidFill>
              </a:rPr>
              <a:t>4.</a:t>
            </a:r>
            <a:r>
              <a:rPr lang="ru-RU" sz="2600" b="1" i="1" dirty="0">
                <a:solidFill>
                  <a:srgbClr val="002060"/>
                </a:solidFill>
              </a:rPr>
              <a:t>Объяснение содержания и правила </a:t>
            </a:r>
            <a:r>
              <a:rPr lang="ru-RU" sz="2600" b="1" i="1" dirty="0" smtClean="0">
                <a:solidFill>
                  <a:srgbClr val="002060"/>
                </a:solidFill>
              </a:rPr>
              <a:t>игры:</a:t>
            </a:r>
            <a:endParaRPr lang="ru-RU" sz="2600" b="1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если </a:t>
            </a:r>
            <a:r>
              <a:rPr lang="ru-RU" sz="2600" dirty="0">
                <a:solidFill>
                  <a:srgbClr val="002060"/>
                </a:solidFill>
              </a:rPr>
              <a:t>игра знакома детям, то вместо объяснения нужно вспомнить вместе с детьми </a:t>
            </a:r>
            <a:r>
              <a:rPr lang="ru-RU" sz="2600" dirty="0" smtClean="0">
                <a:solidFill>
                  <a:srgbClr val="002060"/>
                </a:solidFill>
              </a:rPr>
              <a:t>правила;</a:t>
            </a:r>
            <a:endParaRPr lang="ru-RU" sz="2600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600" b="1" dirty="0">
                <a:solidFill>
                  <a:srgbClr val="002060"/>
                </a:solidFill>
              </a:rPr>
              <a:t>5.</a:t>
            </a:r>
            <a:r>
              <a:rPr lang="ru-RU" sz="2600" b="1" i="1" dirty="0">
                <a:solidFill>
                  <a:srgbClr val="002060"/>
                </a:solidFill>
              </a:rPr>
              <a:t>Распределение </a:t>
            </a:r>
            <a:r>
              <a:rPr lang="ru-RU" sz="2600" b="1" i="1" dirty="0" smtClean="0">
                <a:solidFill>
                  <a:srgbClr val="002060"/>
                </a:solidFill>
              </a:rPr>
              <a:t>ролей:</a:t>
            </a:r>
            <a:endParaRPr lang="ru-RU" sz="2600" b="1" dirty="0">
              <a:solidFill>
                <a:srgbClr val="00206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- используются</a:t>
            </a:r>
            <a:r>
              <a:rPr lang="ru-RU" sz="2600" dirty="0">
                <a:solidFill>
                  <a:srgbClr val="002060"/>
                </a:solidFill>
              </a:rPr>
              <a:t> считалки и жеребьевки и т. д</a:t>
            </a:r>
            <a:r>
              <a:rPr lang="ru-RU" sz="2600" dirty="0" smtClean="0">
                <a:solidFill>
                  <a:srgbClr val="002060"/>
                </a:solidFill>
              </a:rPr>
              <a:t>.;</a:t>
            </a:r>
            <a:endParaRPr lang="ru-RU" sz="2600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600" b="1" dirty="0">
                <a:solidFill>
                  <a:srgbClr val="002060"/>
                </a:solidFill>
              </a:rPr>
              <a:t>6</a:t>
            </a:r>
            <a:r>
              <a:rPr lang="ru-RU" sz="2600" b="1" i="1" dirty="0">
                <a:solidFill>
                  <a:srgbClr val="002060"/>
                </a:solidFill>
              </a:rPr>
              <a:t>.Руководство ходом </a:t>
            </a:r>
            <a:r>
              <a:rPr lang="ru-RU" sz="2600" b="1" i="1" dirty="0" smtClean="0">
                <a:solidFill>
                  <a:srgbClr val="002060"/>
                </a:solidFill>
              </a:rPr>
              <a:t>игры.</a:t>
            </a:r>
            <a:endParaRPr lang="ru-RU" sz="2600" b="1" dirty="0">
              <a:solidFill>
                <a:srgbClr val="00206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350"/>
            <a:ext cx="8229600" cy="6264275"/>
          </a:xfrm>
        </p:spPr>
        <p:txBody>
          <a:bodyPr>
            <a:normAutofit/>
          </a:bodyPr>
          <a:lstStyle/>
          <a:p>
            <a:pPr marL="0" indent="0">
              <a:spcAft>
                <a:spcPct val="0"/>
              </a:spcAft>
              <a:buFont typeface="Georgia" pitchFamily="18" charset="0"/>
              <a:buNone/>
            </a:pPr>
            <a:r>
              <a:rPr lang="ru-RU" sz="3200" b="1" smtClean="0">
                <a:solidFill>
                  <a:srgbClr val="002060"/>
                </a:solidFill>
                <a:cs typeface="Times New Roman" pitchFamily="18" charset="0"/>
              </a:rPr>
              <a:t>«Займи место»</a:t>
            </a:r>
            <a:endParaRPr lang="ru-RU" sz="320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4978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«Мотыльки»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85772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296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2020-11-19T07:54:55Z</dcterms:created>
  <dcterms:modified xsi:type="dcterms:W3CDTF">2020-11-26T06:32:28Z</dcterms:modified>
</cp:coreProperties>
</file>