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56" r:id="rId3"/>
    <p:sldId id="257" r:id="rId4"/>
    <p:sldId id="272" r:id="rId5"/>
    <p:sldId id="259" r:id="rId6"/>
    <p:sldId id="260" r:id="rId7"/>
    <p:sldId id="261" r:id="rId8"/>
    <p:sldId id="262" r:id="rId10"/>
    <p:sldId id="263" r:id="rId11"/>
    <p:sldId id="265" r:id="rId12"/>
    <p:sldId id="266" r:id="rId13"/>
    <p:sldId id="267" r:id="rId14"/>
    <p:sldId id="268" r:id="rId15"/>
    <p:sldId id="269" r:id="rId16"/>
    <p:sldId id="270" r:id="rId17"/>
    <p:sldId id="271" r:id="rId1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96" y="5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notesMaster" Target="notesMasters/notesMaster1.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49EAC2-9B10-43EA-9238-DE397F3AADCC}" type="datetimeFigureOut">
              <a:rPr lang="ru-RU" smtClean="0"/>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282E39-6CFD-4E73-9BFD-D053466C4D94}" type="slidenum">
              <a:rPr lang="ru-RU" smtClean="0"/>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4C282E39-6CFD-4E73-9BFD-D053466C4D94}" type="slidenum">
              <a:rPr lang="ru-RU" smtClean="0"/>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ru-RU" smtClean="0"/>
              <a:t>Образец заголовка</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18F38C32-85AC-42C9-9FAE-7E6A0DAA007D}"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AE176E0-709B-4520-B3D1-C2B22602C2AD}" type="slidenum">
              <a:rPr lang="ru-RU" smtClean="0"/>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endParaRPr lang="ru-RU" smtClean="0"/>
          </a:p>
        </p:txBody>
      </p:sp>
      <p:sp>
        <p:nvSpPr>
          <p:cNvPr id="5" name="Date Placeholder 4"/>
          <p:cNvSpPr>
            <a:spLocks noGrp="1"/>
          </p:cNvSpPr>
          <p:nvPr>
            <p:ph type="dt" sz="half" idx="10"/>
          </p:nvPr>
        </p:nvSpPr>
        <p:spPr/>
        <p:txBody>
          <a:bodyPr/>
          <a:lstStyle/>
          <a:p>
            <a:fld id="{18F38C32-85AC-42C9-9FAE-7E6A0DAA007D}"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AE176E0-709B-4520-B3D1-C2B22602C2AD}" type="slidenum">
              <a:rPr lang="ru-RU" smtClean="0"/>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endParaRPr lang="ru-RU" smtClean="0"/>
          </a:p>
        </p:txBody>
      </p:sp>
      <p:sp>
        <p:nvSpPr>
          <p:cNvPr id="5" name="Date Placeholder 4"/>
          <p:cNvSpPr>
            <a:spLocks noGrp="1"/>
          </p:cNvSpPr>
          <p:nvPr>
            <p:ph type="dt" sz="half" idx="10"/>
          </p:nvPr>
        </p:nvSpPr>
        <p:spPr/>
        <p:txBody>
          <a:bodyPr/>
          <a:lstStyle/>
          <a:p>
            <a:fld id="{18F38C32-85AC-42C9-9FAE-7E6A0DAA007D}"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AE176E0-709B-4520-B3D1-C2B22602C2AD}" type="slidenum">
              <a:rPr lang="ru-RU" smtClean="0"/>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ru-RU" smtClean="0"/>
              <a:t>Образец заголовка</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endParaRPr lang="ru-RU" smtClean="0"/>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endParaRPr lang="ru-RU" smtClean="0"/>
          </a:p>
        </p:txBody>
      </p:sp>
      <p:sp>
        <p:nvSpPr>
          <p:cNvPr id="5" name="Date Placeholder 4"/>
          <p:cNvSpPr>
            <a:spLocks noGrp="1"/>
          </p:cNvSpPr>
          <p:nvPr>
            <p:ph type="dt" sz="half" idx="10"/>
          </p:nvPr>
        </p:nvSpPr>
        <p:spPr/>
        <p:txBody>
          <a:bodyPr/>
          <a:lstStyle/>
          <a:p>
            <a:fld id="{18F38C32-85AC-42C9-9FAE-7E6A0DAA007D}"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AE176E0-709B-4520-B3D1-C2B22602C2AD}" type="slidenum">
              <a:rPr lang="ru-RU" smtClean="0"/>
            </a:fld>
            <a:endParaRPr lang="ru-RU"/>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endParaRPr lang="en-US" sz="8000" dirty="0">
              <a:solidFill>
                <a:schemeClr val="tx1"/>
              </a:solidFill>
              <a:effectLst/>
            </a:endParaRP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endParaRPr lang="en-US" sz="8000" dirty="0">
              <a:solidFill>
                <a:schemeClr val="tx1"/>
              </a:solidFill>
              <a:effectLst/>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endParaRPr lang="ru-RU" smtClean="0"/>
          </a:p>
        </p:txBody>
      </p:sp>
      <p:sp>
        <p:nvSpPr>
          <p:cNvPr id="5" name="Date Placeholder 4"/>
          <p:cNvSpPr>
            <a:spLocks noGrp="1"/>
          </p:cNvSpPr>
          <p:nvPr>
            <p:ph type="dt" sz="half" idx="10"/>
          </p:nvPr>
        </p:nvSpPr>
        <p:spPr/>
        <p:txBody>
          <a:bodyPr/>
          <a:lstStyle/>
          <a:p>
            <a:fld id="{18F38C32-85AC-42C9-9FAE-7E6A0DAA007D}"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AE176E0-709B-4520-B3D1-C2B22602C2AD}" type="slidenum">
              <a:rPr lang="ru-RU" smtClean="0"/>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ru-RU" smtClean="0"/>
              <a:t>Образец заголовка</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3" name="Date Placeholder 2"/>
          <p:cNvSpPr>
            <a:spLocks noGrp="1"/>
          </p:cNvSpPr>
          <p:nvPr>
            <p:ph type="dt" sz="half" idx="10"/>
          </p:nvPr>
        </p:nvSpPr>
        <p:spPr/>
        <p:txBody>
          <a:bodyPr/>
          <a:lstStyle/>
          <a:p>
            <a:fld id="{18F38C32-85AC-42C9-9FAE-7E6A0DAA007D}" type="datetimeFigureOut">
              <a:rPr lang="ru-RU" smtClean="0"/>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AE176E0-709B-4520-B3D1-C2B22602C2AD}" type="slidenum">
              <a:rPr lang="ru-RU" smtClean="0"/>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ru-RU" smtClean="0"/>
              <a:t>Образец заголовка</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3" name="Date Placeholder 2"/>
          <p:cNvSpPr>
            <a:spLocks noGrp="1"/>
          </p:cNvSpPr>
          <p:nvPr>
            <p:ph type="dt" sz="half" idx="10"/>
          </p:nvPr>
        </p:nvSpPr>
        <p:spPr/>
        <p:txBody>
          <a:bodyPr/>
          <a:lstStyle/>
          <a:p>
            <a:fld id="{18F38C32-85AC-42C9-9FAE-7E6A0DAA007D}" type="datetimeFigureOut">
              <a:rPr lang="ru-RU" smtClean="0"/>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AE176E0-709B-4520-B3D1-C2B22602C2AD}" type="slidenum">
              <a:rPr lang="ru-RU" smtClean="0"/>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smtClean="0"/>
              <a:t>Образец заголовка</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8F38C32-85AC-42C9-9FAE-7E6A0DAA007D}"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AE176E0-709B-4520-B3D1-C2B22602C2AD}" type="slidenum">
              <a:rPr lang="ru-RU" smtClean="0"/>
            </a:fld>
            <a:endParaRPr lang="ru-RU"/>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ru-RU" smtClean="0"/>
              <a:t>Образец заголовка</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8F38C32-85AC-42C9-9FAE-7E6A0DAA007D}"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AE176E0-709B-4520-B3D1-C2B22602C2AD}" type="slidenum">
              <a:rPr lang="ru-RU" smtClean="0"/>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smtClean="0"/>
              <a:t>Образец заголовка</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8F38C32-85AC-42C9-9FAE-7E6A0DAA007D}"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AE176E0-709B-4520-B3D1-C2B22602C2AD}" type="slidenum">
              <a:rPr lang="ru-RU" smtClean="0"/>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ru-RU" smtClean="0"/>
              <a:t>Образец заголовка</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endParaRPr lang="ru-RU" smtClean="0"/>
          </a:p>
        </p:txBody>
      </p:sp>
      <p:sp>
        <p:nvSpPr>
          <p:cNvPr id="4" name="Date Placeholder 3"/>
          <p:cNvSpPr>
            <a:spLocks noGrp="1"/>
          </p:cNvSpPr>
          <p:nvPr>
            <p:ph type="dt" sz="half" idx="10"/>
          </p:nvPr>
        </p:nvSpPr>
        <p:spPr/>
        <p:txBody>
          <a:bodyPr/>
          <a:lstStyle/>
          <a:p>
            <a:fld id="{18F38C32-85AC-42C9-9FAE-7E6A0DAA007D}"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AE176E0-709B-4520-B3D1-C2B22602C2AD}" type="slidenum">
              <a:rPr lang="ru-RU" smtClean="0"/>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smtClean="0"/>
              <a:t>Образец заголовка</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18F38C32-85AC-42C9-9FAE-7E6A0DAA007D}"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AE176E0-709B-4520-B3D1-C2B22602C2AD}" type="slidenum">
              <a:rPr lang="ru-RU" smtClean="0"/>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12" name="Content Placeholder 3"/>
          <p:cNvSpPr>
            <a:spLocks noGrp="1"/>
          </p:cNvSpPr>
          <p:nvPr>
            <p:ph sz="quarter" idx="13"/>
          </p:nvPr>
        </p:nvSpPr>
        <p:spPr>
          <a:xfrm>
            <a:off x="913774" y="3051012"/>
            <a:ext cx="5106027" cy="2740187"/>
          </a:xfrm>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13" name="Content Placeholder 5"/>
          <p:cNvSpPr>
            <a:spLocks noGrp="1"/>
          </p:cNvSpPr>
          <p:nvPr>
            <p:ph sz="quarter" idx="14"/>
          </p:nvPr>
        </p:nvSpPr>
        <p:spPr>
          <a:xfrm>
            <a:off x="6172200" y="3051012"/>
            <a:ext cx="5105401" cy="2740187"/>
          </a:xfrm>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18F38C32-85AC-42C9-9FAE-7E6A0DAA007D}" type="datetimeFigureOut">
              <a:rPr lang="ru-RU" smtClean="0"/>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AE176E0-709B-4520-B3D1-C2B22602C2AD}" type="slidenum">
              <a:rPr lang="ru-RU" smtClean="0"/>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18F38C32-85AC-42C9-9FAE-7E6A0DAA007D}" type="datetimeFigureOut">
              <a:rPr lang="ru-RU" smtClean="0"/>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AE176E0-709B-4520-B3D1-C2B22602C2AD}" type="slidenum">
              <a:rPr lang="ru-RU" smtClean="0"/>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18F38C32-85AC-42C9-9FAE-7E6A0DAA007D}" type="datetimeFigureOut">
              <a:rPr lang="ru-RU" smtClean="0"/>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AE176E0-709B-4520-B3D1-C2B22602C2AD}" type="slidenum">
              <a:rPr lang="ru-RU" smtClean="0"/>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ru-RU" smtClean="0"/>
              <a:t>Образец заголовка</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endParaRPr lang="ru-RU" smtClean="0"/>
          </a:p>
        </p:txBody>
      </p:sp>
      <p:sp>
        <p:nvSpPr>
          <p:cNvPr id="5" name="Date Placeholder 4"/>
          <p:cNvSpPr>
            <a:spLocks noGrp="1"/>
          </p:cNvSpPr>
          <p:nvPr>
            <p:ph type="dt" sz="half" idx="10"/>
          </p:nvPr>
        </p:nvSpPr>
        <p:spPr/>
        <p:txBody>
          <a:bodyPr/>
          <a:lstStyle/>
          <a:p>
            <a:fld id="{18F38C32-85AC-42C9-9FAE-7E6A0DAA007D}"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AE176E0-709B-4520-B3D1-C2B22602C2AD}" type="slidenum">
              <a:rPr lang="ru-RU" smtClean="0"/>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endParaRPr lang="ru-RU" smtClean="0"/>
          </a:p>
        </p:txBody>
      </p:sp>
      <p:sp>
        <p:nvSpPr>
          <p:cNvPr id="5" name="Date Placeholder 4"/>
          <p:cNvSpPr>
            <a:spLocks noGrp="1"/>
          </p:cNvSpPr>
          <p:nvPr>
            <p:ph type="dt" sz="half" idx="10"/>
          </p:nvPr>
        </p:nvSpPr>
        <p:spPr/>
        <p:txBody>
          <a:bodyPr/>
          <a:lstStyle/>
          <a:p>
            <a:fld id="{18F38C32-85AC-42C9-9FAE-7E6A0DAA007D}"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AE176E0-709B-4520-B3D1-C2B22602C2AD}" type="slidenum">
              <a:rPr lang="ru-RU" smtClean="0"/>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9" Type="http://schemas.openxmlformats.org/officeDocument/2006/relationships/theme" Target="../theme/theme1.xml"/><Relationship Id="rId18" Type="http://schemas.openxmlformats.org/officeDocument/2006/relationships/image" Target="../media/image3.png"/><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8">
            <a:alphaModFix amt="7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18F38C32-85AC-42C9-9FAE-7E6A0DAA007D}" type="datetimeFigureOut">
              <a:rPr lang="ru-RU" smtClean="0"/>
            </a:fld>
            <a:endParaRPr lang="ru-RU"/>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ru-RU"/>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4AE176E0-709B-4520-B3D1-C2B22602C2AD}" type="slidenum">
              <a:rPr lang="ru-RU" smtClean="0"/>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hyperlink" Target="http://dou83.rybadm.ru/DswMedia/prikazktoimeetpravazabirat-detey.jpeg"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2118768"/>
          </a:xfrm>
        </p:spPr>
        <p:txBody>
          <a:bodyPr>
            <a:normAutofit/>
          </a:bodyPr>
          <a:lstStyle/>
          <a:p>
            <a:pPr algn="ctr"/>
            <a:br>
              <a:rPr lang="ru-RU" b="1" i="1" dirty="0" smtClean="0">
                <a:latin typeface="Times New Roman" panose="02020603050405020304" pitchFamily="18" charset="0"/>
                <a:cs typeface="Times New Roman" panose="02020603050405020304" pitchFamily="18" charset="0"/>
              </a:rPr>
            </a:br>
            <a:r>
              <a:rPr lang="ru-RU" b="1" i="1" dirty="0" smtClean="0">
                <a:latin typeface="Times New Roman" panose="02020603050405020304" pitchFamily="18" charset="0"/>
                <a:cs typeface="Times New Roman" panose="02020603050405020304" pitchFamily="18" charset="0"/>
              </a:rPr>
              <a:t>Кто может забирать ребенка </a:t>
            </a:r>
            <a:br>
              <a:rPr lang="ru-RU" b="1" i="1" dirty="0" smtClean="0">
                <a:latin typeface="Times New Roman" panose="02020603050405020304" pitchFamily="18" charset="0"/>
                <a:cs typeface="Times New Roman" panose="02020603050405020304" pitchFamily="18" charset="0"/>
              </a:rPr>
            </a:br>
            <a:r>
              <a:rPr lang="ru-RU" b="1" i="1" dirty="0" smtClean="0">
                <a:latin typeface="Times New Roman" panose="02020603050405020304" pitchFamily="18" charset="0"/>
                <a:cs typeface="Times New Roman" panose="02020603050405020304" pitchFamily="18" charset="0"/>
              </a:rPr>
              <a:t>из детского сада?</a:t>
            </a:r>
            <a:endParaRPr lang="ru-RU" b="1" i="1"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3048000" y="3363120"/>
            <a:ext cx="7146878" cy="646331"/>
          </a:xfrm>
          <a:prstGeom prst="rect">
            <a:avLst/>
          </a:prstGeom>
        </p:spPr>
        <p:txBody>
          <a:bodyPr wrap="square">
            <a:spAutoFit/>
          </a:bodyPr>
          <a:lstStyle/>
          <a:p>
            <a:r>
              <a:rPr lang="ru-RU"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1 августа 2014 года был издан </a:t>
            </a:r>
            <a:r>
              <a:rPr lang="ru-RU" b="1" u="sng" dirty="0">
                <a:solidFill>
                  <a:srgbClr val="71BEF7"/>
                </a:solidFill>
                <a:latin typeface="Verdana" panose="020B0604030504040204" pitchFamily="34" charset="0"/>
                <a:ea typeface="Times New Roman" panose="02020603050405020304" pitchFamily="18" charset="0"/>
                <a:cs typeface="Times New Roman" panose="02020603050405020304" pitchFamily="18" charset="0"/>
                <a:hlinkClick r:id="rId1"/>
              </a:rPr>
              <a:t>Приказ № 01-05/35 «О соблюдении законодательства РФ»</a:t>
            </a:r>
            <a:r>
              <a:rPr lang="ru-RU"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 </a:t>
            </a:r>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90945" y="3211592"/>
            <a:ext cx="10364451" cy="1596177"/>
          </a:xfrm>
        </p:spPr>
        <p:txBody>
          <a:bodyPr>
            <a:normAutofit fontScale="90000"/>
          </a:bodyPr>
          <a:lstStyle/>
          <a:p>
            <a:pPr lvl="0">
              <a:lnSpc>
                <a:spcPct val="150000"/>
              </a:lnSpc>
            </a:pPr>
            <a:r>
              <a:rPr lang="ru-RU" dirty="0"/>
              <a:t> </a:t>
            </a:r>
            <a:br>
              <a:rPr lang="ru-RU" sz="1800" dirty="0">
                <a:latin typeface="Times New Roman" panose="02020603050405020304" pitchFamily="18" charset="0"/>
                <a:cs typeface="Times New Roman" panose="02020603050405020304" pitchFamily="18" charset="0"/>
              </a:rPr>
            </a:br>
            <a:r>
              <a:rPr lang="ru-RU" sz="1800" dirty="0">
                <a:latin typeface="Times New Roman" panose="02020603050405020304" pitchFamily="18" charset="0"/>
                <a:cs typeface="Times New Roman" panose="02020603050405020304" pitchFamily="18" charset="0"/>
              </a:rPr>
              <a:t>     Согласно </a:t>
            </a:r>
            <a:r>
              <a:rPr lang="ru-RU" sz="1800" b="1" dirty="0">
                <a:latin typeface="Times New Roman" panose="02020603050405020304" pitchFamily="18" charset="0"/>
                <a:cs typeface="Times New Roman" panose="02020603050405020304" pitchFamily="18" charset="0"/>
              </a:rPr>
              <a:t>ГК РФ</a:t>
            </a:r>
            <a:r>
              <a:rPr lang="ru-RU" sz="1800" dirty="0">
                <a:latin typeface="Times New Roman" panose="02020603050405020304" pitchFamily="18" charset="0"/>
                <a:cs typeface="Times New Roman" panose="02020603050405020304" pitchFamily="18" charset="0"/>
              </a:rPr>
              <a:t> - до 18 лет ребенок - частично дееспособен. Т.е. он вправе совершать простейшие сделки и работать по трудовому договору на определенных видах работ. В случае ЧП с ребенком кто будет нести ответственность? несовершеннолетняя девочка? Нет, воспитатель, потому как он доверил ребенка несовершеннолетнему лицу.</a:t>
            </a:r>
            <a:br>
              <a:rPr lang="ru-RU" sz="1800" dirty="0">
                <a:latin typeface="Times New Roman" panose="02020603050405020304" pitchFamily="18" charset="0"/>
                <a:cs typeface="Times New Roman" panose="02020603050405020304" pitchFamily="18" charset="0"/>
              </a:rPr>
            </a:br>
            <a:r>
              <a:rPr lang="ru-RU" sz="1800" dirty="0">
                <a:latin typeface="Times New Roman" panose="02020603050405020304" pitchFamily="18" charset="0"/>
                <a:cs typeface="Times New Roman" panose="02020603050405020304" pitchFamily="18" charset="0"/>
              </a:rPr>
              <a:t> </a:t>
            </a:r>
            <a:br>
              <a:rPr lang="ru-RU" sz="1800" dirty="0">
                <a:latin typeface="Times New Roman" panose="02020603050405020304" pitchFamily="18" charset="0"/>
                <a:cs typeface="Times New Roman" panose="02020603050405020304" pitchFamily="18" charset="0"/>
              </a:rPr>
            </a:br>
            <a:r>
              <a:rPr lang="ru-RU" sz="1800" dirty="0">
                <a:latin typeface="Times New Roman" panose="02020603050405020304" pitchFamily="18" charset="0"/>
                <a:cs typeface="Times New Roman" panose="02020603050405020304" pitchFamily="18" charset="0"/>
              </a:rPr>
              <a:t>     В случае наличия у него нотариально заверенного </a:t>
            </a:r>
            <a:r>
              <a:rPr lang="ru-RU" sz="1800" b="1" dirty="0">
                <a:latin typeface="Times New Roman" panose="02020603050405020304" pitchFamily="18" charset="0"/>
                <a:cs typeface="Times New Roman" panose="02020603050405020304" pitchFamily="18" charset="0"/>
              </a:rPr>
              <a:t>заявления матери или отца ответственность с него снимается.</a:t>
            </a:r>
            <a:br>
              <a:rPr lang="ru-RU" sz="1800" dirty="0">
                <a:latin typeface="Times New Roman" panose="02020603050405020304" pitchFamily="18" charset="0"/>
                <a:cs typeface="Times New Roman" panose="02020603050405020304" pitchFamily="18" charset="0"/>
              </a:rPr>
            </a:br>
            <a:r>
              <a:rPr lang="ru-RU" sz="1800" dirty="0">
                <a:latin typeface="Times New Roman" panose="02020603050405020304" pitchFamily="18" charset="0"/>
                <a:cs typeface="Times New Roman" panose="02020603050405020304" pitchFamily="18" charset="0"/>
              </a:rPr>
              <a:t> </a:t>
            </a:r>
            <a:br>
              <a:rPr lang="ru-RU" sz="1800" dirty="0">
                <a:latin typeface="Times New Roman" panose="02020603050405020304" pitchFamily="18" charset="0"/>
                <a:cs typeface="Times New Roman" panose="02020603050405020304" pitchFamily="18" charset="0"/>
              </a:rPr>
            </a:br>
            <a:r>
              <a:rPr lang="ru-RU" sz="1800" b="1" dirty="0">
                <a:latin typeface="Times New Roman" panose="02020603050405020304" pitchFamily="18" charset="0"/>
                <a:cs typeface="Times New Roman" panose="02020603050405020304" pitchFamily="18" charset="0"/>
              </a:rPr>
              <a:t>Вывод:</a:t>
            </a:r>
            <a:br>
              <a:rPr lang="ru-RU" sz="1800" dirty="0">
                <a:latin typeface="Times New Roman" panose="02020603050405020304" pitchFamily="18" charset="0"/>
                <a:cs typeface="Times New Roman" panose="02020603050405020304" pitchFamily="18" charset="0"/>
              </a:rPr>
            </a:br>
            <a:r>
              <a:rPr lang="ru-RU" sz="1800" b="1" dirty="0">
                <a:latin typeface="Times New Roman" panose="02020603050405020304" pitchFamily="18" charset="0"/>
                <a:cs typeface="Times New Roman" panose="02020603050405020304" pitchFamily="18" charset="0"/>
              </a:rPr>
              <a:t>     Либо родитель забирает ребенка из детского сада самостоятельно, либо на старших детей (с 16 до 18 лет) оформляет генеральную доверенность заверенную нотариусом. На детей младше 16 лет доверенность не оформляется и детям младше 16 лет детей забирать из детского сада запрещено.</a:t>
            </a:r>
            <a:br>
              <a:rPr lang="ru-RU" sz="1800" dirty="0">
                <a:latin typeface="Times New Roman" panose="02020603050405020304" pitchFamily="18" charset="0"/>
                <a:cs typeface="Times New Roman" panose="02020603050405020304" pitchFamily="18" charset="0"/>
              </a:rPr>
            </a:br>
            <a:r>
              <a:rPr lang="ru-RU" dirty="0"/>
              <a:t> </a:t>
            </a:r>
            <a:br>
              <a:rPr lang="ru-RU" dirty="0"/>
            </a:br>
            <a:r>
              <a:rPr lang="ru-RU" dirty="0"/>
              <a:t> </a:t>
            </a:r>
            <a:br>
              <a:rPr lang="ru-RU" dirty="0"/>
            </a:br>
            <a:endParaRPr lang="ru-R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59184" y="2965932"/>
            <a:ext cx="10364451" cy="1596177"/>
          </a:xfrm>
        </p:spPr>
        <p:txBody>
          <a:bodyPr>
            <a:normAutofit fontScale="90000"/>
          </a:bodyPr>
          <a:lstStyle/>
          <a:p>
            <a:pPr lvl="0">
              <a:lnSpc>
                <a:spcPct val="150000"/>
              </a:lnSpc>
            </a:pPr>
            <a:r>
              <a:rPr lang="ru-RU" dirty="0"/>
              <a:t> </a:t>
            </a:r>
            <a:br>
              <a:rPr lang="ru-RU" sz="2200" dirty="0">
                <a:latin typeface="Times New Roman" panose="02020603050405020304" pitchFamily="18" charset="0"/>
                <a:cs typeface="Times New Roman" panose="02020603050405020304" pitchFamily="18" charset="0"/>
              </a:rPr>
            </a:br>
            <a:r>
              <a:rPr lang="ru-RU" sz="2200" dirty="0">
                <a:latin typeface="Times New Roman" panose="02020603050405020304" pitchFamily="18" charset="0"/>
                <a:cs typeface="Times New Roman" panose="02020603050405020304" pitchFamily="18" charset="0"/>
              </a:rPr>
              <a:t> </a:t>
            </a:r>
            <a:br>
              <a:rPr lang="ru-RU" sz="2200" dirty="0">
                <a:latin typeface="Times New Roman" panose="02020603050405020304" pitchFamily="18" charset="0"/>
                <a:cs typeface="Times New Roman" panose="02020603050405020304" pitchFamily="18" charset="0"/>
              </a:rPr>
            </a:br>
            <a:r>
              <a:rPr lang="ru-RU" sz="2200" dirty="0">
                <a:latin typeface="Times New Roman" panose="02020603050405020304" pitchFamily="18" charset="0"/>
                <a:cs typeface="Times New Roman" panose="02020603050405020304" pitchFamily="18" charset="0"/>
              </a:rPr>
              <a:t> </a:t>
            </a:r>
            <a:br>
              <a:rPr lang="ru-RU" sz="2200" dirty="0">
                <a:latin typeface="Times New Roman" panose="02020603050405020304" pitchFamily="18" charset="0"/>
                <a:cs typeface="Times New Roman" panose="02020603050405020304" pitchFamily="18" charset="0"/>
              </a:rPr>
            </a:br>
            <a:r>
              <a:rPr lang="ru-RU" sz="2200" dirty="0">
                <a:latin typeface="Times New Roman" panose="02020603050405020304" pitchFamily="18" charset="0"/>
                <a:cs typeface="Times New Roman" panose="02020603050405020304" pitchFamily="18" charset="0"/>
              </a:rPr>
              <a:t>ЕСЛИ РОДИТЕЛИ НЕ ЗАБРАЛИ РЕБЕНКА ДО </a:t>
            </a:r>
            <a:r>
              <a:rPr lang="ru-RU" sz="2200" dirty="0" smtClean="0">
                <a:latin typeface="Times New Roman" panose="02020603050405020304" pitchFamily="18" charset="0"/>
                <a:cs typeface="Times New Roman" panose="02020603050405020304" pitchFamily="18" charset="0"/>
              </a:rPr>
              <a:t>19.00</a:t>
            </a:r>
            <a:r>
              <a:rPr lang="ru-RU" sz="2200" dirty="0" smtClean="0">
                <a:latin typeface="Times New Roman" panose="02020603050405020304" pitchFamily="18" charset="0"/>
                <a:cs typeface="Times New Roman" panose="02020603050405020304" pitchFamily="18" charset="0"/>
              </a:rPr>
              <a:t>. или в </a:t>
            </a:r>
            <a:r>
              <a:rPr lang="ru-RU" sz="2200" dirty="0" smtClean="0">
                <a:latin typeface="Times New Roman" panose="02020603050405020304" pitchFamily="18" charset="0"/>
                <a:cs typeface="Times New Roman" panose="02020603050405020304" pitchFamily="18" charset="0"/>
              </a:rPr>
              <a:t>19.00</a:t>
            </a:r>
            <a:br>
              <a:rPr lang="ru-RU" sz="2200" dirty="0">
                <a:latin typeface="Times New Roman" panose="02020603050405020304" pitchFamily="18" charset="0"/>
                <a:cs typeface="Times New Roman" panose="02020603050405020304" pitchFamily="18" charset="0"/>
              </a:rPr>
            </a:br>
            <a:r>
              <a:rPr lang="ru-RU" sz="2200" dirty="0">
                <a:latin typeface="Times New Roman" panose="02020603050405020304" pitchFamily="18" charset="0"/>
                <a:cs typeface="Times New Roman" panose="02020603050405020304" pitchFamily="18" charset="0"/>
              </a:rPr>
              <a:t>Работники детского сада имеют право </a:t>
            </a:r>
            <a:br>
              <a:rPr lang="ru-RU" sz="2200" dirty="0" smtClean="0">
                <a:latin typeface="Times New Roman" panose="02020603050405020304" pitchFamily="18" charset="0"/>
                <a:cs typeface="Times New Roman" panose="02020603050405020304" pitchFamily="18" charset="0"/>
              </a:rPr>
            </a:br>
            <a:r>
              <a:rPr lang="ru-RU" sz="2200" b="1" dirty="0" smtClean="0">
                <a:latin typeface="Times New Roman" panose="02020603050405020304" pitchFamily="18" charset="0"/>
                <a:cs typeface="Times New Roman" panose="02020603050405020304" pitchFamily="18" charset="0"/>
              </a:rPr>
              <a:t>направить </a:t>
            </a:r>
            <a:r>
              <a:rPr lang="ru-RU" sz="2200" b="1" dirty="0">
                <a:latin typeface="Times New Roman" panose="02020603050405020304" pitchFamily="18" charset="0"/>
                <a:cs typeface="Times New Roman" panose="02020603050405020304" pitchFamily="18" charset="0"/>
              </a:rPr>
              <a:t>ребенка в детскую комнату </a:t>
            </a:r>
            <a:r>
              <a:rPr lang="ru-RU" sz="2200" b="1" dirty="0" smtClean="0">
                <a:latin typeface="Times New Roman" panose="02020603050405020304" pitchFamily="18" charset="0"/>
                <a:cs typeface="Times New Roman" panose="02020603050405020304" pitchFamily="18" charset="0"/>
              </a:rPr>
              <a:t>полиции.</a:t>
            </a:r>
            <a:br>
              <a:rPr lang="ru-RU" sz="2200" dirty="0">
                <a:latin typeface="Times New Roman" panose="02020603050405020304" pitchFamily="18" charset="0"/>
                <a:cs typeface="Times New Roman" panose="02020603050405020304" pitchFamily="18" charset="0"/>
              </a:rPr>
            </a:br>
            <a:r>
              <a:rPr lang="ru-RU" sz="2200" dirty="0">
                <a:latin typeface="Times New Roman" panose="02020603050405020304" pitchFamily="18" charset="0"/>
                <a:cs typeface="Times New Roman" panose="02020603050405020304" pitchFamily="18" charset="0"/>
              </a:rPr>
              <a:t> </a:t>
            </a:r>
            <a:br>
              <a:rPr lang="ru-RU" sz="2200" dirty="0">
                <a:latin typeface="Times New Roman" panose="02020603050405020304" pitchFamily="18" charset="0"/>
                <a:cs typeface="Times New Roman" panose="02020603050405020304" pitchFamily="18" charset="0"/>
              </a:rPr>
            </a:br>
            <a:r>
              <a:rPr lang="ru-RU" sz="2200" dirty="0">
                <a:latin typeface="Times New Roman" panose="02020603050405020304" pitchFamily="18" charset="0"/>
                <a:cs typeface="Times New Roman" panose="02020603050405020304" pitchFamily="18" charset="0"/>
              </a:rPr>
              <a:t>Действия работников дошкольного образовательного учреждения (детского сада) по </a:t>
            </a:r>
            <a:r>
              <a:rPr lang="ru-RU" sz="2200" dirty="0" smtClean="0">
                <a:latin typeface="Times New Roman" panose="02020603050405020304" pitchFamily="18" charset="0"/>
                <a:cs typeface="Times New Roman" panose="02020603050405020304" pitchFamily="18" charset="0"/>
              </a:rPr>
              <a:t>направлению </a:t>
            </a:r>
            <a:r>
              <a:rPr lang="ru-RU" sz="2200" dirty="0">
                <a:latin typeface="Times New Roman" panose="02020603050405020304" pitchFamily="18" charset="0"/>
                <a:cs typeface="Times New Roman" panose="02020603050405020304" pitchFamily="18" charset="0"/>
              </a:rPr>
              <a:t>ребёнка в детскую комнату полиции (подразделение по делам несовершеннолетних) будут вполне законны. А называется это, говоря языком закона, – </a:t>
            </a:r>
            <a:r>
              <a:rPr lang="ru-RU" sz="2200" b="1" dirty="0">
                <a:latin typeface="Times New Roman" panose="02020603050405020304" pitchFamily="18" charset="0"/>
                <a:cs typeface="Times New Roman" panose="02020603050405020304" pitchFamily="18" charset="0"/>
              </a:rPr>
              <a:t>профилактика безнадзорности.</a:t>
            </a:r>
            <a:br>
              <a:rPr lang="ru-RU" sz="2200" dirty="0">
                <a:latin typeface="Times New Roman" panose="02020603050405020304" pitchFamily="18" charset="0"/>
                <a:cs typeface="Times New Roman" panose="02020603050405020304" pitchFamily="18" charset="0"/>
              </a:rPr>
            </a:br>
            <a:r>
              <a:rPr lang="ru-RU" dirty="0"/>
              <a:t> </a:t>
            </a:r>
            <a:br>
              <a:rPr lang="ru-RU" dirty="0"/>
            </a:br>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1196" y="2133419"/>
            <a:ext cx="10364451" cy="1596177"/>
          </a:xfrm>
        </p:spPr>
        <p:txBody>
          <a:bodyPr>
            <a:normAutofit fontScale="90000"/>
          </a:bodyPr>
          <a:lstStyle/>
          <a:p>
            <a:pPr>
              <a:lnSpc>
                <a:spcPct val="150000"/>
              </a:lnSpc>
            </a:pPr>
            <a:br>
              <a:rPr lang="ru-RU" dirty="0"/>
            </a:br>
            <a:r>
              <a:rPr lang="ru-RU" dirty="0"/>
              <a:t> </a:t>
            </a:r>
            <a:br>
              <a:rPr lang="ru-RU" dirty="0"/>
            </a:br>
            <a:r>
              <a:rPr lang="ru-RU" dirty="0"/>
              <a:t> </a:t>
            </a:r>
            <a:br>
              <a:rPr lang="ru-RU" dirty="0"/>
            </a:br>
            <a:r>
              <a:rPr lang="ru-RU" sz="2200" dirty="0">
                <a:solidFill>
                  <a:srgbClr val="002060"/>
                </a:solidFill>
                <a:latin typeface="Times New Roman" panose="02020603050405020304" pitchFamily="18" charset="0"/>
                <a:cs typeface="Times New Roman" panose="02020603050405020304" pitchFamily="18" charset="0"/>
              </a:rPr>
              <a:t>Ребёнок, которого в установленное время не забрали родители, по существу остаётся без присмотра со стороны ответственных лиц. То есть такой ребёнок отвечает критериям безнадзорного ребенка, так как согласно </a:t>
            </a:r>
            <a:r>
              <a:rPr lang="ru-RU" sz="2200" b="1" dirty="0">
                <a:solidFill>
                  <a:srgbClr val="002060"/>
                </a:solidFill>
                <a:latin typeface="Times New Roman" panose="02020603050405020304" pitchFamily="18" charset="0"/>
                <a:cs typeface="Times New Roman" panose="02020603050405020304" pitchFamily="18" charset="0"/>
              </a:rPr>
              <a:t>ст.1 Федерального закон от 24 июня 1999г. № 120-ФЗ «Об основах системы профилактики безнадзорности и правонарушений несовершеннолетних»</a:t>
            </a:r>
            <a:r>
              <a:rPr lang="ru-RU" sz="2200" dirty="0">
                <a:solidFill>
                  <a:srgbClr val="002060"/>
                </a:solidFill>
                <a:latin typeface="Times New Roman" panose="02020603050405020304" pitchFamily="18" charset="0"/>
                <a:cs typeface="Times New Roman" panose="02020603050405020304" pitchFamily="18" charset="0"/>
              </a:rPr>
              <a:t> под безнадзорным понимается несовершеннолетний, контроль за поведением которого отсутствует вследствие неисполнения или ненадлежащего исполнения обязанностей по его воспитанию, обучению и (или) содержанию со стороны родителей (иных законных представителей).</a:t>
            </a:r>
            <a:br>
              <a:rPr lang="ru-RU" sz="2200" dirty="0">
                <a:solidFill>
                  <a:srgbClr val="002060"/>
                </a:solidFill>
                <a:latin typeface="Times New Roman" panose="02020603050405020304" pitchFamily="18" charset="0"/>
                <a:cs typeface="Times New Roman" panose="02020603050405020304" pitchFamily="18" charset="0"/>
              </a:rPr>
            </a:br>
            <a:r>
              <a:rPr lang="ru-RU" sz="2200" dirty="0">
                <a:solidFill>
                  <a:srgbClr val="002060"/>
                </a:solidFill>
                <a:latin typeface="Times New Roman" panose="02020603050405020304" pitchFamily="18" charset="0"/>
                <a:cs typeface="Times New Roman" panose="02020603050405020304" pitchFamily="18" charset="0"/>
              </a:rPr>
              <a:t> </a:t>
            </a:r>
            <a:br>
              <a:rPr lang="ru-RU" sz="2200" dirty="0">
                <a:solidFill>
                  <a:srgbClr val="002060"/>
                </a:solidFill>
                <a:latin typeface="Times New Roman" panose="02020603050405020304" pitchFamily="18" charset="0"/>
                <a:cs typeface="Times New Roman" panose="02020603050405020304" pitchFamily="18" charset="0"/>
              </a:rPr>
            </a:br>
            <a:endParaRPr lang="ru-RU" sz="2200"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54719" y="3948571"/>
            <a:ext cx="10364451" cy="1596177"/>
          </a:xfrm>
        </p:spPr>
        <p:txBody>
          <a:bodyPr>
            <a:normAutofit fontScale="90000"/>
          </a:bodyPr>
          <a:lstStyle/>
          <a:p>
            <a:pPr>
              <a:lnSpc>
                <a:spcPct val="150000"/>
              </a:lnSpc>
            </a:pPr>
            <a:r>
              <a:rPr lang="ru-RU" sz="2000" dirty="0">
                <a:latin typeface="Times New Roman" panose="02020603050405020304" pitchFamily="18" charset="0"/>
                <a:cs typeface="Times New Roman" panose="02020603050405020304" pitchFamily="18" charset="0"/>
              </a:rPr>
              <a:t>Такой безнадзорный ребёнок подлежит направлению в детскую комнату полиции. Порядок доставления ребёнка в </a:t>
            </a:r>
            <a:r>
              <a:rPr lang="ru-RU" sz="2000" dirty="0" smtClean="0">
                <a:latin typeface="Times New Roman" panose="02020603050405020304" pitchFamily="18" charset="0"/>
                <a:cs typeface="Times New Roman" panose="02020603050405020304" pitchFamily="18" charset="0"/>
              </a:rPr>
              <a:t>полицию, </a:t>
            </a:r>
            <a:r>
              <a:rPr lang="ru-RU" sz="2000" dirty="0">
                <a:latin typeface="Times New Roman" panose="02020603050405020304" pitchFamily="18" charset="0"/>
                <a:cs typeface="Times New Roman" panose="02020603050405020304" pitchFamily="18" charset="0"/>
              </a:rPr>
              <a:t>а также уведомления о таком доставлении родителей и порядок выдачи ребёнка </a:t>
            </a:r>
            <a:r>
              <a:rPr lang="ru-RU" sz="2000" dirty="0" smtClean="0">
                <a:latin typeface="Times New Roman" panose="02020603050405020304" pitchFamily="18" charset="0"/>
                <a:cs typeface="Times New Roman" panose="02020603050405020304" pitchFamily="18" charset="0"/>
              </a:rPr>
              <a:t>родителям </a:t>
            </a:r>
            <a:r>
              <a:rPr lang="ru-RU" sz="2000" b="1" dirty="0" smtClean="0">
                <a:latin typeface="Times New Roman" panose="02020603050405020304" pitchFamily="18" charset="0"/>
                <a:cs typeface="Times New Roman" panose="02020603050405020304" pitchFamily="18" charset="0"/>
              </a:rPr>
              <a:t>регулируется </a:t>
            </a:r>
            <a:r>
              <a:rPr lang="ru-RU" sz="2000" b="1" dirty="0">
                <a:latin typeface="Times New Roman" panose="02020603050405020304" pitchFamily="18" charset="0"/>
                <a:cs typeface="Times New Roman" panose="02020603050405020304" pitchFamily="18" charset="0"/>
              </a:rPr>
              <a:t>«Инструкцией по организации работы подразделений по делам несовершеннолетних органов внутренних дел», утвержденной приказом МВД РФ от 26 мая 2000 года N 569, и рядом</a:t>
            </a:r>
            <a:r>
              <a:rPr lang="ru-RU" sz="2000" dirty="0">
                <a:latin typeface="Times New Roman" panose="02020603050405020304" pitchFamily="18" charset="0"/>
                <a:cs typeface="Times New Roman" panose="02020603050405020304" pitchFamily="18" charset="0"/>
              </a:rPr>
              <a:t> других внутриведомственных приказов.</a:t>
            </a:r>
            <a:br>
              <a:rPr lang="ru-RU" sz="2000" dirty="0">
                <a:latin typeface="Times New Roman" panose="02020603050405020304" pitchFamily="18" charset="0"/>
                <a:cs typeface="Times New Roman" panose="02020603050405020304" pitchFamily="18" charset="0"/>
              </a:rPr>
            </a:br>
            <a:r>
              <a:rPr lang="ru-RU" sz="2000" dirty="0">
                <a:latin typeface="Times New Roman" panose="02020603050405020304" pitchFamily="18" charset="0"/>
                <a:cs typeface="Times New Roman" panose="02020603050405020304" pitchFamily="18" charset="0"/>
              </a:rPr>
              <a:t> </a:t>
            </a:r>
            <a:br>
              <a:rPr lang="ru-RU" sz="2000" dirty="0">
                <a:latin typeface="Times New Roman" panose="02020603050405020304" pitchFamily="18" charset="0"/>
                <a:cs typeface="Times New Roman" panose="02020603050405020304" pitchFamily="18" charset="0"/>
              </a:rPr>
            </a:br>
            <a:r>
              <a:rPr lang="ru-RU" sz="2000" dirty="0">
                <a:latin typeface="Times New Roman" panose="02020603050405020304" pitchFamily="18" charset="0"/>
                <a:cs typeface="Times New Roman" panose="02020603050405020304" pitchFamily="18" charset="0"/>
              </a:rPr>
              <a:t>При неоднократном доставлении ребёнка в детскую комнату </a:t>
            </a:r>
            <a:r>
              <a:rPr lang="ru-RU" sz="2000" dirty="0" smtClean="0">
                <a:latin typeface="Times New Roman" panose="02020603050405020304" pitchFamily="18" charset="0"/>
                <a:cs typeface="Times New Roman" panose="02020603050405020304" pitchFamily="18" charset="0"/>
              </a:rPr>
              <a:t>полиции </a:t>
            </a:r>
            <a:r>
              <a:rPr lang="ru-RU" sz="2000" dirty="0">
                <a:latin typeface="Times New Roman" panose="02020603050405020304" pitchFamily="18" charset="0"/>
                <a:cs typeface="Times New Roman" panose="02020603050405020304" pitchFamily="18" charset="0"/>
              </a:rPr>
              <a:t>в последующем у родителей могут возникнуть «проблемы» с полномочными органами, и с необходимостью встанет вопрос о неисполнении (ненадлежащем исполнении) родителями своих родительских обязанностей.</a:t>
            </a:r>
            <a:br>
              <a:rPr lang="ru-RU" dirty="0"/>
            </a:br>
            <a:r>
              <a:rPr lang="ru-RU" dirty="0"/>
              <a:t> </a:t>
            </a:r>
            <a:br>
              <a:rPr lang="ru-RU" dirty="0"/>
            </a:br>
            <a:r>
              <a:rPr lang="ru-RU" dirty="0"/>
              <a:t> </a:t>
            </a:r>
            <a:br>
              <a:rPr lang="ru-RU" dirty="0"/>
            </a:br>
            <a:endParaRPr lang="ru-RU"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36604" y="2911340"/>
            <a:ext cx="10364451" cy="1596177"/>
          </a:xfrm>
        </p:spPr>
        <p:txBody>
          <a:bodyPr>
            <a:normAutofit fontScale="90000"/>
          </a:bodyPr>
          <a:lstStyle/>
          <a:p>
            <a:r>
              <a:rPr lang="ru-RU" b="1" i="1" dirty="0">
                <a:solidFill>
                  <a:srgbClr val="FF0000"/>
                </a:solidFill>
                <a:latin typeface="Times New Roman" panose="02020603050405020304" pitchFamily="18" charset="0"/>
                <a:cs typeface="Times New Roman" panose="02020603050405020304" pitchFamily="18" charset="0"/>
              </a:rPr>
              <a:t>Убедительно просим всех участников образовательного процесса </a:t>
            </a:r>
            <a:br>
              <a:rPr lang="ru-RU" b="1" i="1" dirty="0" smtClean="0">
                <a:solidFill>
                  <a:srgbClr val="FF0000"/>
                </a:solidFill>
                <a:latin typeface="Times New Roman" panose="02020603050405020304" pitchFamily="18" charset="0"/>
                <a:cs typeface="Times New Roman" panose="02020603050405020304" pitchFamily="18" charset="0"/>
              </a:rPr>
            </a:br>
            <a:r>
              <a:rPr lang="ru-RU" b="1" i="1" dirty="0" smtClean="0">
                <a:solidFill>
                  <a:srgbClr val="FF0000"/>
                </a:solidFill>
                <a:latin typeface="Times New Roman" panose="02020603050405020304" pitchFamily="18" charset="0"/>
                <a:cs typeface="Times New Roman" panose="02020603050405020304" pitchFamily="18" charset="0"/>
              </a:rPr>
              <a:t>(</a:t>
            </a:r>
            <a:r>
              <a:rPr lang="ru-RU" b="1" i="1" dirty="0">
                <a:solidFill>
                  <a:srgbClr val="FF0000"/>
                </a:solidFill>
                <a:latin typeface="Times New Roman" panose="02020603050405020304" pitchFamily="18" charset="0"/>
                <a:cs typeface="Times New Roman" panose="02020603050405020304" pitchFamily="18" charset="0"/>
              </a:rPr>
              <a:t>работников, родителей, обучающихся) быть внимательными друг к другу, выполнять условия, указанные в договоре между учреждением и родителями – ведь это одно из главных условий обеспечения безопасности наших детей.</a:t>
            </a:r>
            <a:br>
              <a:rPr lang="ru-RU" i="1" dirty="0">
                <a:solidFill>
                  <a:srgbClr val="FF0000"/>
                </a:solidFill>
                <a:latin typeface="Times New Roman" panose="02020603050405020304" pitchFamily="18" charset="0"/>
                <a:cs typeface="Times New Roman" panose="02020603050405020304" pitchFamily="18" charset="0"/>
              </a:rPr>
            </a:br>
            <a:endParaRPr lang="ru-RU" i="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41071" y="1983293"/>
            <a:ext cx="10364451" cy="1596177"/>
          </a:xfrm>
        </p:spPr>
        <p:txBody>
          <a:bodyPr>
            <a:normAutofit/>
          </a:bodyPr>
          <a:lstStyle/>
          <a:p>
            <a:r>
              <a:rPr lang="ru-RU" sz="6000" b="1" i="1" dirty="0" smtClean="0">
                <a:latin typeface="Times New Roman" panose="02020603050405020304" pitchFamily="18" charset="0"/>
                <a:cs typeface="Times New Roman" panose="02020603050405020304" pitchFamily="18" charset="0"/>
              </a:rPr>
              <a:t>Спасибо за внимание!</a:t>
            </a:r>
            <a:endParaRPr lang="ru-RU" sz="6000" b="1" i="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0" y="-26156022"/>
            <a:ext cx="6096000" cy="1200329"/>
          </a:xfrm>
          <a:prstGeom prst="rect">
            <a:avLst/>
          </a:prstGeom>
        </p:spPr>
        <p:txBody>
          <a:bodyPr>
            <a:spAutoFit/>
          </a:bodyPr>
          <a:lstStyle/>
          <a:p>
            <a:pPr algn="ctr"/>
            <a:br>
              <a:rPr lang="ru-RU" b="0" i="0" dirty="0" smtClean="0">
                <a:solidFill>
                  <a:srgbClr val="000000"/>
                </a:solidFill>
                <a:effectLst/>
                <a:latin typeface="Verdana" panose="020B0604030504040204" pitchFamily="34" charset="0"/>
              </a:rPr>
            </a:br>
            <a:endParaRPr lang="ru-RU" b="0" i="0" dirty="0" smtClean="0">
              <a:solidFill>
                <a:srgbClr val="000000"/>
              </a:solidFill>
              <a:effectLst/>
              <a:latin typeface="Verdana" panose="020B0604030504040204" pitchFamily="34" charset="0"/>
            </a:endParaRPr>
          </a:p>
          <a:p>
            <a:br>
              <a:rPr lang="ru-RU" dirty="0" smtClean="0"/>
            </a:br>
            <a:endParaRPr lang="ru-RU" dirty="0"/>
          </a:p>
        </p:txBody>
      </p:sp>
      <p:sp>
        <p:nvSpPr>
          <p:cNvPr id="4" name="Прямоугольник 3"/>
          <p:cNvSpPr/>
          <p:nvPr/>
        </p:nvSpPr>
        <p:spPr>
          <a:xfrm>
            <a:off x="1214651" y="1023287"/>
            <a:ext cx="8939283" cy="4435830"/>
          </a:xfrm>
          <a:prstGeom prst="rect">
            <a:avLst/>
          </a:prstGeom>
        </p:spPr>
        <p:txBody>
          <a:bodyPr wrap="square">
            <a:spAutoFit/>
          </a:bodyPr>
          <a:lstStyle/>
          <a:p>
            <a:pPr algn="ctr">
              <a:lnSpc>
                <a:spcPct val="150000"/>
              </a:lnSpc>
              <a:spcAft>
                <a:spcPts val="0"/>
              </a:spcAft>
            </a:pPr>
            <a:r>
              <a:rPr lang="ru-RU" sz="3200"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Воспитатель имеет право </a:t>
            </a:r>
            <a:r>
              <a:rPr lang="ru-RU" sz="3200" i="1" u="sng"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не </a:t>
            </a:r>
            <a:r>
              <a:rPr lang="ru-RU" sz="3200"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отдавать ребенка не только несовершеннолетним </a:t>
            </a:r>
            <a:endParaRPr lang="ru-RU" sz="3200" i="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50000"/>
              </a:lnSpc>
              <a:spcAft>
                <a:spcPts val="0"/>
              </a:spcAft>
            </a:pPr>
            <a:r>
              <a:rPr lang="ru-RU" sz="3200" i="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братьям </a:t>
            </a:r>
            <a:r>
              <a:rPr lang="ru-RU" sz="3200"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и сестрам</a:t>
            </a:r>
            <a:r>
              <a:rPr lang="ru-RU" sz="3200" i="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3200" i="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50000"/>
              </a:lnSpc>
              <a:spcAft>
                <a:spcPts val="0"/>
              </a:spcAft>
            </a:pPr>
            <a:r>
              <a:rPr lang="ru-RU" sz="3200" i="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3200"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но и совершеннолетним посторонним лицам, которые не имеют на это соответствующих полномочий (тёти, дяди, соседи, подруги и т.д.).</a:t>
            </a:r>
            <a:endParaRPr lang="ru-RU" sz="3200"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24084" y="832514"/>
            <a:ext cx="9116704" cy="4247317"/>
          </a:xfrm>
          <a:prstGeom prst="rect">
            <a:avLst/>
          </a:prstGeom>
        </p:spPr>
        <p:txBody>
          <a:bodyPr wrap="square">
            <a:spAutoFit/>
          </a:bodyPr>
          <a:lstStyle/>
          <a:p>
            <a:pPr algn="ctr"/>
            <a:r>
              <a:rPr lang="ru-RU" sz="2800" b="1" dirty="0">
                <a:solidFill>
                  <a:srgbClr val="FF0000"/>
                </a:solidFill>
                <a:latin typeface="Times New Roman" panose="02020603050405020304" pitchFamily="18" charset="0"/>
                <a:cs typeface="Times New Roman" panose="02020603050405020304" pitchFamily="18" charset="0"/>
              </a:rPr>
              <a:t>Представителями несовершеннолетних</a:t>
            </a:r>
            <a:r>
              <a:rPr lang="ru-RU" sz="2800" dirty="0">
                <a:solidFill>
                  <a:srgbClr val="FF0000"/>
                </a:solidFill>
                <a:latin typeface="Times New Roman" panose="02020603050405020304" pitchFamily="18" charset="0"/>
                <a:cs typeface="Times New Roman" panose="02020603050405020304" pitchFamily="18" charset="0"/>
              </a:rPr>
              <a:t> в силу </a:t>
            </a:r>
            <a:r>
              <a:rPr lang="ru-RU" sz="2800" b="1" dirty="0">
                <a:solidFill>
                  <a:srgbClr val="FF0000"/>
                </a:solidFill>
                <a:latin typeface="Times New Roman" panose="02020603050405020304" pitchFamily="18" charset="0"/>
                <a:cs typeface="Times New Roman" panose="02020603050405020304" pitchFamily="18" charset="0"/>
              </a:rPr>
              <a:t>ст. 64 СК РФ</a:t>
            </a:r>
            <a:r>
              <a:rPr lang="ru-RU" sz="2800" dirty="0">
                <a:solidFill>
                  <a:srgbClr val="FF0000"/>
                </a:solidFill>
                <a:latin typeface="Times New Roman" panose="02020603050405020304" pitchFamily="18" charset="0"/>
                <a:cs typeface="Times New Roman" panose="02020603050405020304" pitchFamily="18" charset="0"/>
              </a:rPr>
              <a:t> являются родители. </a:t>
            </a:r>
            <a:br>
              <a:rPr lang="ru-RU" sz="2800" dirty="0">
                <a:solidFill>
                  <a:srgbClr val="FF0000"/>
                </a:solidFill>
                <a:latin typeface="Times New Roman" panose="02020603050405020304" pitchFamily="18" charset="0"/>
                <a:cs typeface="Times New Roman" panose="02020603050405020304" pitchFamily="18" charset="0"/>
              </a:rPr>
            </a:br>
            <a:r>
              <a:rPr lang="ru-RU" sz="2800" dirty="0">
                <a:solidFill>
                  <a:srgbClr val="FF0000"/>
                </a:solidFill>
                <a:latin typeface="Times New Roman" panose="02020603050405020304" pitchFamily="18" charset="0"/>
                <a:cs typeface="Times New Roman" panose="02020603050405020304" pitchFamily="18" charset="0"/>
              </a:rPr>
              <a:t>Если воспитатель передает ребенка посторонним лицам, у которых нет на это полномочий, </a:t>
            </a:r>
            <a:br>
              <a:rPr lang="ru-RU" sz="2800" dirty="0">
                <a:solidFill>
                  <a:srgbClr val="FF0000"/>
                </a:solidFill>
                <a:latin typeface="Times New Roman" panose="02020603050405020304" pitchFamily="18" charset="0"/>
                <a:cs typeface="Times New Roman" panose="02020603050405020304" pitchFamily="18" charset="0"/>
              </a:rPr>
            </a:br>
            <a:r>
              <a:rPr lang="ru-RU" sz="2800" dirty="0">
                <a:solidFill>
                  <a:srgbClr val="FF0000"/>
                </a:solidFill>
                <a:latin typeface="Times New Roman" panose="02020603050405020304" pitchFamily="18" charset="0"/>
                <a:cs typeface="Times New Roman" panose="02020603050405020304" pitchFamily="18" charset="0"/>
              </a:rPr>
              <a:t>то его справедливо спросят "На каком основании?" </a:t>
            </a:r>
            <a:br>
              <a:rPr lang="ru-RU" sz="2800" dirty="0">
                <a:solidFill>
                  <a:srgbClr val="FF0000"/>
                </a:solidFill>
                <a:latin typeface="Times New Roman" panose="02020603050405020304" pitchFamily="18" charset="0"/>
                <a:cs typeface="Times New Roman" panose="02020603050405020304" pitchFamily="18" charset="0"/>
              </a:rPr>
            </a:br>
            <a:r>
              <a:rPr lang="ru-RU" sz="2800" dirty="0">
                <a:solidFill>
                  <a:srgbClr val="FF0000"/>
                </a:solidFill>
                <a:latin typeface="Times New Roman" panose="02020603050405020304" pitchFamily="18" charset="0"/>
                <a:cs typeface="Times New Roman" panose="02020603050405020304" pitchFamily="18" charset="0"/>
              </a:rPr>
              <a:t>Если родители вверяют, кому то свои полномочия забирать ребенка из д. сада, то пусть оформят доверенность, заверенную нотариусом. </a:t>
            </a:r>
            <a:br>
              <a:rPr lang="ru-RU" sz="2800" dirty="0">
                <a:solidFill>
                  <a:srgbClr val="FF0000"/>
                </a:solidFill>
                <a:latin typeface="Times New Roman" panose="02020603050405020304" pitchFamily="18" charset="0"/>
                <a:cs typeface="Times New Roman" panose="02020603050405020304" pitchFamily="18" charset="0"/>
              </a:rPr>
            </a:br>
            <a:r>
              <a:rPr lang="ru-RU" sz="2800" dirty="0">
                <a:solidFill>
                  <a:srgbClr val="FF0000"/>
                </a:solidFill>
                <a:latin typeface="Times New Roman" panose="02020603050405020304" pitchFamily="18" charset="0"/>
                <a:cs typeface="Times New Roman" panose="02020603050405020304" pitchFamily="18" charset="0"/>
              </a:rPr>
              <a:t>Но это </a:t>
            </a:r>
            <a:r>
              <a:rPr lang="ru-RU" sz="2800" b="1" u="sng" dirty="0">
                <a:solidFill>
                  <a:srgbClr val="FF0000"/>
                </a:solidFill>
                <a:latin typeface="Times New Roman" panose="02020603050405020304" pitchFamily="18" charset="0"/>
                <a:cs typeface="Times New Roman" panose="02020603050405020304" pitchFamily="18" charset="0"/>
              </a:rPr>
              <a:t>должны быть совершеннолетние лица.</a:t>
            </a:r>
            <a:br>
              <a:rPr lang="ru-RU" sz="2000" dirty="0"/>
            </a:b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4967" y="1071349"/>
            <a:ext cx="11259403" cy="5786651"/>
          </a:xfrm>
        </p:spPr>
        <p:txBody>
          <a:bodyPr>
            <a:normAutofit fontScale="90000"/>
          </a:bodyPr>
          <a:lstStyle/>
          <a:p>
            <a:pPr algn="ctr">
              <a:lnSpc>
                <a:spcPct val="150000"/>
              </a:lnSpc>
            </a:pPr>
            <a:r>
              <a:rPr lang="ru-RU" b="1" i="1" u="sng" dirty="0">
                <a:latin typeface="Times New Roman" panose="02020603050405020304" pitchFamily="18" charset="0"/>
                <a:cs typeface="Times New Roman" panose="02020603050405020304" pitchFamily="18" charset="0"/>
              </a:rPr>
              <a:t>Несовершеннолетним передавать малышей </a:t>
            </a:r>
            <a:r>
              <a:rPr lang="ru-RU" b="1" i="1" u="sng" dirty="0">
                <a:solidFill>
                  <a:srgbClr val="FF0000"/>
                </a:solidFill>
                <a:latin typeface="Times New Roman" panose="02020603050405020304" pitchFamily="18" charset="0"/>
                <a:cs typeface="Times New Roman" panose="02020603050405020304" pitchFamily="18" charset="0"/>
              </a:rPr>
              <a:t>нельзя</a:t>
            </a:r>
            <a:r>
              <a:rPr lang="ru-RU" i="1" dirty="0">
                <a:solidFill>
                  <a:srgbClr val="FF0000"/>
                </a:solidFill>
                <a:latin typeface="Times New Roman" panose="02020603050405020304" pitchFamily="18" charset="0"/>
                <a:cs typeface="Times New Roman" panose="02020603050405020304" pitchFamily="18" charset="0"/>
              </a:rPr>
              <a:t>, </a:t>
            </a:r>
            <a:br>
              <a:rPr lang="ru-RU" i="1" dirty="0" smtClean="0">
                <a:latin typeface="Times New Roman" panose="02020603050405020304" pitchFamily="18" charset="0"/>
                <a:cs typeface="Times New Roman" panose="02020603050405020304" pitchFamily="18" charset="0"/>
              </a:rPr>
            </a:br>
            <a:r>
              <a:rPr lang="ru-RU" i="1" dirty="0" smtClean="0">
                <a:latin typeface="Times New Roman" panose="02020603050405020304" pitchFamily="18" charset="0"/>
                <a:cs typeface="Times New Roman" panose="02020603050405020304" pitchFamily="18" charset="0"/>
              </a:rPr>
              <a:t>поскольку </a:t>
            </a:r>
            <a:r>
              <a:rPr lang="ru-RU" i="1" dirty="0">
                <a:latin typeface="Times New Roman" panose="02020603050405020304" pitchFamily="18" charset="0"/>
                <a:cs typeface="Times New Roman" panose="02020603050405020304" pitchFamily="18" charset="0"/>
              </a:rPr>
              <a:t>в этом возрасте еще не наступает полная дееспособность, они и за себя несут ответственность только в рамках, очерченных ГК РФ. </a:t>
            </a:r>
            <a:br>
              <a:rPr lang="ru-RU" i="1" dirty="0" smtClean="0">
                <a:latin typeface="Times New Roman" panose="02020603050405020304" pitchFamily="18" charset="0"/>
                <a:cs typeface="Times New Roman" panose="02020603050405020304" pitchFamily="18" charset="0"/>
              </a:rPr>
            </a:br>
            <a:r>
              <a:rPr lang="ru-RU" i="1" dirty="0" smtClean="0">
                <a:latin typeface="Times New Roman" panose="02020603050405020304" pitchFamily="18" charset="0"/>
                <a:cs typeface="Times New Roman" panose="02020603050405020304" pitchFamily="18" charset="0"/>
              </a:rPr>
              <a:t>Их </a:t>
            </a:r>
            <a:r>
              <a:rPr lang="ru-RU" i="1" dirty="0">
                <a:latin typeface="Times New Roman" panose="02020603050405020304" pitchFamily="18" charset="0"/>
                <a:cs typeface="Times New Roman" panose="02020603050405020304" pitchFamily="18" charset="0"/>
              </a:rPr>
              <a:t>дееспособность определена </a:t>
            </a:r>
            <a:r>
              <a:rPr lang="ru-RU" b="1" i="1" dirty="0">
                <a:latin typeface="Times New Roman" panose="02020603050405020304" pitchFamily="18" charset="0"/>
                <a:cs typeface="Times New Roman" panose="02020603050405020304" pitchFamily="18" charset="0"/>
              </a:rPr>
              <a:t>ст.26 и 28 ГК РФ.</a:t>
            </a:r>
            <a:br>
              <a:rPr lang="ru-RU" dirty="0"/>
            </a:br>
            <a:r>
              <a:rPr lang="ru-RU" dirty="0"/>
              <a:t> </a:t>
            </a:r>
            <a:br>
              <a:rPr lang="ru-RU" dirty="0"/>
            </a:br>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61280" y="2657949"/>
            <a:ext cx="10515600" cy="1325563"/>
          </a:xfrm>
        </p:spPr>
        <p:txBody>
          <a:bodyPr>
            <a:noAutofit/>
          </a:bodyPr>
          <a:lstStyle/>
          <a:p>
            <a:pPr algn="ctr">
              <a:lnSpc>
                <a:spcPct val="150000"/>
              </a:lnSpc>
              <a:spcAft>
                <a:spcPts val="0"/>
              </a:spcAft>
            </a:pPr>
            <a:r>
              <a:rPr lang="ru-RU" sz="28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На самом деле это очень серьезный вопрос, поскольку может затронуть две проблемы:</a:t>
            </a:r>
            <a:br>
              <a:rPr lang="ru-RU" sz="2800"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ru-RU" sz="2800" dirty="0"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1. </a:t>
            </a:r>
            <a:r>
              <a:rPr lang="ru-RU" sz="28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С</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самим несовершеннолетним ребенком, посещающим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д.с</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которого забрали из детского сада, может произойти несчастный случай (попал под машину, пропал и пр.);</a:t>
            </a:r>
            <a:br>
              <a:rPr lang="ru-RU" sz="2800" dirty="0"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ru-RU" sz="2800" dirty="0"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2. </a:t>
            </a:r>
            <a:r>
              <a:rPr lang="ru-RU" sz="28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Несовершеннолетний</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посещающий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д.с</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может сам причинить вред имуществу и здоровью иных лиц (поджег в доме и пр.).</a:t>
            </a:r>
            <a:endParaRPr lang="ru-RU" sz="2800"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618517"/>
            <a:ext cx="10364451" cy="5482032"/>
          </a:xfrm>
        </p:spPr>
        <p:txBody>
          <a:bodyPr>
            <a:normAutofit/>
          </a:bodyPr>
          <a:lstStyle/>
          <a:p>
            <a:pPr>
              <a:lnSpc>
                <a:spcPct val="150000"/>
              </a:lnSpc>
            </a:pPr>
            <a:r>
              <a:rPr lang="ru-RU" dirty="0"/>
              <a:t>     </a:t>
            </a:r>
            <a:r>
              <a:rPr lang="ru-RU" sz="3100" dirty="0">
                <a:latin typeface="Times New Roman" panose="02020603050405020304" pitchFamily="18" charset="0"/>
                <a:cs typeface="Times New Roman" panose="02020603050405020304" pitchFamily="18" charset="0"/>
              </a:rPr>
              <a:t>В первом и во втором случае сразу будут выяснять, кому передали ребенка, кто его сопровождал. Родители могут сказать, что они вообще не просили забирать ребенка из </a:t>
            </a:r>
            <a:r>
              <a:rPr lang="ru-RU" sz="3100" dirty="0" err="1">
                <a:latin typeface="Times New Roman" panose="02020603050405020304" pitchFamily="18" charset="0"/>
                <a:cs typeface="Times New Roman" panose="02020603050405020304" pitchFamily="18" charset="0"/>
              </a:rPr>
              <a:t>д.с</a:t>
            </a:r>
            <a:r>
              <a:rPr lang="ru-RU" sz="3100" dirty="0">
                <a:latin typeface="Times New Roman" panose="02020603050405020304" pitchFamily="18" charset="0"/>
                <a:cs typeface="Times New Roman" panose="02020603050405020304" pitchFamily="18" charset="0"/>
              </a:rPr>
              <a:t>. и соответственно сотрудников </a:t>
            </a:r>
            <a:r>
              <a:rPr lang="ru-RU" sz="3100" dirty="0" err="1">
                <a:latin typeface="Times New Roman" panose="02020603050405020304" pitchFamily="18" charset="0"/>
                <a:cs typeface="Times New Roman" panose="02020603050405020304" pitchFamily="18" charset="0"/>
              </a:rPr>
              <a:t>д.с</a:t>
            </a:r>
            <a:r>
              <a:rPr lang="ru-RU" sz="3100" dirty="0">
                <a:latin typeface="Times New Roman" panose="02020603050405020304" pitchFamily="18" charset="0"/>
                <a:cs typeface="Times New Roman" panose="02020603050405020304" pitchFamily="18" charset="0"/>
              </a:rPr>
              <a:t>. привлекут к ответственности.</a:t>
            </a:r>
            <a:br>
              <a:rPr lang="ru-RU" dirty="0"/>
            </a:br>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618517"/>
            <a:ext cx="10364451" cy="4949770"/>
          </a:xfrm>
        </p:spPr>
        <p:txBody>
          <a:bodyPr>
            <a:normAutofit/>
          </a:bodyPr>
          <a:lstStyle/>
          <a:p>
            <a:r>
              <a:rPr lang="ru-RU" b="1" dirty="0">
                <a:latin typeface="Times New Roman" panose="02020603050405020304" pitchFamily="18" charset="0"/>
                <a:cs typeface="Times New Roman" panose="02020603050405020304" pitchFamily="18" charset="0"/>
              </a:rPr>
              <a:t>     </a:t>
            </a:r>
            <a:r>
              <a:rPr lang="ru-RU" b="1" u="sng" dirty="0">
                <a:latin typeface="Times New Roman" panose="02020603050405020304" pitchFamily="18" charset="0"/>
                <a:cs typeface="Times New Roman" panose="02020603050405020304" pitchFamily="18" charset="0"/>
              </a:rPr>
              <a:t>В соответствии с положениями ст. 1073 ГК РФ ответственность за вред причиненный несовершеннолетним в возрасте до 16 лет несут родители или учреждение где он находился или должен был находиться.</a:t>
            </a:r>
            <a:r>
              <a:rPr lang="ru-RU"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618517"/>
            <a:ext cx="10364451" cy="5427441"/>
          </a:xfrm>
        </p:spPr>
        <p:txBody>
          <a:bodyPr>
            <a:normAutofit fontScale="90000"/>
          </a:bodyPr>
          <a:lstStyle/>
          <a:p>
            <a:pPr lvl="0">
              <a:lnSpc>
                <a:spcPct val="150000"/>
              </a:lnSpc>
            </a:pPr>
            <a:r>
              <a:rPr lang="ru-RU" dirty="0"/>
              <a:t>  </a:t>
            </a:r>
            <a:r>
              <a:rPr lang="ru-RU" sz="2700" dirty="0">
                <a:latin typeface="Times New Roman" panose="02020603050405020304" pitchFamily="18" charset="0"/>
                <a:cs typeface="Times New Roman" panose="02020603050405020304" pitchFamily="18" charset="0"/>
              </a:rPr>
              <a:t>Ребенок переходит под ответственность воспитателя только в момент передачи его из рук в руки родителями и таким же образом возвращается под ответственность родителей обратно.</a:t>
            </a:r>
            <a:br>
              <a:rPr lang="ru-RU" sz="2700" dirty="0">
                <a:latin typeface="Times New Roman" panose="02020603050405020304" pitchFamily="18" charset="0"/>
                <a:cs typeface="Times New Roman" panose="02020603050405020304" pitchFamily="18" charset="0"/>
              </a:rPr>
            </a:br>
            <a:r>
              <a:rPr lang="ru-RU" sz="2700" dirty="0">
                <a:latin typeface="Times New Roman" panose="02020603050405020304" pitchFamily="18" charset="0"/>
                <a:cs typeface="Times New Roman" panose="02020603050405020304" pitchFamily="18" charset="0"/>
              </a:rPr>
              <a:t>Если родители приводят ребенка раньше официального начала работы детского сада и оставляют его перед закрытой дверью - они нарушают свои обязанности, так как до прихода воспитателя ребенок еще не находится под ответственностью сотрудников детского сада. </a:t>
            </a:r>
            <a:br>
              <a:rPr lang="ru-RU" sz="2700" dirty="0">
                <a:latin typeface="Times New Roman" panose="02020603050405020304" pitchFamily="18" charset="0"/>
                <a:cs typeface="Times New Roman" panose="02020603050405020304" pitchFamily="18" charset="0"/>
              </a:rPr>
            </a:br>
            <a:endParaRPr lang="ru-RU" sz="27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41071" y="2747568"/>
            <a:ext cx="10364451" cy="1596177"/>
          </a:xfrm>
        </p:spPr>
        <p:txBody>
          <a:bodyPr>
            <a:normAutofit fontScale="90000"/>
          </a:bodyPr>
          <a:lstStyle/>
          <a:p>
            <a:pPr lvl="0">
              <a:lnSpc>
                <a:spcPct val="150000"/>
              </a:lnSpc>
            </a:pPr>
            <a:r>
              <a:rPr lang="ru-RU" dirty="0"/>
              <a:t>  </a:t>
            </a:r>
            <a:r>
              <a:rPr lang="ru-RU" sz="2200" dirty="0" smtClean="0">
                <a:latin typeface="Times New Roman" panose="02020603050405020304" pitchFamily="18" charset="0"/>
                <a:cs typeface="Times New Roman" panose="02020603050405020304" pitchFamily="18" charset="0"/>
              </a:rPr>
              <a:t>Родители</a:t>
            </a:r>
            <a:r>
              <a:rPr lang="ru-RU" sz="2200" dirty="0">
                <a:latin typeface="Times New Roman" panose="02020603050405020304" pitchFamily="18" charset="0"/>
                <a:cs typeface="Times New Roman" panose="02020603050405020304" pitchFamily="18" charset="0"/>
              </a:rPr>
              <a:t>, забирающие малыша позже установленного договором времени, тоже нарушают свои обязательства перед детским дошкольным учреждением. </a:t>
            </a:r>
            <a:br>
              <a:rPr lang="ru-RU" sz="2200" dirty="0" smtClean="0">
                <a:latin typeface="Times New Roman" panose="02020603050405020304" pitchFamily="18" charset="0"/>
                <a:cs typeface="Times New Roman" panose="02020603050405020304" pitchFamily="18" charset="0"/>
              </a:rPr>
            </a:br>
            <a:r>
              <a:rPr lang="ru-RU" sz="2200" dirty="0" smtClean="0">
                <a:latin typeface="Times New Roman" panose="02020603050405020304" pitchFamily="18" charset="0"/>
                <a:cs typeface="Times New Roman" panose="02020603050405020304" pitchFamily="18" charset="0"/>
              </a:rPr>
              <a:t>Но </a:t>
            </a:r>
            <a:r>
              <a:rPr lang="ru-RU" sz="2200" dirty="0">
                <a:latin typeface="Times New Roman" panose="02020603050405020304" pitchFamily="18" charset="0"/>
                <a:cs typeface="Times New Roman" panose="02020603050405020304" pitchFamily="18" charset="0"/>
              </a:rPr>
              <a:t>в случае задержки родителя воспитатель обязан продолжить присмотр за ребенком.</a:t>
            </a:r>
            <a:br>
              <a:rPr lang="ru-RU" sz="2200" dirty="0">
                <a:latin typeface="Times New Roman" panose="02020603050405020304" pitchFamily="18" charset="0"/>
                <a:cs typeface="Times New Roman" panose="02020603050405020304" pitchFamily="18" charset="0"/>
              </a:rPr>
            </a:br>
            <a:r>
              <a:rPr lang="ru-RU" sz="2200" dirty="0">
                <a:latin typeface="Times New Roman" panose="02020603050405020304" pitchFamily="18" charset="0"/>
                <a:cs typeface="Times New Roman" panose="02020603050405020304" pitchFamily="18" charset="0"/>
              </a:rPr>
              <a:t>В случае опасности, грозящей ребенку со стороны забирающего взрослого (нетрезвое состояние, проявление агрессии и т. д.), воспитатель имеет право не отдать ребенка.</a:t>
            </a:r>
            <a:br>
              <a:rPr lang="ru-RU" sz="2200" dirty="0">
                <a:latin typeface="Times New Roman" panose="02020603050405020304" pitchFamily="18" charset="0"/>
                <a:cs typeface="Times New Roman" panose="02020603050405020304" pitchFamily="18" charset="0"/>
              </a:rPr>
            </a:br>
            <a:br>
              <a:rPr lang="ru-RU" dirty="0"/>
            </a:br>
            <a:r>
              <a:rPr lang="ru-RU" dirty="0"/>
              <a:t>    </a:t>
            </a:r>
            <a:endParaRPr lang="ru-RU"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Капля">
  <a:themeElements>
    <a:clrScheme name="Капля">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Капля">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Капля">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Капля</Template>
  <TotalTime>0</TotalTime>
  <Words>5328</Words>
  <Application>WPS Presentation</Application>
  <PresentationFormat>Широкоэкранный</PresentationFormat>
  <Paragraphs>37</Paragraphs>
  <Slides>15</Slides>
  <Notes>1</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15</vt:i4>
      </vt:variant>
    </vt:vector>
  </HeadingPairs>
  <TitlesOfParts>
    <vt:vector size="27" baseType="lpstr">
      <vt:lpstr>Arial</vt:lpstr>
      <vt:lpstr>SimSun</vt:lpstr>
      <vt:lpstr>Wingdings</vt:lpstr>
      <vt:lpstr>Times New Roman</vt:lpstr>
      <vt:lpstr>Verdana</vt:lpstr>
      <vt:lpstr>Tw Cen MT</vt:lpstr>
      <vt:lpstr>Segoe Print</vt:lpstr>
      <vt:lpstr>Microsoft YaHei</vt:lpstr>
      <vt:lpstr/>
      <vt:lpstr>Arial Unicode MS</vt:lpstr>
      <vt:lpstr>Calibri</vt:lpstr>
      <vt:lpstr>Капля</vt:lpstr>
      <vt:lpstr> Кто может забирать ребенка  из детского сада?</vt:lpstr>
      <vt:lpstr>PowerPoint 演示文稿</vt:lpstr>
      <vt:lpstr>PowerPoint 演示文稿</vt:lpstr>
      <vt:lpstr>Несовершеннолетним передавать малышей нельзя,  поскольку в этом возрасте еще не наступает полная дееспособность, они и за себя несут ответственность только в рамках, очерченных ГК РФ.  Их дееспособность определена ст.26 и 28 ГК РФ.   </vt:lpstr>
      <vt:lpstr>На самом деле это очень серьезный вопрос, поскольку может затронуть две проблемы: 1. С самим несовершеннолетним ребенком, посещающим д.с., которого забрали из детского сада, может произойти несчастный случай (попал под машину, пропал и пр.); 2. Несовершеннолетний, посещающий д.с., может сам причинить вред имуществу и здоровью иных лиц (поджег в доме и пр.).</vt:lpstr>
      <vt:lpstr>     В первом и во втором случае сразу будут выяснять, кому передали ребенка, кто его сопровождал. Родители могут сказать, что они вообще не просили забирать ребенка из д.с. и соответственно сотрудников д.с. привлекут к ответственности. </vt:lpstr>
      <vt:lpstr>     В соответствии с положениями ст. 1073 ГК РФ ответственность за вред причиненный несовершеннолетним в возрасте до 16 лет несут родители или учреждение где он находился или должен был находиться. </vt:lpstr>
      <vt:lpstr>  Ребенок переходит под ответственность воспитателя только в момент передачи его из рук в руки родителями и таким же образом возвращается под ответственность родителей обратно. Если родители приводят ребенка раньше официального начала работы детского сада и оставляют его перед закрытой дверью - они нарушают свои обязанности, так как до прихода воспитателя ребенок еще не находится под ответственностью сотрудников детского сада.  </vt:lpstr>
      <vt:lpstr>  Родители, забирающие малыша позже установленного договором времени, тоже нарушают свои обязательства перед детским дошкольным учреждением.  Но в случае задержки родителя воспитатель обязан продолжить присмотр за ребенком. В случае опасности, грозящей ребенку со стороны забирающего взрослого (нетрезвое состояние, проявление агрессии и т. д.), воспитатель имеет право не отдать ребенка.      </vt:lpstr>
      <vt:lpstr>       Согласно ГК РФ - до 18 лет ребенок - частично дееспособен. Т.е. он вправе совершать простейшие сделки и работать по трудовому договору на определенных видах работ. В случае ЧП с ребенком кто будет нести ответственность? несовершеннолетняя девочка? Нет, воспитатель, потому как он доверил ребенка несовершеннолетнему лицу.        В случае наличия у него нотариально заверенного заявления матери или отца ответственность с него снимается.   Вывод:      Либо родитель забирает ребенка из детского сада самостоятельно, либо на старших детей (с 16 до 18 лет) оформляет генеральную доверенность заверенную нотариусом. На детей младше 16 лет доверенность не оформляется и детям младше 16 лет детей забирать из детского сада запрещено.     </vt:lpstr>
      <vt:lpstr>      ЕСЛИ РОДИТЕЛИ НЕ ЗАБРАЛИ РЕБЕНКА ДО 19.00. или в 19.00 Работники детского сада имеют право  направить ребенка в детскую комнату полиции.   Действия работников дошкольного образовательного учреждения (детского сада) по направлению ребёнка в детскую комнату полиции (подразделение по делам несовершеннолетних) будут вполне законны. А называется это, говоря языком закона, – профилактика безнадзорности.   </vt:lpstr>
      <vt:lpstr>     Ребёнок, которого в установленное время не забрали родители, по существу остаётся без присмотра со стороны ответственных лиц. То есть такой ребёнок отвечает критериям безнадзорного ребенка, так как согласно ст.1 Федерального закон от 24 июня 1999г. № 120-ФЗ «Об основах системы профилактики безнадзорности и правонарушений несовершеннолетних» под безнадзорным понимается несовершеннолетний, контроль за поведением которого отсутствует вследствие неисполнения или ненадлежащего исполнения обязанностей по его воспитанию, обучению и (или) содержанию со стороны родителей (иных законных представителей).   </vt:lpstr>
      <vt:lpstr>Такой безнадзорный ребёнок подлежит направлению в детскую комнату полиции. Порядок доставления ребёнка в полицию, а также уведомления о таком доставлении родителей и порядок выдачи ребёнка родителям регулируется «Инструкцией по организации работы подразделений по делам несовершеннолетних органов внутренних дел», утвержденной приказом МВД РФ от 26 мая 2000 года N 569, и рядом других внутриведомственных приказов.   При неоднократном доставлении ребёнка в детскую комнату полиции в последующем у родителей могут возникнуть «проблемы» с полномочными органами, и с необходимостью встанет вопрос о неисполнении (ненадлежащем исполнении) родителями своих родительских обязанностей.     </vt:lpstr>
      <vt:lpstr>Убедительно просим всех участников образовательного процесса  (работников, родителей, обучающихся) быть внимательными друг к другу, выполнять условия, указанные в договоре между учреждением и родителями – ведь это одно из главных условий обеспечения безопасности наших детей. </vt:lpstr>
      <vt:lpstr>Спасибо за внимание!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1</dc:creator>
  <cp:lastModifiedBy>Admin</cp:lastModifiedBy>
  <cp:revision>11</cp:revision>
  <dcterms:created xsi:type="dcterms:W3CDTF">2015-02-11T22:09:00Z</dcterms:created>
  <dcterms:modified xsi:type="dcterms:W3CDTF">2020-02-18T11:22:53Z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1049-11.2.0.9150</vt:lpwstr>
  </property>
</Properties>
</file>