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7" r:id="rId5"/>
    <p:sldId id="268" r:id="rId6"/>
    <p:sldId id="269" r:id="rId7"/>
    <p:sldId id="270" r:id="rId8"/>
    <p:sldId id="271" r:id="rId9"/>
    <p:sldId id="272" r:id="rId10"/>
    <p:sldId id="266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D560A-03C3-4E89-8698-05DDD982A0D2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C2E8F-02CB-4245-8903-DED5E9EFC3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2375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D560A-03C3-4E89-8698-05DDD982A0D2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C2E8F-02CB-4245-8903-DED5E9EFC3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1096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D560A-03C3-4E89-8698-05DDD982A0D2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C2E8F-02CB-4245-8903-DED5E9EFC331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189225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D560A-03C3-4E89-8698-05DDD982A0D2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C2E8F-02CB-4245-8903-DED5E9EFC3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73722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D560A-03C3-4E89-8698-05DDD982A0D2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C2E8F-02CB-4245-8903-DED5E9EFC331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5298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D560A-03C3-4E89-8698-05DDD982A0D2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C2E8F-02CB-4245-8903-DED5E9EFC3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85392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D560A-03C3-4E89-8698-05DDD982A0D2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C2E8F-02CB-4245-8903-DED5E9EFC3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86818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D560A-03C3-4E89-8698-05DDD982A0D2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C2E8F-02CB-4245-8903-DED5E9EFC3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96312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D560A-03C3-4E89-8698-05DDD982A0D2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C2E8F-02CB-4245-8903-DED5E9EFC3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948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D560A-03C3-4E89-8698-05DDD982A0D2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C2E8F-02CB-4245-8903-DED5E9EFC3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71455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D560A-03C3-4E89-8698-05DDD982A0D2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C2E8F-02CB-4245-8903-DED5E9EFC3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0041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D560A-03C3-4E89-8698-05DDD982A0D2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C2E8F-02CB-4245-8903-DED5E9EFC3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8033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D560A-03C3-4E89-8698-05DDD982A0D2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C2E8F-02CB-4245-8903-DED5E9EFC3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9462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D560A-03C3-4E89-8698-05DDD982A0D2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C2E8F-02CB-4245-8903-DED5E9EFC3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2217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D560A-03C3-4E89-8698-05DDD982A0D2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C2E8F-02CB-4245-8903-DED5E9EFC3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890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D560A-03C3-4E89-8698-05DDD982A0D2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C2E8F-02CB-4245-8903-DED5E9EFC3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42918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4D560A-03C3-4E89-8698-05DDD982A0D2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44C2E8F-02CB-4245-8903-DED5E9EFC3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8370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55343" y="436728"/>
            <a:ext cx="8598090" cy="3614108"/>
          </a:xfrm>
        </p:spPr>
        <p:txBody>
          <a:bodyPr/>
          <a:lstStyle/>
          <a:p>
            <a:pPr algn="ctr"/>
            <a:r>
              <a:rPr lang="ru-RU" sz="4000" b="1" dirty="0" smtClean="0"/>
              <a:t>Мастер-класс «Роза кустовая»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3200" dirty="0" smtClean="0"/>
              <a:t>в технике бисероплетения</a:t>
            </a:r>
            <a:br>
              <a:rPr lang="ru-RU" sz="3200" dirty="0" smtClean="0"/>
            </a:br>
            <a:r>
              <a:rPr lang="ru-RU" sz="3200" dirty="0" smtClean="0"/>
              <a:t>(часть </a:t>
            </a:r>
            <a:r>
              <a:rPr lang="ru-RU" sz="3200" dirty="0" smtClean="0"/>
              <a:t>3)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4967" y="4050833"/>
            <a:ext cx="8769036" cy="1096899"/>
          </a:xfrm>
        </p:spPr>
        <p:txBody>
          <a:bodyPr/>
          <a:lstStyle/>
          <a:p>
            <a:r>
              <a:rPr lang="ru-RU" dirty="0" smtClean="0"/>
              <a:t>Котелевец Дарья Александровна, ПДО, ТО «Бисеринка», МБОУ ДО ЦТ «Мастер»</a:t>
            </a:r>
          </a:p>
          <a:p>
            <a:r>
              <a:rPr lang="ru-RU" dirty="0" smtClean="0"/>
              <a:t>(по мастер-классу </a:t>
            </a:r>
            <a:r>
              <a:rPr lang="en-US" dirty="0" smtClean="0"/>
              <a:t>mirbisera.com</a:t>
            </a:r>
            <a:r>
              <a:rPr lang="ru-RU" dirty="0" smtClean="0"/>
              <a:t> )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2350" y="436727"/>
            <a:ext cx="2578975" cy="1214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670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3812" y="2042615"/>
            <a:ext cx="8596668" cy="191523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Продолжение следует…</a:t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>Спасибо за внимание!!!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880266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Готовое изделие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63" r="735"/>
          <a:stretch/>
        </p:blipFill>
        <p:spPr>
          <a:xfrm>
            <a:off x="3159514" y="1563841"/>
            <a:ext cx="4060151" cy="48120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13407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59140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Для работы потребуется: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378425"/>
            <a:ext cx="8596668" cy="4662938"/>
          </a:xfrm>
        </p:spPr>
        <p:txBody>
          <a:bodyPr/>
          <a:lstStyle/>
          <a:p>
            <a:r>
              <a:rPr lang="ru-RU" dirty="0" smtClean="0">
                <a:solidFill>
                  <a:srgbClr val="666666"/>
                </a:solidFill>
                <a:latin typeface="Arial" panose="020B0604020202020204" pitchFamily="34" charset="0"/>
              </a:rPr>
              <a:t>бисер </a:t>
            </a:r>
            <a:r>
              <a:rPr lang="ru-RU" dirty="0">
                <a:solidFill>
                  <a:srgbClr val="666666"/>
                </a:solidFill>
                <a:latin typeface="Arial" panose="020B0604020202020204" pitchFamily="34" charset="0"/>
              </a:rPr>
              <a:t>№ </a:t>
            </a:r>
            <a:r>
              <a:rPr lang="ru-RU" dirty="0" smtClean="0">
                <a:solidFill>
                  <a:srgbClr val="666666"/>
                </a:solidFill>
                <a:latin typeface="Arial" panose="020B0604020202020204" pitchFamily="34" charset="0"/>
              </a:rPr>
              <a:t>12: красный (или другой по желанию) </a:t>
            </a:r>
            <a:r>
              <a:rPr lang="ru-RU" dirty="0">
                <a:solidFill>
                  <a:srgbClr val="666666"/>
                </a:solidFill>
                <a:latin typeface="Arial" panose="020B0604020202020204" pitchFamily="34" charset="0"/>
              </a:rPr>
              <a:t>и </a:t>
            </a:r>
            <a:r>
              <a:rPr lang="ru-RU" dirty="0" smtClean="0">
                <a:solidFill>
                  <a:srgbClr val="666666"/>
                </a:solidFill>
                <a:latin typeface="Arial" panose="020B0604020202020204" pitchFamily="34" charset="0"/>
              </a:rPr>
              <a:t>зелёный;</a:t>
            </a:r>
          </a:p>
          <a:p>
            <a:r>
              <a:rPr lang="ru-RU" dirty="0" smtClean="0">
                <a:solidFill>
                  <a:srgbClr val="666666"/>
                </a:solidFill>
                <a:latin typeface="Arial" panose="020B0604020202020204" pitchFamily="34" charset="0"/>
              </a:rPr>
              <a:t>проволока </a:t>
            </a:r>
            <a:r>
              <a:rPr lang="ru-RU" dirty="0">
                <a:solidFill>
                  <a:srgbClr val="666666"/>
                </a:solidFill>
                <a:latin typeface="Arial" panose="020B0604020202020204" pitchFamily="34" charset="0"/>
              </a:rPr>
              <a:t>диаметром 0,3 </a:t>
            </a:r>
            <a:r>
              <a:rPr lang="ru-RU" dirty="0" smtClean="0">
                <a:solidFill>
                  <a:srgbClr val="666666"/>
                </a:solidFill>
                <a:latin typeface="Arial" panose="020B0604020202020204" pitchFamily="34" charset="0"/>
              </a:rPr>
              <a:t>мм;</a:t>
            </a:r>
          </a:p>
          <a:p>
            <a:r>
              <a:rPr lang="ru-RU" dirty="0">
                <a:solidFill>
                  <a:srgbClr val="666666"/>
                </a:solidFill>
                <a:latin typeface="Arial" panose="020B0604020202020204" pitchFamily="34" charset="0"/>
              </a:rPr>
              <a:t>н</a:t>
            </a:r>
            <a:r>
              <a:rPr lang="ru-RU" dirty="0" smtClean="0">
                <a:solidFill>
                  <a:srgbClr val="666666"/>
                </a:solidFill>
                <a:latin typeface="Arial" panose="020B0604020202020204" pitchFamily="34" charset="0"/>
              </a:rPr>
              <a:t>ожницы для резания проволоки;</a:t>
            </a:r>
          </a:p>
          <a:p>
            <a:r>
              <a:rPr lang="ru-RU" dirty="0">
                <a:solidFill>
                  <a:srgbClr val="666666"/>
                </a:solidFill>
                <a:latin typeface="Arial" panose="020B0604020202020204" pitchFamily="34" charset="0"/>
              </a:rPr>
              <a:t>д</a:t>
            </a:r>
            <a:r>
              <a:rPr lang="ru-RU" dirty="0" smtClean="0">
                <a:solidFill>
                  <a:srgbClr val="666666"/>
                </a:solidFill>
                <a:latin typeface="Arial" panose="020B0604020202020204" pitchFamily="34" charset="0"/>
              </a:rPr>
              <a:t>екоративный горшочек.</a:t>
            </a:r>
          </a:p>
          <a:p>
            <a:endParaRPr lang="ru-RU" dirty="0" smtClean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0896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3223" y="282054"/>
            <a:ext cx="8596668" cy="700585"/>
          </a:xfrm>
        </p:spPr>
        <p:txBody>
          <a:bodyPr/>
          <a:lstStyle/>
          <a:p>
            <a:pPr algn="ctr"/>
            <a:r>
              <a:rPr lang="ru-RU" dirty="0" smtClean="0"/>
              <a:t>3 этап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105469"/>
            <a:ext cx="8596668" cy="5254388"/>
          </a:xfrm>
        </p:spPr>
        <p:txBody>
          <a:bodyPr>
            <a:normAutofit/>
          </a:bodyPr>
          <a:lstStyle/>
          <a:p>
            <a:pPr algn="just"/>
            <a:r>
              <a:rPr lang="ru-RU" sz="2000" dirty="0">
                <a:solidFill>
                  <a:srgbClr val="666666"/>
                </a:solidFill>
                <a:latin typeface="Arial" panose="020B0604020202020204" pitchFamily="34" charset="0"/>
              </a:rPr>
              <a:t>Приступаем к плетению чашелистиков. Берём проволоку длиной </a:t>
            </a:r>
            <a:r>
              <a:rPr lang="ru-RU" sz="2000" dirty="0" smtClean="0">
                <a:solidFill>
                  <a:srgbClr val="666666"/>
                </a:solidFill>
                <a:latin typeface="Arial" panose="020B0604020202020204" pitchFamily="34" charset="0"/>
              </a:rPr>
              <a:t>30 </a:t>
            </a:r>
            <a:r>
              <a:rPr lang="ru-RU" sz="2000" dirty="0">
                <a:solidFill>
                  <a:srgbClr val="666666"/>
                </a:solidFill>
                <a:latin typeface="Arial" panose="020B0604020202020204" pitchFamily="34" charset="0"/>
              </a:rPr>
              <a:t>см и набираем на неё 9 зелёных бисеринок. Размещаем бисеринки на середине проволоки</a:t>
            </a:r>
            <a:r>
              <a:rPr lang="ru-RU" sz="2000" dirty="0" smtClean="0">
                <a:solidFill>
                  <a:srgbClr val="666666"/>
                </a:solidFill>
                <a:latin typeface="Arial" panose="020B0604020202020204" pitchFamily="34" charset="0"/>
              </a:rPr>
              <a:t>.</a:t>
            </a:r>
          </a:p>
          <a:p>
            <a:pPr algn="just"/>
            <a:endParaRPr lang="ru-RU" sz="2000" dirty="0" smtClean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pPr algn="just"/>
            <a:endParaRPr lang="ru-RU" sz="2000" dirty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2000" dirty="0">
                <a:solidFill>
                  <a:srgbClr val="666666"/>
                </a:solidFill>
                <a:latin typeface="Arial" panose="020B0604020202020204" pitchFamily="34" charset="0"/>
              </a:rPr>
              <a:t>Берём один из концов проволоки и, придерживая крайнюю с его стороны бисеринку, пропускаем этот конец проволоки через следующую ближайшую бисеринку в обратном </a:t>
            </a:r>
            <a:r>
              <a:rPr lang="ru-RU" sz="2000" dirty="0" smtClean="0">
                <a:solidFill>
                  <a:srgbClr val="666666"/>
                </a:solidFill>
                <a:latin typeface="Arial" panose="020B0604020202020204" pitchFamily="34" charset="0"/>
              </a:rPr>
              <a:t>направлении.</a:t>
            </a:r>
          </a:p>
          <a:p>
            <a:pPr algn="just"/>
            <a:endParaRPr lang="ru-RU" sz="2000" dirty="0" smtClean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pPr algn="just"/>
            <a:endParaRPr lang="ru-RU" sz="2000" dirty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pPr algn="just"/>
            <a:endParaRPr lang="ru-RU" sz="2000" dirty="0" smtClean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2000" dirty="0">
                <a:solidFill>
                  <a:srgbClr val="666666"/>
                </a:solidFill>
                <a:latin typeface="Arial" panose="020B0604020202020204" pitchFamily="34" charset="0"/>
              </a:rPr>
              <a:t>Затягиваем проволоку</a:t>
            </a: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9891" y="282054"/>
            <a:ext cx="2365612" cy="177420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9891" y="2547138"/>
            <a:ext cx="2377411" cy="178305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9031" y="4821071"/>
            <a:ext cx="2306472" cy="1729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469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368491"/>
            <a:ext cx="8596668" cy="5672872"/>
          </a:xfrm>
        </p:spPr>
        <p:txBody>
          <a:bodyPr>
            <a:normAutofit/>
          </a:bodyPr>
          <a:lstStyle/>
          <a:p>
            <a:pPr algn="just"/>
            <a:r>
              <a:rPr lang="ru-RU" sz="2000" dirty="0">
                <a:solidFill>
                  <a:srgbClr val="666666"/>
                </a:solidFill>
                <a:latin typeface="Arial" panose="020B0604020202020204" pitchFamily="34" charset="0"/>
              </a:rPr>
              <a:t>На этот же конец проволоки набираем ещё 6 </a:t>
            </a:r>
            <a:r>
              <a:rPr lang="ru-RU" sz="2000" dirty="0" smtClean="0">
                <a:solidFill>
                  <a:srgbClr val="666666"/>
                </a:solidFill>
                <a:latin typeface="Arial" panose="020B0604020202020204" pitchFamily="34" charset="0"/>
              </a:rPr>
              <a:t>бисеринок</a:t>
            </a:r>
          </a:p>
          <a:p>
            <a:pPr algn="just"/>
            <a:endParaRPr lang="ru-RU" sz="2000" dirty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pPr algn="just"/>
            <a:endParaRPr lang="ru-RU" sz="2000" dirty="0" smtClean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pPr algn="just"/>
            <a:endParaRPr lang="ru-RU" sz="2000" dirty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pPr algn="just"/>
            <a:endParaRPr lang="ru-RU" sz="2000" dirty="0" smtClean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pPr algn="just"/>
            <a:endParaRPr lang="ru-RU" sz="2000" dirty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2000" dirty="0">
                <a:solidFill>
                  <a:srgbClr val="666666"/>
                </a:solidFill>
                <a:latin typeface="Arial" panose="020B0604020202020204" pitchFamily="34" charset="0"/>
              </a:rPr>
              <a:t>После чего пропускаем его же через самую дальнюю бисеринку на другом конце </a:t>
            </a:r>
            <a:r>
              <a:rPr lang="ru-RU" sz="2000" dirty="0" smtClean="0">
                <a:solidFill>
                  <a:srgbClr val="666666"/>
                </a:solidFill>
                <a:latin typeface="Arial" panose="020B0604020202020204" pitchFamily="34" charset="0"/>
              </a:rPr>
              <a:t>проволоки</a:t>
            </a:r>
          </a:p>
          <a:p>
            <a:pPr algn="just"/>
            <a:endParaRPr lang="ru-RU" sz="2000" dirty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pPr algn="just"/>
            <a:endParaRPr lang="ru-RU" sz="2000" dirty="0" smtClean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2000" dirty="0">
                <a:solidFill>
                  <a:srgbClr val="666666"/>
                </a:solidFill>
                <a:latin typeface="Arial" panose="020B0604020202020204" pitchFamily="34" charset="0"/>
              </a:rPr>
              <a:t>Затягиваем проволоку - получился один чашелистик.</a:t>
            </a: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1133" y="191068"/>
            <a:ext cx="1788994" cy="23853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4629" y="1957673"/>
            <a:ext cx="1870881" cy="249450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4917" y="3986577"/>
            <a:ext cx="1973587" cy="2631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276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532263"/>
            <a:ext cx="8596668" cy="5509099"/>
          </a:xfrm>
        </p:spPr>
        <p:txBody>
          <a:bodyPr>
            <a:normAutofit/>
          </a:bodyPr>
          <a:lstStyle/>
          <a:p>
            <a:pPr algn="just"/>
            <a:r>
              <a:rPr lang="ru-RU" sz="2000" dirty="0">
                <a:solidFill>
                  <a:srgbClr val="666666"/>
                </a:solidFill>
                <a:latin typeface="Arial" panose="020B0604020202020204" pitchFamily="34" charset="0"/>
              </a:rPr>
              <a:t>Таким же образом на каждом из концов проволоки плетём еще по 2 чашелистика - всего их получается 5 штук. Концы проволоки друг с другом не скручиваем.</a:t>
            </a: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9154" y="2040340"/>
            <a:ext cx="5613778" cy="4210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314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327546"/>
            <a:ext cx="8596668" cy="6414447"/>
          </a:xfrm>
        </p:spPr>
        <p:txBody>
          <a:bodyPr/>
          <a:lstStyle/>
          <a:p>
            <a:r>
              <a:rPr lang="ru-RU" dirty="0">
                <a:solidFill>
                  <a:srgbClr val="666666"/>
                </a:solidFill>
                <a:latin typeface="Arial" panose="020B0604020202020204" pitchFamily="34" charset="0"/>
              </a:rPr>
              <a:t>Далее плетём листики. </a:t>
            </a:r>
            <a:r>
              <a:rPr lang="ru-RU" dirty="0" smtClean="0">
                <a:solidFill>
                  <a:srgbClr val="666666"/>
                </a:solidFill>
                <a:latin typeface="Arial" panose="020B0604020202020204" pitchFamily="34" charset="0"/>
              </a:rPr>
              <a:t>Они </a:t>
            </a:r>
            <a:r>
              <a:rPr lang="ru-RU" dirty="0">
                <a:solidFill>
                  <a:srgbClr val="666666"/>
                </a:solidFill>
                <a:latin typeface="Arial" panose="020B0604020202020204" pitchFamily="34" charset="0"/>
              </a:rPr>
              <a:t>состоят из двух кругов и плетутся по формуле: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666666"/>
                </a:solidFill>
                <a:latin typeface="Arial" panose="020B0604020202020204" pitchFamily="34" charset="0"/>
              </a:rPr>
              <a:t>середина - </a:t>
            </a:r>
            <a:r>
              <a:rPr lang="ru-RU" dirty="0" smtClean="0">
                <a:solidFill>
                  <a:srgbClr val="666666"/>
                </a:solidFill>
                <a:latin typeface="Arial" panose="020B0604020202020204" pitchFamily="34" charset="0"/>
              </a:rPr>
              <a:t>14,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666666"/>
                </a:solidFill>
                <a:latin typeface="Arial" panose="020B0604020202020204" pitchFamily="34" charset="0"/>
              </a:rPr>
              <a:t>первый </a:t>
            </a:r>
            <a:r>
              <a:rPr lang="ru-RU" dirty="0">
                <a:solidFill>
                  <a:srgbClr val="666666"/>
                </a:solidFill>
                <a:latin typeface="Arial" panose="020B0604020202020204" pitchFamily="34" charset="0"/>
              </a:rPr>
              <a:t>круг - </a:t>
            </a:r>
            <a:r>
              <a:rPr lang="ru-RU" dirty="0" smtClean="0">
                <a:solidFill>
                  <a:srgbClr val="666666"/>
                </a:solidFill>
                <a:latin typeface="Arial" panose="020B0604020202020204" pitchFamily="34" charset="0"/>
              </a:rPr>
              <a:t>17+17,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666666"/>
                </a:solidFill>
                <a:latin typeface="Arial" panose="020B0604020202020204" pitchFamily="34" charset="0"/>
              </a:rPr>
              <a:t>второй </a:t>
            </a:r>
            <a:r>
              <a:rPr lang="ru-RU" dirty="0">
                <a:solidFill>
                  <a:srgbClr val="666666"/>
                </a:solidFill>
                <a:latin typeface="Arial" panose="020B0604020202020204" pitchFamily="34" charset="0"/>
              </a:rPr>
              <a:t>круг - 21+21</a:t>
            </a:r>
            <a:r>
              <a:rPr lang="ru-RU" dirty="0" smtClean="0">
                <a:solidFill>
                  <a:srgbClr val="666666"/>
                </a:solidFill>
                <a:latin typeface="Arial" panose="020B0604020202020204" pitchFamily="34" charset="0"/>
              </a:rPr>
              <a:t>.</a:t>
            </a:r>
          </a:p>
          <a:p>
            <a:r>
              <a:rPr lang="ru-RU" dirty="0">
                <a:solidFill>
                  <a:srgbClr val="666666"/>
                </a:solidFill>
                <a:latin typeface="Arial" panose="020B0604020202020204" pitchFamily="34" charset="0"/>
              </a:rPr>
              <a:t>Берём проволоку длиной </a:t>
            </a:r>
            <a:r>
              <a:rPr lang="ru-RU" dirty="0" smtClean="0">
                <a:solidFill>
                  <a:srgbClr val="666666"/>
                </a:solidFill>
                <a:latin typeface="Arial" panose="020B0604020202020204" pitchFamily="34" charset="0"/>
              </a:rPr>
              <a:t>40 </a:t>
            </a:r>
            <a:r>
              <a:rPr lang="ru-RU" dirty="0">
                <a:solidFill>
                  <a:srgbClr val="666666"/>
                </a:solidFill>
                <a:latin typeface="Arial" panose="020B0604020202020204" pitchFamily="34" charset="0"/>
              </a:rPr>
              <a:t>см и делаем на ней петельку так, чтобы один конец проволоки, выходящий из петли, был длиной примерно 5 см</a:t>
            </a:r>
            <a:r>
              <a:rPr lang="ru-RU" dirty="0" smtClean="0">
                <a:solidFill>
                  <a:srgbClr val="666666"/>
                </a:solidFill>
                <a:latin typeface="Arial" panose="020B0604020202020204" pitchFamily="34" charset="0"/>
              </a:rPr>
              <a:t>.</a:t>
            </a:r>
          </a:p>
          <a:p>
            <a:endParaRPr lang="ru-RU" dirty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r>
              <a:rPr lang="ru-RU" dirty="0" smtClean="0">
                <a:solidFill>
                  <a:srgbClr val="666666"/>
                </a:solidFill>
                <a:latin typeface="Arial" panose="020B0604020202020204" pitchFamily="34" charset="0"/>
              </a:rPr>
              <a:t>На короткий конец набираем 14 зеленых бисерин</a:t>
            </a:r>
          </a:p>
          <a:p>
            <a:endParaRPr lang="ru-RU" dirty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endParaRPr lang="ru-RU" dirty="0" smtClean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r>
              <a:rPr lang="ru-RU" dirty="0" smtClean="0">
                <a:solidFill>
                  <a:srgbClr val="666666"/>
                </a:solidFill>
                <a:latin typeface="Arial" panose="020B0604020202020204" pitchFamily="34" charset="0"/>
              </a:rPr>
              <a:t>На длинный конец – 17 бисерин</a:t>
            </a:r>
          </a:p>
          <a:p>
            <a:endParaRPr lang="ru-RU" dirty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endParaRPr lang="ru-RU" dirty="0" smtClean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r>
              <a:rPr lang="ru-RU" dirty="0">
                <a:solidFill>
                  <a:srgbClr val="666666"/>
                </a:solidFill>
                <a:latin typeface="Arial" panose="020B0604020202020204" pitchFamily="34" charset="0"/>
              </a:rPr>
              <a:t>Складываем оба конца проволоки параллельно друг другу и скручиваем их вместе таким образом, чтобы бисеринки на длинном конце проволоки образовали небольшую дугу, в основании которой лежат бисеринки, набранные на короткий конец проволоки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0409" y="170216"/>
            <a:ext cx="2034654" cy="225794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6077" y="1676020"/>
            <a:ext cx="1597925" cy="213056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6024" y="2678373"/>
            <a:ext cx="2197290" cy="164796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0409" y="4612943"/>
            <a:ext cx="2456597" cy="184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628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5573" y="450376"/>
            <a:ext cx="8596668" cy="5950424"/>
          </a:xfrm>
        </p:spPr>
        <p:txBody>
          <a:bodyPr/>
          <a:lstStyle/>
          <a:p>
            <a:r>
              <a:rPr lang="ru-RU" dirty="0" smtClean="0">
                <a:solidFill>
                  <a:srgbClr val="666666"/>
                </a:solidFill>
                <a:latin typeface="Arial" panose="020B0604020202020204" pitchFamily="34" charset="0"/>
              </a:rPr>
              <a:t>Далее </a:t>
            </a:r>
            <a:r>
              <a:rPr lang="ru-RU" dirty="0">
                <a:solidFill>
                  <a:srgbClr val="666666"/>
                </a:solidFill>
                <a:latin typeface="Arial" panose="020B0604020202020204" pitchFamily="34" charset="0"/>
              </a:rPr>
              <a:t>все остальные бисеринки набираем только на длинный конец проволоки</a:t>
            </a:r>
            <a:r>
              <a:rPr lang="ru-RU" dirty="0" smtClean="0">
                <a:solidFill>
                  <a:srgbClr val="666666"/>
                </a:solidFill>
                <a:latin typeface="Arial" panose="020B0604020202020204" pitchFamily="34" charset="0"/>
              </a:rPr>
              <a:t>. Набираем 21 бисеринку.</a:t>
            </a:r>
          </a:p>
          <a:p>
            <a:endParaRPr lang="ru-RU" dirty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endParaRPr lang="ru-RU" dirty="0" smtClean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endParaRPr lang="ru-RU" dirty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endParaRPr lang="ru-RU" dirty="0" smtClean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r>
              <a:rPr lang="ru-RU" dirty="0" smtClean="0">
                <a:solidFill>
                  <a:srgbClr val="666666"/>
                </a:solidFill>
                <a:latin typeface="Arial" panose="020B0604020202020204" pitchFamily="34" charset="0"/>
              </a:rPr>
              <a:t>Скручиваем </a:t>
            </a:r>
          </a:p>
          <a:p>
            <a:endParaRPr lang="ru-RU" dirty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endParaRPr lang="ru-RU" dirty="0" smtClean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endParaRPr lang="ru-RU" dirty="0" smtClean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r>
              <a:rPr lang="ru-RU" dirty="0" smtClean="0">
                <a:solidFill>
                  <a:srgbClr val="666666"/>
                </a:solidFill>
                <a:latin typeface="Arial" panose="020B0604020202020204" pitchFamily="34" charset="0"/>
              </a:rPr>
              <a:t>Набираем 21 бисерину и скручиваем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6579" y="348017"/>
            <a:ext cx="2811439" cy="210857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7632" y="1873154"/>
            <a:ext cx="2688609" cy="201645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6217" y="3570026"/>
            <a:ext cx="2286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555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682389"/>
            <a:ext cx="8596668" cy="6005014"/>
          </a:xfrm>
        </p:spPr>
        <p:txBody>
          <a:bodyPr/>
          <a:lstStyle/>
          <a:p>
            <a:pPr algn="just"/>
            <a:r>
              <a:rPr lang="ru-RU" dirty="0">
                <a:solidFill>
                  <a:srgbClr val="666666"/>
                </a:solidFill>
                <a:latin typeface="Arial" panose="020B0604020202020204" pitchFamily="34" charset="0"/>
              </a:rPr>
              <a:t>Плетение листика завершено. Короткий конец проволоки загибаем внутрь листика и отрезаем, а длинный конец проволоки скручиваем вместе с первоначальной </a:t>
            </a:r>
            <a:r>
              <a:rPr lang="ru-RU" dirty="0" smtClean="0">
                <a:solidFill>
                  <a:srgbClr val="666666"/>
                </a:solidFill>
                <a:latin typeface="Arial" panose="020B0604020202020204" pitchFamily="34" charset="0"/>
              </a:rPr>
              <a:t>петлёй.</a:t>
            </a:r>
          </a:p>
          <a:p>
            <a:pPr algn="just"/>
            <a:endParaRPr lang="ru-RU" dirty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pPr algn="just"/>
            <a:endParaRPr lang="ru-RU" dirty="0" smtClean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pPr algn="just"/>
            <a:endParaRPr lang="ru-RU" dirty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pPr algn="just"/>
            <a:endParaRPr lang="ru-RU" dirty="0" smtClean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pPr algn="just"/>
            <a:endParaRPr lang="ru-RU" dirty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pPr algn="just"/>
            <a:endParaRPr lang="ru-RU" dirty="0" smtClean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pPr algn="just"/>
            <a:endParaRPr lang="ru-RU" dirty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pPr algn="just"/>
            <a:endParaRPr lang="ru-RU" dirty="0" smtClean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pPr algn="just"/>
            <a:endParaRPr lang="ru-RU" dirty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pPr algn="just"/>
            <a:endParaRPr lang="ru-RU" dirty="0" smtClean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dirty="0" smtClean="0">
                <a:solidFill>
                  <a:srgbClr val="666666"/>
                </a:solidFill>
                <a:latin typeface="Arial" panose="020B0604020202020204" pitchFamily="34" charset="0"/>
              </a:rPr>
              <a:t>Таких листиков потребуется 3 штуки (по вашему желанию можно и </a:t>
            </a:r>
            <a:r>
              <a:rPr lang="ru-RU" smtClean="0">
                <a:solidFill>
                  <a:srgbClr val="666666"/>
                </a:solidFill>
                <a:latin typeface="Arial" panose="020B0604020202020204" pitchFamily="34" charset="0"/>
              </a:rPr>
              <a:t>больше).</a:t>
            </a:r>
            <a:endParaRPr lang="ru-RU" dirty="0" smtClean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pPr algn="just"/>
            <a:endParaRPr lang="ru-RU" dirty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pPr algn="just"/>
            <a:endParaRPr lang="ru-RU" dirty="0" smtClean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pPr algn="just"/>
            <a:endParaRPr lang="ru-RU" dirty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pPr algn="just"/>
            <a:endParaRPr lang="ru-RU" dirty="0" smtClean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pPr algn="just"/>
            <a:endParaRPr lang="ru-RU" dirty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pPr algn="just"/>
            <a:endParaRPr lang="ru-RU" dirty="0" smtClean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pPr algn="just"/>
            <a:endParaRPr lang="ru-RU" dirty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pPr algn="just"/>
            <a:endParaRPr lang="ru-RU" dirty="0" smtClean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pPr algn="just"/>
            <a:endParaRPr lang="ru-RU" dirty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pPr algn="just"/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831" y="1384278"/>
            <a:ext cx="2966396" cy="3955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252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TM02900688[[fn=Аспект]]</Template>
  <TotalTime>156</TotalTime>
  <Words>244</Words>
  <Application>Microsoft Office PowerPoint</Application>
  <PresentationFormat>Широкоэкранный</PresentationFormat>
  <Paragraphs>70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Trebuchet MS</vt:lpstr>
      <vt:lpstr>Wingdings 3</vt:lpstr>
      <vt:lpstr>Грань</vt:lpstr>
      <vt:lpstr>Мастер-класс «Роза кустовая»  в технике бисероплетения (часть 3)</vt:lpstr>
      <vt:lpstr>Готовое изделие</vt:lpstr>
      <vt:lpstr>Для работы потребуется:</vt:lpstr>
      <vt:lpstr>3 этап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Продолжение следует…  Спасибо за внимание!!!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Мастер-класс «Роза кустовая»  в технике бисероплетения (часть 1)</dc:title>
  <dc:creator>Методист</dc:creator>
  <cp:lastModifiedBy>Методист</cp:lastModifiedBy>
  <cp:revision>18</cp:revision>
  <dcterms:created xsi:type="dcterms:W3CDTF">2020-04-14T09:14:13Z</dcterms:created>
  <dcterms:modified xsi:type="dcterms:W3CDTF">2020-04-15T07:15:52Z</dcterms:modified>
</cp:coreProperties>
</file>