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251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406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1031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59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52381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639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7978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279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278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662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112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28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409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142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602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155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16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vishivashka.ru/kvilling/konturnyy_quilling.php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4238" y="1312713"/>
            <a:ext cx="7766936" cy="1646302"/>
          </a:xfrm>
        </p:spPr>
        <p:txBody>
          <a:bodyPr/>
          <a:lstStyle/>
          <a:p>
            <a:pPr algn="ctr"/>
            <a:r>
              <a:rPr lang="ru-RU" dirty="0" smtClean="0"/>
              <a:t>Контурный квиллинг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Котелевец Дарья Александровна, ПДО,</a:t>
            </a:r>
          </a:p>
          <a:p>
            <a:r>
              <a:rPr lang="ru-RU" dirty="0" smtClean="0"/>
              <a:t>ТО «Волшебный завиток», базовый уровень,</a:t>
            </a:r>
          </a:p>
          <a:p>
            <a:r>
              <a:rPr lang="ru-RU" dirty="0" smtClean="0"/>
              <a:t>МБОУ ДО ЦТ «Мастер»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00" y="3260677"/>
            <a:ext cx="3248452" cy="3248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604" y="380503"/>
            <a:ext cx="2097570" cy="98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7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2280" y="1611798"/>
            <a:ext cx="8596668" cy="3328691"/>
          </a:xfrm>
        </p:spPr>
        <p:txBody>
          <a:bodyPr>
            <a:normAutofit/>
          </a:bodyPr>
          <a:lstStyle/>
          <a:p>
            <a:r>
              <a:rPr lang="en-US" sz="2200" dirty="0">
                <a:hlinkClick r:id="rId2"/>
              </a:rPr>
              <a:t>https://</a:t>
            </a:r>
            <a:r>
              <a:rPr lang="en-US" sz="2200" dirty="0" smtClean="0">
                <a:hlinkClick r:id="rId2"/>
              </a:rPr>
              <a:t>vishivashka.ru/kvilling/konturnyy_quilling.php</a:t>
            </a:r>
            <a:endParaRPr lang="ru-RU" sz="2200" dirty="0" smtClean="0"/>
          </a:p>
          <a:p>
            <a:endParaRPr lang="ru-RU" dirty="0"/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sz="4800" dirty="0" smtClean="0"/>
              <a:t>Спасибо за внимание!</a:t>
            </a:r>
          </a:p>
          <a:p>
            <a:pPr marL="0" indent="0" algn="ctr">
              <a:buNone/>
            </a:pPr>
            <a:r>
              <a:rPr lang="ru-RU" sz="4800" dirty="0" smtClean="0"/>
              <a:t>Творческих успехов!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73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Контурный квиллинг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60310"/>
            <a:ext cx="8412076" cy="50360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rgbClr val="555555"/>
                </a:solidFill>
                <a:latin typeface="PT Sans"/>
              </a:rPr>
              <a:t>Есть в искусстве бумагокручения особое направление – </a:t>
            </a:r>
            <a:r>
              <a:rPr lang="ru-RU" sz="2400" b="1" u="sng" dirty="0">
                <a:solidFill>
                  <a:srgbClr val="555555"/>
                </a:solidFill>
                <a:latin typeface="PT Sans"/>
              </a:rPr>
              <a:t>квиллинг контурный. </a:t>
            </a:r>
            <a:endParaRPr lang="ru-RU" sz="2400" b="1" u="sng" dirty="0" smtClean="0">
              <a:solidFill>
                <a:srgbClr val="555555"/>
              </a:solidFill>
              <a:latin typeface="PT Sans"/>
            </a:endParaRPr>
          </a:p>
          <a:p>
            <a:pPr marL="0" indent="0" algn="just">
              <a:buNone/>
            </a:pPr>
            <a:r>
              <a:rPr lang="ru-RU" sz="2400" dirty="0" smtClean="0">
                <a:solidFill>
                  <a:srgbClr val="555555"/>
                </a:solidFill>
                <a:latin typeface="PT Sans"/>
              </a:rPr>
              <a:t>Используя </a:t>
            </a:r>
            <a:r>
              <a:rPr lang="ru-RU" sz="2400" dirty="0">
                <a:solidFill>
                  <a:srgbClr val="555555"/>
                </a:solidFill>
                <a:latin typeface="PT Sans"/>
              </a:rPr>
              <a:t>его приемы можно создавать совершенно невероятные картины, поражающие воображение изяществом линий, воздушной ажурностью и широтой возможностей. </a:t>
            </a:r>
            <a:endParaRPr lang="ru-RU" sz="2400" dirty="0" smtClean="0">
              <a:solidFill>
                <a:srgbClr val="555555"/>
              </a:solidFill>
              <a:latin typeface="PT Sans"/>
            </a:endParaRPr>
          </a:p>
          <a:p>
            <a:pPr marL="0" indent="0" algn="just">
              <a:buNone/>
            </a:pPr>
            <a:r>
              <a:rPr lang="ru-RU" sz="2400" i="1" dirty="0" smtClean="0">
                <a:solidFill>
                  <a:srgbClr val="555555"/>
                </a:solidFill>
                <a:latin typeface="PT Sans"/>
              </a:rPr>
              <a:t>Главный </a:t>
            </a:r>
            <a:r>
              <a:rPr lang="ru-RU" sz="2400" i="1" dirty="0">
                <a:solidFill>
                  <a:srgbClr val="555555"/>
                </a:solidFill>
                <a:latin typeface="PT Sans"/>
              </a:rPr>
              <a:t>принцип </a:t>
            </a:r>
            <a:r>
              <a:rPr lang="ru-RU" sz="2400" dirty="0">
                <a:solidFill>
                  <a:srgbClr val="555555"/>
                </a:solidFill>
                <a:latin typeface="PT Sans"/>
              </a:rPr>
              <a:t>контурного квиллинга – создание обводки (контура) на основе и частичное или полное заполнение этой обводки отрезками подходящих оттенков. Очень важно правильно подобрать основу. Это может быть, как картинка, создающая фон для работы, так и просто фактурная цветная или белая бумага.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02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54759"/>
            <a:ext cx="8596668" cy="755176"/>
          </a:xfrm>
        </p:spPr>
        <p:txBody>
          <a:bodyPr/>
          <a:lstStyle/>
          <a:p>
            <a:pPr algn="ctr"/>
            <a:r>
              <a:rPr lang="ru-RU" dirty="0" smtClean="0"/>
              <a:t>Примеры работ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29" y="632347"/>
            <a:ext cx="3699692" cy="3699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30" t="19720" r="8470" b="20056"/>
          <a:stretch/>
        </p:blipFill>
        <p:spPr>
          <a:xfrm>
            <a:off x="6482688" y="451025"/>
            <a:ext cx="5022375" cy="2797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8" r="4163"/>
          <a:stretch/>
        </p:blipFill>
        <p:spPr>
          <a:xfrm>
            <a:off x="3630304" y="2532867"/>
            <a:ext cx="3985147" cy="4325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6408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9575" y="241110"/>
            <a:ext cx="8596668" cy="7415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элементы и рекомендации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982638"/>
            <a:ext cx="8596668" cy="5759355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rgbClr val="555555"/>
                </a:solidFill>
                <a:latin typeface="PT Sans"/>
              </a:rPr>
              <a:t>Главным элементом контурного квиллинга, также называемого силуэтным или графическим, являются линии. Контуры шаблона обводятся обычными бумажными полосками для квиллинга, только приклеивают их торцом, под прямым углом к основе. Сделать это самому не слишком сложно, с такой задачей справятся даже </a:t>
            </a:r>
            <a:r>
              <a:rPr lang="ru-RU" sz="2400" dirty="0" smtClean="0">
                <a:solidFill>
                  <a:srgbClr val="555555"/>
                </a:solidFill>
                <a:latin typeface="PT Sans"/>
              </a:rPr>
              <a:t>начинающие творцы.</a:t>
            </a:r>
          </a:p>
          <a:p>
            <a:pPr marL="0" indent="0" algn="just">
              <a:buNone/>
            </a:pPr>
            <a:endParaRPr lang="ru-RU" sz="2400" dirty="0" smtClean="0">
              <a:solidFill>
                <a:srgbClr val="555555"/>
              </a:solidFill>
              <a:latin typeface="PT Sans"/>
            </a:endParaRPr>
          </a:p>
          <a:p>
            <a:pPr algn="just"/>
            <a:r>
              <a:rPr lang="ru-RU" sz="2400" dirty="0">
                <a:solidFill>
                  <a:srgbClr val="555555"/>
                </a:solidFill>
                <a:latin typeface="PT Sans"/>
              </a:rPr>
              <a:t>С помощью полосок создаются ровные, волнистые и изогнутые под разными углами контуры, которые и составляют картинку. Пустоты в контурах заполняются такими же отрезками, приклеенными к </a:t>
            </a:r>
            <a:r>
              <a:rPr lang="ru-RU" sz="2400" dirty="0" smtClean="0">
                <a:solidFill>
                  <a:srgbClr val="555555"/>
                </a:solidFill>
                <a:latin typeface="PT Sans"/>
              </a:rPr>
              <a:t>основанию</a:t>
            </a:r>
            <a:r>
              <a:rPr lang="ru-RU" sz="2400" dirty="0">
                <a:solidFill>
                  <a:srgbClr val="555555"/>
                </a:solidFill>
                <a:latin typeface="PT Sans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1982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50292"/>
            <a:ext cx="8596668" cy="809767"/>
          </a:xfrm>
        </p:spPr>
        <p:txBody>
          <a:bodyPr/>
          <a:lstStyle/>
          <a:p>
            <a:pPr algn="ctr"/>
            <a:r>
              <a:rPr lang="ru-RU" dirty="0" smtClean="0"/>
              <a:t>Разновидности заготовок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958" y="1160059"/>
            <a:ext cx="8141238" cy="5555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8986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8" y="163251"/>
            <a:ext cx="3486949" cy="354893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04" y="3934965"/>
            <a:ext cx="4599294" cy="263692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941093" y="510738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0" i="0" dirty="0" smtClean="0">
                <a:solidFill>
                  <a:srgbClr val="5555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/>
              </a:rPr>
              <a:t>S-</a:t>
            </a:r>
            <a:r>
              <a:rPr lang="ru-RU" b="0" i="0" dirty="0" smtClean="0">
                <a:solidFill>
                  <a:srgbClr val="5555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/>
              </a:rPr>
              <a:t>ролл</a:t>
            </a:r>
          </a:p>
          <a:p>
            <a:endParaRPr lang="ru-RU" b="0" i="0" dirty="0" smtClean="0">
              <a:solidFill>
                <a:srgbClr val="555555"/>
              </a:solidFill>
              <a:effectLst/>
              <a:latin typeface="PT Sans"/>
            </a:endParaRPr>
          </a:p>
          <a:p>
            <a:r>
              <a:rPr lang="ru-RU" b="0" i="0" dirty="0" smtClean="0">
                <a:solidFill>
                  <a:srgbClr val="555555"/>
                </a:solidFill>
                <a:effectLst/>
                <a:latin typeface="PT Sans"/>
              </a:rPr>
              <a:t>Половину полоски скручивают в тугой ролл, оставшуюся часть скручивают также, но в обратную сторону. В результате получается фигурка, напоминающая английскую S. Подклеивать ее не нужно, слегка распустившись она сама держит форму.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85230" y="371219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0" i="0" dirty="0" smtClean="0">
                <a:solidFill>
                  <a:srgbClr val="5555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/>
              </a:rPr>
              <a:t>V-</a:t>
            </a:r>
            <a:r>
              <a:rPr lang="ru-RU" b="0" i="0" dirty="0" smtClean="0">
                <a:solidFill>
                  <a:srgbClr val="5555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/>
              </a:rPr>
              <a:t>ролл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smtClean="0">
                <a:solidFill>
                  <a:srgbClr val="555555"/>
                </a:solidFill>
                <a:effectLst/>
                <a:latin typeface="PT Sans"/>
              </a:rPr>
              <a:t>Края сложенной пополам полосы закручивают наружу до достижения места сгиба. Получаются усики или литера V.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98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50" y="334666"/>
            <a:ext cx="2143125" cy="2838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69" y="3959143"/>
            <a:ext cx="4012727" cy="2528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088943" y="36879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dirty="0" smtClean="0">
                <a:solidFill>
                  <a:srgbClr val="5555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/>
              </a:rPr>
              <a:t>Веточка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smtClean="0">
                <a:solidFill>
                  <a:srgbClr val="555555"/>
                </a:solidFill>
                <a:effectLst/>
                <a:latin typeface="PT Sans"/>
              </a:rPr>
              <a:t>Полоску условно разделяют на три равных части и складывают в соотношении 1:2. Кончики закручивают в одну сторону.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48752" y="3335824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dirty="0" smtClean="0">
                <a:solidFill>
                  <a:srgbClr val="5555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/>
              </a:rPr>
              <a:t>Завиток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b="0" i="0" dirty="0" smtClean="0">
                <a:solidFill>
                  <a:srgbClr val="555555"/>
                </a:solidFill>
                <a:effectLst/>
                <a:latin typeface="PT Sans"/>
              </a:rPr>
              <a:t>Из полоски скручивают тугой ролл, немного не доходя до ее края, а затем свободно распускается. В результате получается похожий на запятую завиток.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535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82053"/>
            <a:ext cx="8596668" cy="768824"/>
          </a:xfrm>
        </p:spPr>
        <p:txBody>
          <a:bodyPr/>
          <a:lstStyle/>
          <a:p>
            <a:pPr algn="ctr"/>
            <a:r>
              <a:rPr lang="ru-RU" dirty="0" smtClean="0"/>
              <a:t>Рекомендации для начинающих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282891"/>
            <a:ext cx="9189997" cy="5308978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555555"/>
                </a:solidFill>
                <a:latin typeface="PT Sans"/>
              </a:rPr>
              <a:t>при работе лучше отдать предпочтение густому клею, который после высыхания становится прозрачным (например, строительный ПВА</a:t>
            </a:r>
            <a:r>
              <a:rPr lang="ru-RU" dirty="0" smtClean="0">
                <a:solidFill>
                  <a:srgbClr val="555555"/>
                </a:solidFill>
                <a:latin typeface="PT Sans"/>
              </a:rPr>
              <a:t>);</a:t>
            </a:r>
          </a:p>
          <a:p>
            <a:pPr algn="just"/>
            <a:r>
              <a:rPr lang="ru-RU" dirty="0" smtClean="0">
                <a:solidFill>
                  <a:srgbClr val="555555"/>
                </a:solidFill>
                <a:latin typeface="PT Sans"/>
              </a:rPr>
              <a:t>использование </a:t>
            </a:r>
            <a:r>
              <a:rPr lang="ru-RU" dirty="0">
                <a:solidFill>
                  <a:srgbClr val="555555"/>
                </a:solidFill>
                <a:latin typeface="PT Sans"/>
              </a:rPr>
              <a:t>пинцета значительно облегчит процесс приклеивания полосок к основе; </a:t>
            </a:r>
            <a:endParaRPr lang="ru-RU" dirty="0" smtClean="0">
              <a:solidFill>
                <a:srgbClr val="555555"/>
              </a:solidFill>
              <a:latin typeface="PT Sans"/>
            </a:endParaRPr>
          </a:p>
          <a:p>
            <a:pPr algn="just"/>
            <a:r>
              <a:rPr lang="ru-RU" dirty="0" smtClean="0">
                <a:solidFill>
                  <a:srgbClr val="555555"/>
                </a:solidFill>
                <a:latin typeface="PT Sans"/>
              </a:rPr>
              <a:t>клей </a:t>
            </a:r>
            <a:r>
              <a:rPr lang="ru-RU" dirty="0">
                <a:solidFill>
                  <a:srgbClr val="555555"/>
                </a:solidFill>
                <a:latin typeface="PT Sans"/>
              </a:rPr>
              <a:t>на торец полоски можно наносить зубочисткой или кисточкой, чтобы избежать его растекания; </a:t>
            </a:r>
            <a:endParaRPr lang="ru-RU" dirty="0" smtClean="0">
              <a:solidFill>
                <a:srgbClr val="555555"/>
              </a:solidFill>
              <a:latin typeface="PT Sans"/>
            </a:endParaRPr>
          </a:p>
          <a:p>
            <a:pPr algn="just"/>
            <a:r>
              <a:rPr lang="ru-RU" dirty="0" smtClean="0">
                <a:solidFill>
                  <a:srgbClr val="555555"/>
                </a:solidFill>
                <a:latin typeface="PT Sans"/>
              </a:rPr>
              <a:t>соединения </a:t>
            </a:r>
            <a:r>
              <a:rPr lang="ru-RU" dirty="0">
                <a:solidFill>
                  <a:srgbClr val="555555"/>
                </a:solidFill>
                <a:latin typeface="PT Sans"/>
              </a:rPr>
              <a:t>полос лучше делать на прямых линиях, так как незаметно соединить их в местах изгиба контура основания будет гораздо </a:t>
            </a:r>
            <a:r>
              <a:rPr lang="ru-RU" dirty="0" smtClean="0">
                <a:solidFill>
                  <a:srgbClr val="555555"/>
                </a:solidFill>
                <a:latin typeface="PT Sans"/>
              </a:rPr>
              <a:t>сложнее;</a:t>
            </a:r>
          </a:p>
          <a:p>
            <a:pPr algn="just"/>
            <a:r>
              <a:rPr lang="ru-RU" dirty="0" smtClean="0">
                <a:solidFill>
                  <a:srgbClr val="555555"/>
                </a:solidFill>
                <a:latin typeface="PT Sans"/>
              </a:rPr>
              <a:t>места </a:t>
            </a:r>
            <a:r>
              <a:rPr lang="ru-RU" dirty="0">
                <a:solidFill>
                  <a:srgbClr val="555555"/>
                </a:solidFill>
                <a:latin typeface="PT Sans"/>
              </a:rPr>
              <a:t>сгиба лучше разметить точками, чтобы не сбиться; </a:t>
            </a:r>
            <a:endParaRPr lang="ru-RU" dirty="0" smtClean="0">
              <a:solidFill>
                <a:srgbClr val="555555"/>
              </a:solidFill>
              <a:latin typeface="PT Sans"/>
            </a:endParaRPr>
          </a:p>
          <a:p>
            <a:pPr algn="just"/>
            <a:r>
              <a:rPr lang="ru-RU" dirty="0" smtClean="0">
                <a:solidFill>
                  <a:srgbClr val="555555"/>
                </a:solidFill>
                <a:latin typeface="PT Sans"/>
              </a:rPr>
              <a:t>работать </a:t>
            </a:r>
            <a:r>
              <a:rPr lang="ru-RU" dirty="0">
                <a:solidFill>
                  <a:srgbClr val="555555"/>
                </a:solidFill>
                <a:latin typeface="PT Sans"/>
              </a:rPr>
              <a:t>необходимо только чистыми руками, иначе можно испортить всю работу. Для этого удобно держать под рукой влажную тряпку, которой убирают клей с пальцев; </a:t>
            </a:r>
            <a:endParaRPr lang="ru-RU" dirty="0" smtClean="0">
              <a:solidFill>
                <a:srgbClr val="555555"/>
              </a:solidFill>
              <a:latin typeface="PT Sans"/>
            </a:endParaRPr>
          </a:p>
          <a:p>
            <a:pPr algn="just"/>
            <a:r>
              <a:rPr lang="ru-RU" dirty="0" smtClean="0">
                <a:solidFill>
                  <a:srgbClr val="555555"/>
                </a:solidFill>
                <a:latin typeface="PT Sans"/>
              </a:rPr>
              <a:t>для </a:t>
            </a:r>
            <a:r>
              <a:rPr lang="ru-RU" dirty="0">
                <a:solidFill>
                  <a:srgbClr val="555555"/>
                </a:solidFill>
                <a:latin typeface="PT Sans"/>
              </a:rPr>
              <a:t>работы лучше использовать более широкие полоски – от 0,5 до 1 см.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834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68406"/>
            <a:ext cx="8596668" cy="673290"/>
          </a:xfrm>
        </p:spPr>
        <p:txBody>
          <a:bodyPr/>
          <a:lstStyle/>
          <a:p>
            <a:pPr algn="ctr"/>
            <a:r>
              <a:rPr lang="ru-RU" dirty="0" smtClean="0"/>
              <a:t>Шаблоны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5446"/>
            <a:ext cx="3215598" cy="415863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612" y="2072929"/>
            <a:ext cx="3616658" cy="44650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776" y="605051"/>
            <a:ext cx="3330480" cy="444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17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153</TotalTime>
  <Words>369</Words>
  <Application>Microsoft Office PowerPoint</Application>
  <PresentationFormat>Широкоэкранный</PresentationFormat>
  <Paragraphs>38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PT Sans</vt:lpstr>
      <vt:lpstr>Trebuchet MS</vt:lpstr>
      <vt:lpstr>Wingdings 3</vt:lpstr>
      <vt:lpstr>Грань</vt:lpstr>
      <vt:lpstr>Контурный квиллинг</vt:lpstr>
      <vt:lpstr>Контурный квиллинг</vt:lpstr>
      <vt:lpstr>Примеры работ</vt:lpstr>
      <vt:lpstr>Основные элементы и рекомендации </vt:lpstr>
      <vt:lpstr>Разновидности заготовок</vt:lpstr>
      <vt:lpstr>Презентация PowerPoint</vt:lpstr>
      <vt:lpstr>Презентация PowerPoint</vt:lpstr>
      <vt:lpstr>Рекомендации для начинающих</vt:lpstr>
      <vt:lpstr>Шаблоны</vt:lpstr>
      <vt:lpstr>Источник: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</dc:creator>
  <cp:lastModifiedBy>Методист</cp:lastModifiedBy>
  <cp:revision>10</cp:revision>
  <dcterms:created xsi:type="dcterms:W3CDTF">2020-04-28T04:20:00Z</dcterms:created>
  <dcterms:modified xsi:type="dcterms:W3CDTF">2020-04-28T06:56:23Z</dcterms:modified>
</cp:coreProperties>
</file>