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75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CF47954E-81CF-4F79-98DC-EB81B564E608}" type="datetimeFigureOut">
              <a:rPr lang="ru-RU" smtClean="0"/>
              <a:t>14.05.2020</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333ACAB-ECC3-4740-9E28-A03EE32B35A2}" type="slidenum">
              <a:rPr lang="ru-RU" smtClean="0"/>
              <a:t>‹#›</a:t>
            </a:fld>
            <a:endParaRPr lang="ru-RU"/>
          </a:p>
        </p:txBody>
      </p:sp>
    </p:spTree>
    <p:extLst>
      <p:ext uri="{BB962C8B-B14F-4D97-AF65-F5344CB8AC3E}">
        <p14:creationId xmlns:p14="http://schemas.microsoft.com/office/powerpoint/2010/main" val="745796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F47954E-81CF-4F79-98DC-EB81B564E608}" type="datetimeFigureOut">
              <a:rPr lang="ru-RU" smtClean="0"/>
              <a:t>14.05.2020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333ACAB-ECC3-4740-9E28-A03EE32B35A2}" type="slidenum">
              <a:rPr lang="ru-RU" smtClean="0"/>
              <a:t>‹#›</a:t>
            </a:fld>
            <a:endParaRPr lang="ru-RU"/>
          </a:p>
        </p:txBody>
      </p:sp>
    </p:spTree>
    <p:extLst>
      <p:ext uri="{BB962C8B-B14F-4D97-AF65-F5344CB8AC3E}">
        <p14:creationId xmlns:p14="http://schemas.microsoft.com/office/powerpoint/2010/main" val="2611450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F47954E-81CF-4F79-98DC-EB81B564E608}" type="datetimeFigureOut">
              <a:rPr lang="ru-RU" smtClean="0"/>
              <a:t>14.05.2020</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333ACAB-ECC3-4740-9E28-A03EE32B35A2}"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730435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CF47954E-81CF-4F79-98DC-EB81B564E608}" type="datetimeFigureOut">
              <a:rPr lang="ru-RU" smtClean="0"/>
              <a:t>14.05.2020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33ACAB-ECC3-4740-9E28-A03EE32B35A2}" type="slidenum">
              <a:rPr lang="ru-RU" smtClean="0"/>
              <a:t>‹#›</a:t>
            </a:fld>
            <a:endParaRPr lang="ru-RU"/>
          </a:p>
        </p:txBody>
      </p:sp>
    </p:spTree>
    <p:extLst>
      <p:ext uri="{BB962C8B-B14F-4D97-AF65-F5344CB8AC3E}">
        <p14:creationId xmlns:p14="http://schemas.microsoft.com/office/powerpoint/2010/main" val="4300115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CF47954E-81CF-4F79-98DC-EB81B564E608}" type="datetimeFigureOut">
              <a:rPr lang="ru-RU" smtClean="0"/>
              <a:t>14.05.2020</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33ACAB-ECC3-4740-9E28-A03EE32B35A2}"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762101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CF47954E-81CF-4F79-98DC-EB81B564E608}" type="datetimeFigureOut">
              <a:rPr lang="ru-RU" smtClean="0"/>
              <a:t>14.05.2020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33ACAB-ECC3-4740-9E28-A03EE32B35A2}" type="slidenum">
              <a:rPr lang="ru-RU" smtClean="0"/>
              <a:t>‹#›</a:t>
            </a:fld>
            <a:endParaRPr lang="ru-RU"/>
          </a:p>
        </p:txBody>
      </p:sp>
    </p:spTree>
    <p:extLst>
      <p:ext uri="{BB962C8B-B14F-4D97-AF65-F5344CB8AC3E}">
        <p14:creationId xmlns:p14="http://schemas.microsoft.com/office/powerpoint/2010/main" val="25129642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F47954E-81CF-4F79-98DC-EB81B564E608}" type="datetimeFigureOut">
              <a:rPr lang="ru-RU" smtClean="0"/>
              <a:t>14.05.2020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333ACAB-ECC3-4740-9E28-A03EE32B35A2}" type="slidenum">
              <a:rPr lang="ru-RU" smtClean="0"/>
              <a:t>‹#›</a:t>
            </a:fld>
            <a:endParaRPr lang="ru-RU"/>
          </a:p>
        </p:txBody>
      </p:sp>
    </p:spTree>
    <p:extLst>
      <p:ext uri="{BB962C8B-B14F-4D97-AF65-F5344CB8AC3E}">
        <p14:creationId xmlns:p14="http://schemas.microsoft.com/office/powerpoint/2010/main" val="2111506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F47954E-81CF-4F79-98DC-EB81B564E608}" type="datetimeFigureOut">
              <a:rPr lang="ru-RU" smtClean="0"/>
              <a:t>14.05.2020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333ACAB-ECC3-4740-9E28-A03EE32B35A2}" type="slidenum">
              <a:rPr lang="ru-RU" smtClean="0"/>
              <a:t>‹#›</a:t>
            </a:fld>
            <a:endParaRPr lang="ru-RU"/>
          </a:p>
        </p:txBody>
      </p:sp>
    </p:spTree>
    <p:extLst>
      <p:ext uri="{BB962C8B-B14F-4D97-AF65-F5344CB8AC3E}">
        <p14:creationId xmlns:p14="http://schemas.microsoft.com/office/powerpoint/2010/main" val="581066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F47954E-81CF-4F79-98DC-EB81B564E608}" type="datetimeFigureOut">
              <a:rPr lang="ru-RU" smtClean="0"/>
              <a:t>14.05.2020</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333ACAB-ECC3-4740-9E28-A03EE32B35A2}" type="slidenum">
              <a:rPr lang="ru-RU" smtClean="0"/>
              <a:t>‹#›</a:t>
            </a:fld>
            <a:endParaRPr lang="ru-RU"/>
          </a:p>
        </p:txBody>
      </p:sp>
    </p:spTree>
    <p:extLst>
      <p:ext uri="{BB962C8B-B14F-4D97-AF65-F5344CB8AC3E}">
        <p14:creationId xmlns:p14="http://schemas.microsoft.com/office/powerpoint/2010/main" val="1408586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F47954E-81CF-4F79-98DC-EB81B564E608}" type="datetimeFigureOut">
              <a:rPr lang="ru-RU" smtClean="0"/>
              <a:t>14.05.2020</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333ACAB-ECC3-4740-9E28-A03EE32B35A2}" type="slidenum">
              <a:rPr lang="ru-RU" smtClean="0"/>
              <a:t>‹#›</a:t>
            </a:fld>
            <a:endParaRPr lang="ru-RU"/>
          </a:p>
        </p:txBody>
      </p:sp>
    </p:spTree>
    <p:extLst>
      <p:ext uri="{BB962C8B-B14F-4D97-AF65-F5344CB8AC3E}">
        <p14:creationId xmlns:p14="http://schemas.microsoft.com/office/powerpoint/2010/main" val="1274813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F47954E-81CF-4F79-98DC-EB81B564E608}" type="datetimeFigureOut">
              <a:rPr lang="ru-RU" smtClean="0"/>
              <a:t>14.05.2020</a:t>
            </a:fld>
            <a:endParaRPr lang="ru-RU"/>
          </a:p>
        </p:txBody>
      </p:sp>
      <p:sp>
        <p:nvSpPr>
          <p:cNvPr id="6" name="Footer Placeholder 5"/>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333ACAB-ECC3-4740-9E28-A03EE32B35A2}" type="slidenum">
              <a:rPr lang="ru-RU" smtClean="0"/>
              <a:t>‹#›</a:t>
            </a:fld>
            <a:endParaRPr lang="ru-RU"/>
          </a:p>
        </p:txBody>
      </p:sp>
    </p:spTree>
    <p:extLst>
      <p:ext uri="{BB962C8B-B14F-4D97-AF65-F5344CB8AC3E}">
        <p14:creationId xmlns:p14="http://schemas.microsoft.com/office/powerpoint/2010/main" val="1820005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F47954E-81CF-4F79-98DC-EB81B564E608}" type="datetimeFigureOut">
              <a:rPr lang="ru-RU" smtClean="0"/>
              <a:t>14.05.2020</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333ACAB-ECC3-4740-9E28-A03EE32B35A2}" type="slidenum">
              <a:rPr lang="ru-RU" smtClean="0"/>
              <a:t>‹#›</a:t>
            </a:fld>
            <a:endParaRPr lang="ru-RU"/>
          </a:p>
        </p:txBody>
      </p:sp>
    </p:spTree>
    <p:extLst>
      <p:ext uri="{BB962C8B-B14F-4D97-AF65-F5344CB8AC3E}">
        <p14:creationId xmlns:p14="http://schemas.microsoft.com/office/powerpoint/2010/main" val="3874200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F47954E-81CF-4F79-98DC-EB81B564E608}" type="datetimeFigureOut">
              <a:rPr lang="ru-RU" smtClean="0"/>
              <a:t>14.05.2020</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333ACAB-ECC3-4740-9E28-A03EE32B35A2}" type="slidenum">
              <a:rPr lang="ru-RU" smtClean="0"/>
              <a:t>‹#›</a:t>
            </a:fld>
            <a:endParaRPr lang="ru-RU"/>
          </a:p>
        </p:txBody>
      </p:sp>
    </p:spTree>
    <p:extLst>
      <p:ext uri="{BB962C8B-B14F-4D97-AF65-F5344CB8AC3E}">
        <p14:creationId xmlns:p14="http://schemas.microsoft.com/office/powerpoint/2010/main" val="3597363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47954E-81CF-4F79-98DC-EB81B564E608}" type="datetimeFigureOut">
              <a:rPr lang="ru-RU" smtClean="0"/>
              <a:t>14.05.2020</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333ACAB-ECC3-4740-9E28-A03EE32B35A2}" type="slidenum">
              <a:rPr lang="ru-RU" smtClean="0"/>
              <a:t>‹#›</a:t>
            </a:fld>
            <a:endParaRPr lang="ru-RU"/>
          </a:p>
        </p:txBody>
      </p:sp>
    </p:spTree>
    <p:extLst>
      <p:ext uri="{BB962C8B-B14F-4D97-AF65-F5344CB8AC3E}">
        <p14:creationId xmlns:p14="http://schemas.microsoft.com/office/powerpoint/2010/main" val="2621436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F47954E-81CF-4F79-98DC-EB81B564E608}" type="datetimeFigureOut">
              <a:rPr lang="ru-RU" smtClean="0"/>
              <a:t>14.05.2020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333ACAB-ECC3-4740-9E28-A03EE32B35A2}" type="slidenum">
              <a:rPr lang="ru-RU" smtClean="0"/>
              <a:t>‹#›</a:t>
            </a:fld>
            <a:endParaRPr lang="ru-RU"/>
          </a:p>
        </p:txBody>
      </p:sp>
    </p:spTree>
    <p:extLst>
      <p:ext uri="{BB962C8B-B14F-4D97-AF65-F5344CB8AC3E}">
        <p14:creationId xmlns:p14="http://schemas.microsoft.com/office/powerpoint/2010/main" val="3855660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F47954E-81CF-4F79-98DC-EB81B564E608}" type="datetimeFigureOut">
              <a:rPr lang="ru-RU" smtClean="0"/>
              <a:t>14.05.2020</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333ACAB-ECC3-4740-9E28-A03EE32B35A2}" type="slidenum">
              <a:rPr lang="ru-RU" smtClean="0"/>
              <a:t>‹#›</a:t>
            </a:fld>
            <a:endParaRPr lang="ru-RU"/>
          </a:p>
        </p:txBody>
      </p:sp>
    </p:spTree>
    <p:extLst>
      <p:ext uri="{BB962C8B-B14F-4D97-AF65-F5344CB8AC3E}">
        <p14:creationId xmlns:p14="http://schemas.microsoft.com/office/powerpoint/2010/main" val="2266862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F47954E-81CF-4F79-98DC-EB81B564E608}" type="datetimeFigureOut">
              <a:rPr lang="ru-RU" smtClean="0"/>
              <a:t>14.05.2020</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333ACAB-ECC3-4740-9E28-A03EE32B35A2}" type="slidenum">
              <a:rPr lang="ru-RU" smtClean="0"/>
              <a:t>‹#›</a:t>
            </a:fld>
            <a:endParaRPr lang="ru-RU"/>
          </a:p>
        </p:txBody>
      </p:sp>
    </p:spTree>
    <p:extLst>
      <p:ext uri="{BB962C8B-B14F-4D97-AF65-F5344CB8AC3E}">
        <p14:creationId xmlns:p14="http://schemas.microsoft.com/office/powerpoint/2010/main" val="112151652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nvSpPr>
        <p:spPr>
          <a:xfrm>
            <a:off x="1915183" y="1057275"/>
            <a:ext cx="8916776" cy="2428881"/>
          </a:xfrm>
          <a:prstGeom prst="rect">
            <a:avLst/>
          </a:prstGeom>
        </p:spPr>
        <p:txBody>
          <a:bodyPr vert="horz" lIns="45720" tIns="0" rIns="45720" bIns="0" anchor="b">
            <a:noAutofit/>
            <a:scene3d>
              <a:camera prst="orthographicFront"/>
              <a:lightRig rig="soft" dir="t">
                <a:rot lat="0" lon="0" rev="17220000"/>
              </a:lightRig>
            </a:scene3d>
            <a:sp3d prstMaterial="softEdge">
              <a:bevelT w="38100" h="38100"/>
            </a:sp3d>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r>
              <a:rPr lang="ru-RU" sz="4000" dirty="0">
                <a:solidFill>
                  <a:srgbClr val="002060"/>
                </a:solidFill>
                <a:effectLst/>
                <a:latin typeface="Times New Roman" panose="02020603050405020304" pitchFamily="18" charset="0"/>
                <a:cs typeface="Times New Roman" panose="02020603050405020304" pitchFamily="18" charset="0"/>
              </a:rPr>
              <a:t>Методы раскрашивания древесины при </a:t>
            </a:r>
            <a:r>
              <a:rPr lang="ru-RU" sz="4000" dirty="0" smtClean="0">
                <a:solidFill>
                  <a:srgbClr val="002060"/>
                </a:solidFill>
                <a:effectLst/>
                <a:latin typeface="Times New Roman" panose="02020603050405020304" pitchFamily="18" charset="0"/>
                <a:cs typeface="Times New Roman" panose="02020603050405020304" pitchFamily="18" charset="0"/>
              </a:rPr>
              <a:t>выжигании.</a:t>
            </a:r>
          </a:p>
          <a:p>
            <a:r>
              <a:rPr lang="ru-RU" sz="4000" dirty="0" smtClean="0">
                <a:solidFill>
                  <a:srgbClr val="002060"/>
                </a:solidFill>
                <a:effectLst/>
                <a:latin typeface="Times New Roman" panose="02020603050405020304" pitchFamily="18" charset="0"/>
                <a:cs typeface="Times New Roman" panose="02020603050405020304" pitchFamily="18" charset="0"/>
              </a:rPr>
              <a:t>(Часть 2)</a:t>
            </a:r>
            <a:endParaRPr lang="ru-RU" sz="4000" dirty="0">
              <a:solidFill>
                <a:srgbClr val="002060"/>
              </a:solidFill>
              <a:effectLst/>
              <a:latin typeface="Times New Roman" panose="02020603050405020304" pitchFamily="18" charset="0"/>
              <a:cs typeface="Times New Roman" panose="02020603050405020304" pitchFamily="18" charset="0"/>
            </a:endParaRPr>
          </a:p>
          <a:p>
            <a:r>
              <a:rPr lang="ru-RU" sz="2400" dirty="0"/>
              <a:t/>
            </a:r>
            <a:br>
              <a:rPr lang="ru-RU" sz="2400" dirty="0"/>
            </a:br>
            <a:r>
              <a:rPr lang="ru-RU" sz="2400" dirty="0"/>
              <a:t/>
            </a:r>
            <a:br>
              <a:rPr lang="ru-RU" sz="2400" dirty="0"/>
            </a:br>
            <a:endParaRPr lang="ru-RU" sz="2400" dirty="0">
              <a:solidFill>
                <a:srgbClr val="000066"/>
              </a:solidFill>
              <a:effectLst/>
            </a:endParaRPr>
          </a:p>
        </p:txBody>
      </p:sp>
      <p:sp>
        <p:nvSpPr>
          <p:cNvPr id="5" name="Прямоугольник 4"/>
          <p:cNvSpPr/>
          <p:nvPr/>
        </p:nvSpPr>
        <p:spPr>
          <a:xfrm>
            <a:off x="3074504" y="4129088"/>
            <a:ext cx="6540984" cy="2031325"/>
          </a:xfrm>
          <a:prstGeom prst="rect">
            <a:avLst/>
          </a:prstGeom>
        </p:spPr>
        <p:txBody>
          <a:bodyPr wrap="square">
            <a:spAutoFit/>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u-RU" altLang="ru-RU" sz="3600" dirty="0">
                <a:solidFill>
                  <a:schemeClr val="accent1">
                    <a:lumMod val="50000"/>
                  </a:schemeClr>
                </a:solidFill>
                <a:latin typeface="Times New Roman" panose="02020603050405020304" pitchFamily="18" charset="0"/>
                <a:cs typeface="Times New Roman" panose="02020603050405020304" pitchFamily="18" charset="0"/>
              </a:rPr>
              <a:t>Котелевец О.А., ПДО,</a:t>
            </a:r>
            <a:br>
              <a:rPr lang="ru-RU" altLang="ru-RU" sz="3600" dirty="0">
                <a:solidFill>
                  <a:schemeClr val="accent1">
                    <a:lumMod val="50000"/>
                  </a:schemeClr>
                </a:solidFill>
                <a:latin typeface="Times New Roman" panose="02020603050405020304" pitchFamily="18" charset="0"/>
                <a:cs typeface="Times New Roman" panose="02020603050405020304" pitchFamily="18" charset="0"/>
              </a:rPr>
            </a:br>
            <a:r>
              <a:rPr lang="ru-RU" altLang="ru-RU" sz="3600" dirty="0">
                <a:solidFill>
                  <a:schemeClr val="accent1">
                    <a:lumMod val="50000"/>
                  </a:schemeClr>
                </a:solidFill>
                <a:latin typeface="Times New Roman" panose="02020603050405020304" pitchFamily="18" charset="0"/>
                <a:cs typeface="Times New Roman" panose="02020603050405020304" pitchFamily="18" charset="0"/>
              </a:rPr>
              <a:t>ТО «Узор»,</a:t>
            </a:r>
            <a:br>
              <a:rPr lang="ru-RU" altLang="ru-RU" sz="3600" dirty="0">
                <a:solidFill>
                  <a:schemeClr val="accent1">
                    <a:lumMod val="50000"/>
                  </a:schemeClr>
                </a:solidFill>
                <a:latin typeface="Times New Roman" panose="02020603050405020304" pitchFamily="18" charset="0"/>
                <a:cs typeface="Times New Roman" panose="02020603050405020304" pitchFamily="18" charset="0"/>
              </a:rPr>
            </a:br>
            <a:r>
              <a:rPr lang="ru-RU" altLang="ru-RU" sz="3600" dirty="0">
                <a:solidFill>
                  <a:schemeClr val="accent1">
                    <a:lumMod val="50000"/>
                  </a:schemeClr>
                </a:solidFill>
                <a:latin typeface="Times New Roman" panose="02020603050405020304" pitchFamily="18" charset="0"/>
                <a:cs typeface="Times New Roman" panose="02020603050405020304" pitchFamily="18" charset="0"/>
              </a:rPr>
              <a:t>МБОУ ДО ЦТ «Мастер</a:t>
            </a:r>
            <a:r>
              <a:rPr lang="ru-RU" altLang="ru-RU" sz="5400" dirty="0">
                <a:solidFill>
                  <a:schemeClr val="accent1">
                    <a:lumMod val="50000"/>
                  </a:schemeClr>
                </a:solidFill>
                <a:latin typeface="Times New Roman" panose="02020603050405020304" pitchFamily="18" charset="0"/>
                <a:cs typeface="Times New Roman" panose="02020603050405020304" pitchFamily="18" charset="0"/>
              </a:rPr>
              <a:t>»</a:t>
            </a:r>
            <a:endParaRPr lang="ru-RU" altLang="ru-RU" sz="3600" dirty="0">
              <a:solidFill>
                <a:schemeClr val="accent1">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6947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62187" y="226188"/>
            <a:ext cx="8982075" cy="2246769"/>
          </a:xfrm>
          <a:prstGeom prst="rect">
            <a:avLst/>
          </a:prstGeom>
        </p:spPr>
        <p:txBody>
          <a:bodyPr wrap="square">
            <a:spAutoFit/>
          </a:bodyPr>
          <a:lstStyle/>
          <a:p>
            <a:pPr algn="just"/>
            <a:r>
              <a:rPr lang="ru-RU" sz="2000" b="1" i="0" dirty="0" smtClean="0">
                <a:solidFill>
                  <a:srgbClr val="000000"/>
                </a:solidFill>
                <a:effectLst/>
                <a:latin typeface="Times New Roman" panose="02020603050405020304" pitchFamily="18" charset="0"/>
                <a:cs typeface="Times New Roman" panose="02020603050405020304" pitchFamily="18" charset="0"/>
              </a:rPr>
              <a:t>Второй проект — петушок</a:t>
            </a:r>
          </a:p>
          <a:p>
            <a:pPr algn="just"/>
            <a:r>
              <a:rPr lang="ru-RU" sz="2000" b="0" i="0" dirty="0" smtClean="0">
                <a:solidFill>
                  <a:srgbClr val="000000"/>
                </a:solidFill>
                <a:effectLst/>
                <a:latin typeface="Times New Roman" panose="02020603050405020304" pitchFamily="18" charset="0"/>
                <a:cs typeface="Times New Roman" panose="02020603050405020304" pitchFamily="18" charset="0"/>
              </a:rPr>
              <a:t>Как уже говорилось выше, при создании </a:t>
            </a:r>
            <a:r>
              <a:rPr lang="ru-RU" sz="2000" b="0" i="0" dirty="0" err="1" smtClean="0">
                <a:solidFill>
                  <a:srgbClr val="000000"/>
                </a:solidFill>
                <a:effectLst/>
                <a:latin typeface="Times New Roman" panose="02020603050405020304" pitchFamily="18" charset="0"/>
                <a:cs typeface="Times New Roman" panose="02020603050405020304" pitchFamily="18" charset="0"/>
              </a:rPr>
              <a:t>пирографической</a:t>
            </a:r>
            <a:r>
              <a:rPr lang="ru-RU" sz="2000" b="0" i="0" dirty="0" smtClean="0">
                <a:solidFill>
                  <a:srgbClr val="000000"/>
                </a:solidFill>
                <a:effectLst/>
                <a:latin typeface="Times New Roman" panose="02020603050405020304" pitchFamily="18" charset="0"/>
                <a:cs typeface="Times New Roman" panose="02020603050405020304" pitchFamily="18" charset="0"/>
              </a:rPr>
              <a:t> работы избыточное применение красок только отвлекает от поставленной цели. Однако следует признать, что </a:t>
            </a:r>
            <a:r>
              <a:rPr lang="ru-RU" sz="2000" b="0" i="0" dirty="0" err="1" smtClean="0">
                <a:solidFill>
                  <a:srgbClr val="000000"/>
                </a:solidFill>
                <a:effectLst/>
                <a:latin typeface="Times New Roman" panose="02020603050405020304" pitchFamily="18" charset="0"/>
                <a:cs typeface="Times New Roman" panose="02020603050405020304" pitchFamily="18" charset="0"/>
              </a:rPr>
              <a:t>пирография</a:t>
            </a:r>
            <a:r>
              <a:rPr lang="ru-RU" sz="2000" b="0" i="0" dirty="0" smtClean="0">
                <a:solidFill>
                  <a:srgbClr val="000000"/>
                </a:solidFill>
                <a:effectLst/>
                <a:latin typeface="Times New Roman" panose="02020603050405020304" pitchFamily="18" charset="0"/>
                <a:cs typeface="Times New Roman" panose="02020603050405020304" pitchFamily="18" charset="0"/>
              </a:rPr>
              <a:t> в сочетании с росписью по дереву может приводить и к весьма хорошим результатам. В данном проекте </a:t>
            </a:r>
            <a:r>
              <a:rPr lang="ru-RU" sz="2000" b="0" i="0" dirty="0" err="1" smtClean="0">
                <a:solidFill>
                  <a:srgbClr val="000000"/>
                </a:solidFill>
                <a:effectLst/>
                <a:latin typeface="Times New Roman" panose="02020603050405020304" pitchFamily="18" charset="0"/>
                <a:cs typeface="Times New Roman" panose="02020603050405020304" pitchFamily="18" charset="0"/>
              </a:rPr>
              <a:t>пирография</a:t>
            </a:r>
            <a:r>
              <a:rPr lang="ru-RU" sz="2000" b="0" i="0" dirty="0" smtClean="0">
                <a:solidFill>
                  <a:srgbClr val="000000"/>
                </a:solidFill>
                <a:effectLst/>
                <a:latin typeface="Times New Roman" panose="02020603050405020304" pitchFamily="18" charset="0"/>
                <a:cs typeface="Times New Roman" panose="02020603050405020304" pitchFamily="18" charset="0"/>
              </a:rPr>
              <a:t> используется всего лишь для создания фактуры, которая призвана выгодно подчеркнуть детали, делая изображение более объемным.</a:t>
            </a:r>
            <a:endParaRPr lang="ru-RU" sz="2000" b="0" i="0" dirty="0">
              <a:solidFill>
                <a:srgbClr val="000000"/>
              </a:solidFill>
              <a:effectLst/>
              <a:latin typeface="Times New Roman" panose="02020603050405020304" pitchFamily="18" charset="0"/>
              <a:cs typeface="Times New Roman" panose="02020603050405020304" pitchFamily="18" charset="0"/>
            </a:endParaRPr>
          </a:p>
        </p:txBody>
      </p:sp>
      <p:pic>
        <p:nvPicPr>
          <p:cNvPr id="1026" name="Picture 2" descr="Методы раскрашивания древесины при выжигани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3213" y="2472957"/>
            <a:ext cx="3359150" cy="426485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2847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46236" y="219075"/>
            <a:ext cx="10255251" cy="2424113"/>
          </a:xfrm>
        </p:spPr>
        <p:txBody>
          <a:bodyPr/>
          <a:lstStyle/>
          <a:p>
            <a:pPr marL="0" indent="0" algn="just">
              <a:buNone/>
            </a:pPr>
            <a:r>
              <a:rPr lang="ru-RU" sz="2000" b="1" cap="all" dirty="0">
                <a:latin typeface="Times New Roman" panose="02020603050405020304" pitchFamily="18" charset="0"/>
                <a:cs typeface="Times New Roman" panose="02020603050405020304" pitchFamily="18" charset="0"/>
              </a:rPr>
              <a:t>КОНТУРЫ РИСУНКА</a:t>
            </a:r>
          </a:p>
          <a:p>
            <a:pPr marL="0" indent="0" algn="just">
              <a:buNone/>
            </a:pPr>
            <a:r>
              <a:rPr lang="ru-RU" sz="2000" dirty="0">
                <a:latin typeface="Times New Roman" panose="02020603050405020304" pitchFamily="18" charset="0"/>
                <a:cs typeface="Times New Roman" panose="02020603050405020304" pitchFamily="18" charset="0"/>
              </a:rPr>
              <a:t>Переведите план рисунка на поверхность древесины. В сущности, это будет план расположения перьев. Чтобы было удобно изображать мелкие детали, предварительно тщательно ошкурьте древесину, сделайте ее гладкой, Установите такую температуру насадки, при которой можно провести четкую линию, медленно перемещая рукоятку. Работайте с сильным нажимом, чтобы выжженные линии получались как можно более глубокими.</a:t>
            </a:r>
          </a:p>
          <a:p>
            <a:pPr marL="0" indent="0">
              <a:buNone/>
            </a:pPr>
            <a:endParaRPr lang="ru-RU" dirty="0"/>
          </a:p>
        </p:txBody>
      </p:sp>
      <p:pic>
        <p:nvPicPr>
          <p:cNvPr id="2050" name="Picture 2" descr="Методы раскрашивания древесины при выжигани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598" y="2643187"/>
            <a:ext cx="3116263" cy="400819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2" name="Picture 4" descr="Методы раскрашивания древесины при выжигани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5180" y="2643187"/>
            <a:ext cx="3402563" cy="400819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2594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517648" y="0"/>
            <a:ext cx="10555290" cy="6858000"/>
          </a:xfrm>
        </p:spPr>
        <p:txBody>
          <a:bodyPr>
            <a:noAutofit/>
          </a:bodyPr>
          <a:lstStyle/>
          <a:p>
            <a:pPr marL="0" indent="0" algn="just">
              <a:buNone/>
            </a:pPr>
            <a:r>
              <a:rPr lang="ru-RU" b="1" cap="all" dirty="0">
                <a:latin typeface="Times New Roman" panose="02020603050405020304" pitchFamily="18" charset="0"/>
                <a:cs typeface="Times New Roman" panose="02020603050405020304" pitchFamily="18" charset="0"/>
              </a:rPr>
              <a:t>ШТРИХОВКА</a:t>
            </a:r>
          </a:p>
          <a:p>
            <a:pPr marL="0" indent="0" algn="just">
              <a:buNone/>
            </a:pPr>
            <a:r>
              <a:rPr lang="ru-RU" dirty="0">
                <a:latin typeface="Times New Roman" panose="02020603050405020304" pitchFamily="18" charset="0"/>
                <a:cs typeface="Times New Roman" panose="02020603050405020304" pitchFamily="18" charset="0"/>
              </a:rPr>
              <a:t>После того как выжжен контур, можно приступать к штриховке. Наибольшее внимание нужно будет уделить перьям крыла и хвоста, ибо именно эти области могут особенно выиграть от применения штриховки. Следы, оставляемые </a:t>
            </a:r>
            <a:r>
              <a:rPr lang="ru-RU" dirty="0" err="1">
                <a:latin typeface="Times New Roman" panose="02020603050405020304" pitchFamily="18" charset="0"/>
                <a:cs typeface="Times New Roman" panose="02020603050405020304" pitchFamily="18" charset="0"/>
              </a:rPr>
              <a:t>пирографом</a:t>
            </a:r>
            <a:r>
              <a:rPr lang="ru-RU" dirty="0">
                <a:latin typeface="Times New Roman" panose="02020603050405020304" pitchFamily="18" charset="0"/>
                <a:cs typeface="Times New Roman" panose="02020603050405020304" pitchFamily="18" charset="0"/>
              </a:rPr>
              <a:t>, должны быть достаточно интенсивными, чтобы просматриваться сквозь слой краски, который будет наложен в дальнейшем. Грудь петуха заполните У-образными следами. Клювовидной насадкой выжигают, начиная с низа живота до верхней части груди. Грудь птицы вы закрасите впоследствии темным цветом, поэтому созданная здесь штриховка будет незаметна. Тем не менее, это вполне подходящая область для того, чтобы начать штриховку.</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Клювовидная насадка может также использоваться для штриховки небольшого хохолка из белых перьев, расположенного на границе спины и хвоста, а также области между ногами и хвостом. При штриховке этих участков прижимайте насадку к поверхности древесины как можно сильнее. Может быть, вы наложите на них несколько слоев краски, поэтому постарайтесь выполнить штриховку так, чтобы она просматривалась сквозь эти слои.</a:t>
            </a:r>
            <a:br>
              <a:rPr lang="ru-RU" dirty="0">
                <a:latin typeface="Times New Roman" panose="02020603050405020304" pitchFamily="18" charset="0"/>
                <a:cs typeface="Times New Roman" panose="02020603050405020304" pitchFamily="18" charset="0"/>
              </a:rPr>
            </a:br>
            <a:r>
              <a:rPr lang="ru-RU" dirty="0">
                <a:latin typeface="Times New Roman" panose="02020603050405020304" pitchFamily="18" charset="0"/>
                <a:cs typeface="Times New Roman" panose="02020603050405020304" pitchFamily="18" charset="0"/>
              </a:rPr>
              <a:t>Есть еще две небольшие области, в которых найдется работа для клювовидной насадки: гребешок и перья над глазом. Те, кто вблизи видел гребень петуха или цыпленка, знают, что это вырост, покрытый грубой кожей. Прижимайте раскаленную насадку к поверхности древесины для получения точек на гребне. Затем, используя боковую поверхность клювика, нанесите на изображение штрихи, передающие тонкие перья, расположенные над глазом. Теперь пора сменить насадку на </a:t>
            </a:r>
            <a:r>
              <a:rPr lang="ru-RU" dirty="0" err="1">
                <a:latin typeface="Times New Roman" panose="02020603050405020304" pitchFamily="18" charset="0"/>
                <a:cs typeface="Times New Roman" panose="02020603050405020304" pitchFamily="18" charset="0"/>
              </a:rPr>
              <a:t>ложковидную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Ложковидная</a:t>
            </a:r>
            <a:r>
              <a:rPr lang="ru-RU" dirty="0">
                <a:latin typeface="Times New Roman" panose="02020603050405020304" pitchFamily="18" charset="0"/>
                <a:cs typeface="Times New Roman" panose="02020603050405020304" pitchFamily="18" charset="0"/>
              </a:rPr>
              <a:t> насадка, вне всякого сомнения, является наиболее подходящим инструментом для выжигания глубоких линий, которые в дальнейшем будут покрыты росписью. Температура насадки должна быть достаточной, чтобы при работе она глубоко входила в древесину. Работая режущим краем, выжигайте линии, передающие фактуру перьев. Помните, что прорезать эти линии в древесине нужно как можно более глубоко.</a:t>
            </a:r>
          </a:p>
          <a:p>
            <a:pPr marL="0" indent="0" algn="just">
              <a:buNone/>
            </a:pPr>
            <a:endParaRPr lang="ru-RU" sz="1600" dirty="0"/>
          </a:p>
        </p:txBody>
      </p:sp>
    </p:spTree>
    <p:extLst>
      <p:ext uri="{BB962C8B-B14F-4D97-AF65-F5344CB8AC3E}">
        <p14:creationId xmlns:p14="http://schemas.microsoft.com/office/powerpoint/2010/main" val="1563652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Методы раскрашивания древесины при выжигани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5987" y="320674"/>
            <a:ext cx="5573713" cy="632643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7248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71638" y="300037"/>
            <a:ext cx="10272712" cy="6243637"/>
          </a:xfrm>
        </p:spPr>
        <p:txBody>
          <a:bodyPr>
            <a:normAutofit/>
          </a:bodyPr>
          <a:lstStyle/>
          <a:p>
            <a:pPr marL="0" indent="0" algn="just">
              <a:buNone/>
            </a:pPr>
            <a:r>
              <a:rPr lang="ru-RU" sz="2000" b="1" cap="all" dirty="0">
                <a:latin typeface="Times New Roman" panose="02020603050405020304" pitchFamily="18" charset="0"/>
                <a:cs typeface="Times New Roman" panose="02020603050405020304" pitchFamily="18" charset="0"/>
              </a:rPr>
              <a:t>РОСПИСЬ</a:t>
            </a:r>
          </a:p>
          <a:p>
            <a:pPr marL="0" indent="0" algn="just">
              <a:buNone/>
            </a:pPr>
            <a:r>
              <a:rPr lang="ru-RU" sz="2000" dirty="0">
                <a:latin typeface="Times New Roman" panose="02020603050405020304" pitchFamily="18" charset="0"/>
                <a:cs typeface="Times New Roman" panose="02020603050405020304" pitchFamily="18" charset="0"/>
              </a:rPr>
              <a:t>Несмотря на характерную для гуаши плотность пигмента, будет нелишне предварительно загрунтовать рабочую поверхность, особенно на тех участках, где предполагается использовать светлые краски. Поэтому нанесите на отдельные участки изображения слой стойкой белой краски, как это показано на рисунке. Этот прием хорош также тем, что при нанесении на белую краску краски других цветов смешиваются с ней и в итоге получается более прочный цветовой слой, чем при нанесении краски непосредственно на древесину.</a:t>
            </a:r>
            <a:br>
              <a:rPr lang="ru-RU" sz="2000" dirty="0">
                <a:latin typeface="Times New Roman" panose="02020603050405020304" pitchFamily="18" charset="0"/>
                <a:cs typeface="Times New Roman" panose="02020603050405020304" pitchFamily="18" charset="0"/>
              </a:rPr>
            </a:br>
            <a:r>
              <a:rPr lang="ru-RU" sz="2000" dirty="0" err="1">
                <a:latin typeface="Times New Roman" panose="02020603050405020304" pitchFamily="18" charset="0"/>
                <a:cs typeface="Times New Roman" panose="02020603050405020304" pitchFamily="18" charset="0"/>
              </a:rPr>
              <a:t>Пирографически</a:t>
            </a:r>
            <a:r>
              <a:rPr lang="ru-RU" sz="2000" dirty="0">
                <a:latin typeface="Times New Roman" panose="02020603050405020304" pitchFamily="18" charset="0"/>
                <a:cs typeface="Times New Roman" panose="02020603050405020304" pitchFamily="18" charset="0"/>
              </a:rPr>
              <a:t> вам осталось проработать только голову и ноги птицы, так что уже сейчас можно приступать к закрашиванию больших областей изображения. Имеет смысл расходовать краску скупо, чтобы при закрашивании выгравированные желобки не заполнялись ею. Белый грунт будет способствовать тому, что краска ляжет хорошо и сквозь нее ничего не будет просматриваться.</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Обратите внимание на то, как следует начинать роспись головы. Если работать слегка влажной кистью, белый и красный цвета на гребне смешаются, дав в результате нужный оттенок. Результат будет особенно хорош, если вы используете для росписи гуашь.</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Теперь займемся шеей птицы. Помощниками при раскрашивании вам станут глубоко выжженные борозды, изображающие оперение. Расписывание такого петушка без предварительной </a:t>
            </a:r>
            <a:r>
              <a:rPr lang="ru-RU" sz="2000" dirty="0" err="1">
                <a:latin typeface="Times New Roman" panose="02020603050405020304" pitchFamily="18" charset="0"/>
                <a:cs typeface="Times New Roman" panose="02020603050405020304" pitchFamily="18" charset="0"/>
              </a:rPr>
              <a:t>пирографии</a:t>
            </a:r>
            <a:r>
              <a:rPr lang="ru-RU" sz="2000" dirty="0">
                <a:latin typeface="Times New Roman" panose="02020603050405020304" pitchFamily="18" charset="0"/>
                <a:cs typeface="Times New Roman" panose="02020603050405020304" pitchFamily="18" charset="0"/>
              </a:rPr>
              <a:t>, несомненно, заняло бы гораздо больше времени.</a:t>
            </a:r>
          </a:p>
          <a:p>
            <a:pPr marL="0" indent="0">
              <a:buNone/>
            </a:pP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2337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Методы раскрашивания древесины при выжигани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4338" y="382587"/>
            <a:ext cx="5187950" cy="615118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4100" name="Picture 4" descr="Методы раскрашивания древесины при выжигании"/>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72288" y="382587"/>
            <a:ext cx="5140506" cy="615118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8981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60524" y="161924"/>
            <a:ext cx="5568951" cy="6696076"/>
          </a:xfrm>
        </p:spPr>
        <p:txBody>
          <a:bodyPr>
            <a:normAutofit lnSpcReduction="10000"/>
          </a:bodyPr>
          <a:lstStyle/>
          <a:p>
            <a:pPr marL="0" indent="0" algn="just">
              <a:buNone/>
            </a:pPr>
            <a:r>
              <a:rPr lang="ru-RU" sz="2000" b="1" cap="all" dirty="0">
                <a:latin typeface="Times New Roman" panose="02020603050405020304" pitchFamily="18" charset="0"/>
                <a:cs typeface="Times New Roman" panose="02020603050405020304" pitchFamily="18" charset="0"/>
              </a:rPr>
              <a:t>ЗАКЛЮЧИТЕЛЬНЫЙ ЭТАП</a:t>
            </a:r>
          </a:p>
          <a:p>
            <a:pPr marL="0" indent="0" algn="just">
              <a:buNone/>
            </a:pPr>
            <a:r>
              <a:rPr lang="ru-RU" sz="2000" dirty="0">
                <a:latin typeface="Times New Roman" panose="02020603050405020304" pitchFamily="18" charset="0"/>
                <a:cs typeface="Times New Roman" panose="02020603050405020304" pitchFamily="18" charset="0"/>
              </a:rPr>
              <a:t>Закончим работу над этим проектом, </a:t>
            </a:r>
            <a:r>
              <a:rPr lang="ru-RU" sz="2000" dirty="0" err="1">
                <a:latin typeface="Times New Roman" panose="02020603050405020304" pitchFamily="18" charset="0"/>
                <a:cs typeface="Times New Roman" panose="02020603050405020304" pitchFamily="18" charset="0"/>
              </a:rPr>
              <a:t>пирографически</a:t>
            </a:r>
            <a:r>
              <a:rPr lang="ru-RU" sz="2000" dirty="0">
                <a:latin typeface="Times New Roman" panose="02020603050405020304" pitchFamily="18" charset="0"/>
                <a:cs typeface="Times New Roman" panose="02020603050405020304" pitchFamily="18" charset="0"/>
              </a:rPr>
              <a:t> проработав клюв и лапки петушка. Эти области не нуждаются в раскрашивании. Теперь любой, даже невнимательный зритель заметит, что над изображением потрудился </a:t>
            </a:r>
            <a:r>
              <a:rPr lang="ru-RU" sz="2000" dirty="0" err="1">
                <a:latin typeface="Times New Roman" panose="02020603050405020304" pitchFamily="18" charset="0"/>
                <a:cs typeface="Times New Roman" panose="02020603050405020304" pitchFamily="18" charset="0"/>
              </a:rPr>
              <a:t>пиромастер</a:t>
            </a:r>
            <a:r>
              <a:rPr lang="ru-RU" sz="2000" dirty="0">
                <a:latin typeface="Times New Roman" panose="02020603050405020304" pitchFamily="18" charset="0"/>
                <a:cs typeface="Times New Roman" panose="02020603050405020304" pitchFamily="18" charset="0"/>
              </a:rPr>
              <a:t>.</a:t>
            </a:r>
          </a:p>
          <a:p>
            <a:pPr marL="0" indent="0" algn="just">
              <a:buNone/>
            </a:pPr>
            <a:r>
              <a:rPr lang="ru-RU" sz="2000" dirty="0">
                <a:latin typeface="Times New Roman" panose="02020603050405020304" pitchFamily="18" charset="0"/>
                <a:cs typeface="Times New Roman" panose="02020603050405020304" pitchFamily="18" charset="0"/>
              </a:rPr>
              <a:t>Вам, возможно, захочется и дальше исследовать возможности сочетания </a:t>
            </a:r>
            <a:r>
              <a:rPr lang="ru-RU" sz="2000" dirty="0" err="1">
                <a:latin typeface="Times New Roman" panose="02020603050405020304" pitchFamily="18" charset="0"/>
                <a:cs typeface="Times New Roman" panose="02020603050405020304" pitchFamily="18" charset="0"/>
              </a:rPr>
              <a:t>пирографии</a:t>
            </a:r>
            <a:r>
              <a:rPr lang="ru-RU" sz="2000" dirty="0">
                <a:latin typeface="Times New Roman" panose="02020603050405020304" pitchFamily="18" charset="0"/>
                <a:cs typeface="Times New Roman" panose="02020603050405020304" pitchFamily="18" charset="0"/>
              </a:rPr>
              <a:t> с росписью. Существует множество других способов окрашивания деревянной поверхности, которые вы можете использовать. Например, существуют красители, которые не маскируют </a:t>
            </a:r>
            <a:r>
              <a:rPr lang="ru-RU" sz="2000" dirty="0" err="1">
                <a:latin typeface="Times New Roman" panose="02020603050405020304" pitchFamily="18" charset="0"/>
                <a:cs typeface="Times New Roman" panose="02020603050405020304" pitchFamily="18" charset="0"/>
              </a:rPr>
              <a:t>пирографичсские</a:t>
            </a:r>
            <a:r>
              <a:rPr lang="ru-RU" sz="2000" dirty="0">
                <a:latin typeface="Times New Roman" panose="02020603050405020304" pitchFamily="18" charset="0"/>
                <a:cs typeface="Times New Roman" panose="02020603050405020304" pitchFamily="18" charset="0"/>
              </a:rPr>
              <a:t> элементы изображения. Для придания дереву оттенка, а не полного закрашивания его может быть использована акварель.</a:t>
            </a:r>
            <a:r>
              <a:rPr lang="ru-RU" sz="2000" dirty="0">
                <a:latin typeface="Times New Roman" panose="02020603050405020304" pitchFamily="18" charset="0"/>
                <a:cs typeface="Times New Roman" panose="02020603050405020304" pitchFamily="18" charset="0"/>
              </a:rPr>
              <a:t/>
            </a:r>
            <a:br>
              <a:rPr lang="ru-RU" sz="2000" dirty="0">
                <a:latin typeface="Times New Roman" panose="02020603050405020304" pitchFamily="18" charset="0"/>
                <a:cs typeface="Times New Roman" panose="02020603050405020304" pitchFamily="18" charset="0"/>
              </a:rPr>
            </a:br>
            <a:r>
              <a:rPr lang="ru-RU" sz="2000" dirty="0">
                <a:latin typeface="Times New Roman" panose="02020603050405020304" pitchFamily="18" charset="0"/>
                <a:cs typeface="Times New Roman" panose="02020603050405020304" pitchFamily="18" charset="0"/>
              </a:rPr>
              <a:t>Какой бы метод раскрашивания вы ни избрали, </a:t>
            </a:r>
            <a:r>
              <a:rPr lang="ru-RU" sz="2000" dirty="0" err="1">
                <a:latin typeface="Times New Roman" panose="02020603050405020304" pitchFamily="18" charset="0"/>
                <a:cs typeface="Times New Roman" panose="02020603050405020304" pitchFamily="18" charset="0"/>
              </a:rPr>
              <a:t>пирографическая</a:t>
            </a:r>
            <a:r>
              <a:rPr lang="ru-RU" sz="2000" dirty="0">
                <a:latin typeface="Times New Roman" panose="02020603050405020304" pitchFamily="18" charset="0"/>
                <a:cs typeface="Times New Roman" panose="02020603050405020304" pitchFamily="18" charset="0"/>
              </a:rPr>
              <a:t> составляющая придаст работе объемность, которой не добиться применением красок.</a:t>
            </a:r>
            <a:endParaRPr lang="ru-RU" sz="2000" dirty="0">
              <a:latin typeface="Times New Roman" panose="02020603050405020304" pitchFamily="18" charset="0"/>
              <a:cs typeface="Times New Roman" panose="02020603050405020304" pitchFamily="18" charset="0"/>
            </a:endParaRPr>
          </a:p>
        </p:txBody>
      </p:sp>
      <p:pic>
        <p:nvPicPr>
          <p:cNvPr id="5122" name="Picture 2" descr="Методы раскрашивания древесины при выжигани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6487" y="708818"/>
            <a:ext cx="4563742" cy="560228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707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07163" y="2167160"/>
            <a:ext cx="8911687" cy="1280890"/>
          </a:xfrm>
        </p:spPr>
        <p:txBody>
          <a:bodyPr>
            <a:normAutofit/>
          </a:bodyPr>
          <a:lstStyle/>
          <a:p>
            <a:pPr algn="ctr"/>
            <a:r>
              <a:rPr lang="ru-RU" sz="5400" b="1" dirty="0" smtClean="0">
                <a:latin typeface="Times New Roman" panose="02020603050405020304" pitchFamily="18" charset="0"/>
                <a:cs typeface="Times New Roman" panose="02020603050405020304" pitchFamily="18" charset="0"/>
              </a:rPr>
              <a:t>Спасибо за внимание!</a:t>
            </a:r>
            <a:endParaRPr lang="ru-RU" sz="5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4731245"/>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13</TotalTime>
  <Words>420</Words>
  <Application>Microsoft Office PowerPoint</Application>
  <PresentationFormat>Широкоэкранный</PresentationFormat>
  <Paragraphs>16</Paragraphs>
  <Slides>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Arial</vt:lpstr>
      <vt:lpstr>Century Gothic</vt:lpstr>
      <vt:lpstr>Times New Roman</vt:lpstr>
      <vt:lpstr>Wingdings 3</vt:lpstr>
      <vt:lpstr>Легкий дым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Педагог ДО</dc:creator>
  <cp:lastModifiedBy>Педагог ДО</cp:lastModifiedBy>
  <cp:revision>2</cp:revision>
  <dcterms:created xsi:type="dcterms:W3CDTF">2020-05-14T06:08:19Z</dcterms:created>
  <dcterms:modified xsi:type="dcterms:W3CDTF">2020-05-14T06:21:40Z</dcterms:modified>
</cp:coreProperties>
</file>