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9" r:id="rId3"/>
    <p:sldId id="261" r:id="rId4"/>
    <p:sldId id="262" r:id="rId5"/>
    <p:sldId id="263" r:id="rId6"/>
    <p:sldId id="273" r:id="rId7"/>
    <p:sldId id="274" r:id="rId8"/>
    <p:sldId id="278" r:id="rId9"/>
    <p:sldId id="264" r:id="rId10"/>
    <p:sldId id="275" r:id="rId11"/>
    <p:sldId id="276" r:id="rId12"/>
    <p:sldId id="277" r:id="rId13"/>
    <p:sldId id="27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00"/>
    <a:srgbClr val="9693D9"/>
    <a:srgbClr val="859C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5C9929-A64C-4861-9032-DD6118D5588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F4364-4169-45C0-9725-CE6B706E7E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86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2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629986"/>
            <a:ext cx="8572560" cy="1857388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3600" dirty="0" smtClean="0">
                <a:solidFill>
                  <a:srgbClr val="000066"/>
                </a:solidFill>
                <a:effectLst/>
              </a:rPr>
              <a:t>Изготовление панно в технике выжигание по дереву</a:t>
            </a:r>
            <a:br>
              <a:rPr lang="ru-RU" sz="3600" dirty="0" smtClean="0">
                <a:solidFill>
                  <a:srgbClr val="000066"/>
                </a:solidFill>
                <a:effectLst/>
              </a:rPr>
            </a:br>
            <a:r>
              <a:rPr lang="ru-RU" sz="3600" dirty="0" smtClean="0">
                <a:solidFill>
                  <a:srgbClr val="000066"/>
                </a:solidFill>
                <a:effectLst/>
              </a:rPr>
              <a:t>(</a:t>
            </a:r>
            <a:r>
              <a:rPr lang="ru-RU" sz="3600" dirty="0" err="1" smtClean="0">
                <a:solidFill>
                  <a:srgbClr val="000066"/>
                </a:solidFill>
                <a:effectLst/>
              </a:rPr>
              <a:t>пирография</a:t>
            </a:r>
            <a:r>
              <a:rPr lang="ru-RU" sz="3600" dirty="0" smtClean="0">
                <a:solidFill>
                  <a:srgbClr val="000066"/>
                </a:solidFill>
                <a:effectLst/>
              </a:rPr>
              <a:t>)</a:t>
            </a:r>
            <a:endParaRPr lang="ru-RU" sz="3600" dirty="0">
              <a:solidFill>
                <a:srgbClr val="000066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35696" y="3717032"/>
            <a:ext cx="58143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</a:rPr>
              <a:t>Котелевец О.А., ПДО,</a:t>
            </a:r>
            <a:br>
              <a:rPr lang="ru-RU" altLang="ru-RU" sz="3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</a:rPr>
              <a:t>ТО «Узор»,</a:t>
            </a:r>
            <a:br>
              <a:rPr lang="ru-RU" altLang="ru-RU" sz="3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</a:rPr>
              <a:t>МБОУ ДО ЦТ «Мастер</a:t>
            </a:r>
            <a:r>
              <a:rPr lang="ru-RU" altLang="ru-RU" sz="5400" dirty="0">
                <a:solidFill>
                  <a:schemeClr val="accent1">
                    <a:lumMod val="50000"/>
                  </a:schemeClr>
                </a:solidFill>
              </a:rPr>
              <a:t>»</a:t>
            </a:r>
            <a:endParaRPr lang="ru-RU" alt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58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5841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66"/>
                </a:solidFill>
                <a:effectLst/>
              </a:rPr>
              <a:t>Получение линий</a:t>
            </a:r>
            <a:endParaRPr lang="ru-RU" dirty="0">
              <a:solidFill>
                <a:srgbClr val="000066"/>
              </a:solidFill>
              <a:effectLst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42910" y="1785926"/>
            <a:ext cx="3442446" cy="65836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Тонкая линия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42910" y="2500306"/>
            <a:ext cx="3803904" cy="2065581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Чтобы </a:t>
            </a:r>
            <a:r>
              <a:rPr lang="ru-RU" dirty="0">
                <a:solidFill>
                  <a:schemeClr val="bg1"/>
                </a:solidFill>
              </a:rPr>
              <a:t>получить тонкую линию, перо </a:t>
            </a:r>
            <a:r>
              <a:rPr lang="ru-RU" dirty="0" err="1">
                <a:solidFill>
                  <a:schemeClr val="bg1"/>
                </a:solidFill>
              </a:rPr>
              <a:t>электровыжигателя</a:t>
            </a:r>
            <a:r>
              <a:rPr lang="ru-RU" dirty="0">
                <a:solidFill>
                  <a:schemeClr val="bg1"/>
                </a:solidFill>
              </a:rPr>
              <a:t> следует передвигать быстро.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786314" y="1857364"/>
            <a:ext cx="3447288" cy="658368"/>
          </a:xfrm>
        </p:spPr>
        <p:txBody>
          <a:bodyPr>
            <a:normAutofit fontScale="92500"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Толстая линия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714876" y="2571744"/>
            <a:ext cx="3799728" cy="2284832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bg1"/>
                </a:solidFill>
              </a:rPr>
              <a:t>Толстую линию получают при медленном движении пера. В конце линии перо надо быстро отрывать от рисунка.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928670"/>
            <a:ext cx="777686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</a:rPr>
              <a:t>На нанесенном рисунке сначала ставят точки, затем проводят линии. Вести перо следует без нажима.</a:t>
            </a:r>
          </a:p>
          <a:p>
            <a:endParaRPr lang="ru-RU" dirty="0">
              <a:solidFill>
                <a:srgbClr val="000066"/>
              </a:solidFill>
            </a:endParaRPr>
          </a:p>
        </p:txBody>
      </p:sp>
      <p:pic>
        <p:nvPicPr>
          <p:cNvPr id="7170" name="Picture 2" descr="https://rollertorg.ru/assets/cache_image/d/818895/d/oblozhka_vyzhiganiye_po_derevu_200x200_6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429131"/>
            <a:ext cx="3000396" cy="2250297"/>
          </a:xfrm>
          <a:prstGeom prst="rect">
            <a:avLst/>
          </a:prstGeom>
          <a:noFill/>
        </p:spPr>
      </p:pic>
      <p:pic>
        <p:nvPicPr>
          <p:cNvPr id="7172" name="Picture 4" descr="https://static.dityvmisti.ua/files/events/10556/10556_sc_58aadebbc98a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4714884"/>
            <a:ext cx="3556443" cy="16478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333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4709160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</a:rPr>
              <a:t>Рисунок сначала выжигают по внешнему контуру, а потом переходят к внутренним линиям и точкам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</a:rPr>
              <a:t>Меняя накал штифта, придавая ему различный наклон, можно добиться глубоко насыщенных линий и едва заметных штрихов, при этом меняется и интенсивность окраски линии от темно-коричневого до светлых желтовато-коричневых тонов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</a:rPr>
              <a:t>Нельзя продвигать штифт с особым усилием или неуверенно замедлять его ход по рисунку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</a:rPr>
              <a:t>Выжигая кривые линии или точки, штифт держат перпендикулярно к поверхности доски, а при выжигании прямых линий - наклонно, как карандаш при рисовании.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857232"/>
          </a:xfrm>
        </p:spPr>
        <p:txBody>
          <a:bodyPr/>
          <a:lstStyle/>
          <a:p>
            <a:r>
              <a:rPr lang="ru-RU" dirty="0" smtClean="0">
                <a:solidFill>
                  <a:srgbClr val="000066"/>
                </a:solidFill>
                <a:effectLst/>
              </a:rPr>
              <a:t>Тонкости выжигания</a:t>
            </a:r>
            <a:endParaRPr lang="ru-RU" dirty="0">
              <a:solidFill>
                <a:srgbClr val="000066"/>
              </a:solidFill>
              <a:effectLst/>
            </a:endParaRPr>
          </a:p>
        </p:txBody>
      </p:sp>
      <p:pic>
        <p:nvPicPr>
          <p:cNvPr id="6146" name="Picture 2" descr="http://img.youtube.com/vi/4Oy4mqQ8rqk/m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0989" y="4429132"/>
            <a:ext cx="3937027" cy="2214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272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3643338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</a:rPr>
              <a:t>Закончив выжигание рисунка, поверхность тщательно чистят мельчайшей наждачной бумагой. Зачистку шкуркой надо производить тщательно, но осторожно, чтобы не повредить мелких штрихов и </a:t>
            </a:r>
            <a:r>
              <a:rPr lang="ru-RU" sz="2000" dirty="0" smtClean="0">
                <a:solidFill>
                  <a:schemeClr val="bg1"/>
                </a:solidFill>
              </a:rPr>
              <a:t>линий </a:t>
            </a:r>
            <a:r>
              <a:rPr lang="ru-RU" sz="2000" dirty="0">
                <a:solidFill>
                  <a:schemeClr val="bg1"/>
                </a:solidFill>
              </a:rPr>
              <a:t>и не скруглить грани выступов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</a:p>
          <a:p>
            <a:pPr defTabSz="7981950">
              <a:tabLst>
                <a:tab pos="4124325" algn="l"/>
              </a:tabLst>
            </a:pPr>
            <a:r>
              <a:rPr lang="ru-RU" sz="2000" dirty="0" smtClean="0">
                <a:solidFill>
                  <a:schemeClr val="bg1"/>
                </a:solidFill>
              </a:rPr>
              <a:t>Выжженный рисунок можно </a:t>
            </a:r>
            <a:r>
              <a:rPr lang="ru-RU" sz="2000" dirty="0">
                <a:solidFill>
                  <a:schemeClr val="bg1"/>
                </a:solidFill>
              </a:rPr>
              <a:t> расписать </a:t>
            </a:r>
            <a:endParaRPr lang="ru-RU" sz="2000" dirty="0" smtClean="0">
              <a:solidFill>
                <a:schemeClr val="bg1"/>
              </a:solidFill>
            </a:endParaRPr>
          </a:p>
          <a:p>
            <a:pPr defTabSz="7981950">
              <a:buNone/>
              <a:tabLst>
                <a:tab pos="4124325" algn="l"/>
              </a:tabLst>
            </a:pPr>
            <a:r>
              <a:rPr lang="ru-RU" sz="2000" dirty="0" smtClean="0">
                <a:solidFill>
                  <a:schemeClr val="bg1"/>
                </a:solidFill>
              </a:rPr>
              <a:t>     акварельными или </a:t>
            </a:r>
            <a:r>
              <a:rPr lang="ru-RU" sz="2000" dirty="0">
                <a:solidFill>
                  <a:schemeClr val="bg1"/>
                </a:solidFill>
              </a:rPr>
              <a:t>масляными красками. Роспись, как своеобразный декоративный прием, дополняет выжженное изделие, делает его ярким и нарядным.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dirty="0" smtClean="0">
                <a:solidFill>
                  <a:srgbClr val="000066"/>
                </a:solidFill>
                <a:effectLst/>
              </a:rPr>
              <a:t>Окончательный этап</a:t>
            </a:r>
            <a:endParaRPr lang="ru-RU" dirty="0">
              <a:solidFill>
                <a:srgbClr val="000066"/>
              </a:solidFill>
              <a:effectLst/>
            </a:endParaRPr>
          </a:p>
        </p:txBody>
      </p:sp>
      <p:pic>
        <p:nvPicPr>
          <p:cNvPr id="5122" name="Picture 2" descr="http://znayka.net/images/hands/19806/19806_4_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929066"/>
            <a:ext cx="2928958" cy="2198725"/>
          </a:xfrm>
          <a:prstGeom prst="rect">
            <a:avLst/>
          </a:prstGeom>
          <a:noFill/>
        </p:spPr>
      </p:pic>
      <p:pic>
        <p:nvPicPr>
          <p:cNvPr id="5124" name="Picture 4" descr="http://sdelala-sama.ru/uploads/posts/2016-06/thumbs/1467132668_140930151348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429000"/>
            <a:ext cx="2000264" cy="31500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816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Спасибо за внимание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694553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sz="4000" dirty="0" smtClean="0">
                <a:solidFill>
                  <a:srgbClr val="000066"/>
                </a:solidFill>
                <a:effectLst/>
              </a:rPr>
              <a:t>Звездочка</a:t>
            </a:r>
            <a:r>
              <a:rPr lang="ru-RU" dirty="0" smtClean="0">
                <a:solidFill>
                  <a:srgbClr val="000066"/>
                </a:solidFill>
                <a:effectLst/>
              </a:rPr>
              <a:t> обдумывания</a:t>
            </a:r>
            <a:endParaRPr lang="ru-RU" dirty="0">
              <a:solidFill>
                <a:srgbClr val="000066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348" y="1000108"/>
            <a:ext cx="7929618" cy="1296144"/>
          </a:xfrm>
        </p:spPr>
        <p:txBody>
          <a:bodyPr>
            <a:noAutofit/>
          </a:bodyPr>
          <a:lstStyle/>
          <a:p>
            <a:pPr marL="137160" indent="0">
              <a:buNone/>
            </a:pPr>
            <a:r>
              <a:rPr lang="ru-RU" sz="2400" dirty="0">
                <a:solidFill>
                  <a:schemeClr val="bg1"/>
                </a:solidFill>
              </a:rPr>
              <a:t>Д</a:t>
            </a:r>
            <a:r>
              <a:rPr lang="ru-RU" sz="2400" dirty="0" smtClean="0">
                <a:solidFill>
                  <a:schemeClr val="bg1"/>
                </a:solidFill>
              </a:rPr>
              <a:t>ля выполнения панно воспользуемся системой «звездочка обдумывания»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6-конечная звезда 3"/>
          <p:cNvSpPr/>
          <p:nvPr/>
        </p:nvSpPr>
        <p:spPr>
          <a:xfrm>
            <a:off x="3382726" y="3479614"/>
            <a:ext cx="2296257" cy="2001366"/>
          </a:xfrm>
          <a:prstGeom prst="star6">
            <a:avLst/>
          </a:prstGeom>
          <a:solidFill>
            <a:srgbClr val="9693D9"/>
          </a:solidFill>
          <a:ln>
            <a:solidFill>
              <a:schemeClr val="bg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2">
                  <a:lumMod val="25000"/>
                  <a:lumOff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2813" y="3008670"/>
            <a:ext cx="2088232" cy="7920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99592" y="3143104"/>
            <a:ext cx="208823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    </a:t>
            </a:r>
            <a:r>
              <a:rPr lang="ru-RU" sz="2400" dirty="0" smtClean="0">
                <a:solidFill>
                  <a:srgbClr val="000066"/>
                </a:solidFill>
              </a:rPr>
              <a:t>Материалы</a:t>
            </a:r>
            <a:r>
              <a:rPr lang="ru-RU" sz="2800" dirty="0" smtClean="0">
                <a:solidFill>
                  <a:srgbClr val="000066"/>
                </a:solidFill>
              </a:rPr>
              <a:t>  </a:t>
            </a:r>
            <a:endParaRPr lang="ru-RU" sz="2800" dirty="0">
              <a:solidFill>
                <a:srgbClr val="000066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58746" y="2662260"/>
            <a:ext cx="1944216" cy="7435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644471" y="4126354"/>
            <a:ext cx="1787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0066"/>
                </a:solidFill>
              </a:rPr>
              <a:t>Панно «</a:t>
            </a:r>
            <a:r>
              <a:rPr lang="ru-RU" sz="1600" dirty="0" smtClean="0">
                <a:solidFill>
                  <a:srgbClr val="000066"/>
                </a:solidFill>
              </a:rPr>
              <a:t>Великое древо»</a:t>
            </a:r>
            <a:endParaRPr lang="ru-RU" sz="2000" dirty="0">
              <a:solidFill>
                <a:srgbClr val="000066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44471" y="2816941"/>
            <a:ext cx="1787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0066"/>
                </a:solidFill>
              </a:rPr>
              <a:t>     Эскиз</a:t>
            </a:r>
            <a:endParaRPr lang="ru-RU" sz="2400" dirty="0">
              <a:solidFill>
                <a:srgbClr val="000066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71725" y="2931232"/>
            <a:ext cx="2088232" cy="7920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015741" y="3096444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0066"/>
                </a:solidFill>
              </a:rPr>
              <a:t>Инструмент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endParaRPr lang="ru-RU" dirty="0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77950" y="4544756"/>
            <a:ext cx="2023095" cy="7920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243086" y="4525301"/>
            <a:ext cx="18928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0066"/>
                </a:solidFill>
              </a:rPr>
              <a:t>Стоимость выполнения</a:t>
            </a:r>
            <a:endParaRPr lang="ru-RU" sz="2400" dirty="0">
              <a:solidFill>
                <a:srgbClr val="000066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66616" y="4573564"/>
            <a:ext cx="2023095" cy="8309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078064" y="4545221"/>
            <a:ext cx="20167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0066"/>
                </a:solidFill>
              </a:rPr>
              <a:t>Технология изготовления</a:t>
            </a:r>
            <a:endParaRPr lang="ru-RU" sz="2400" dirty="0">
              <a:solidFill>
                <a:srgbClr val="000066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484167" y="5589485"/>
            <a:ext cx="2093373" cy="7507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666682" y="5732473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0066"/>
                </a:solidFill>
              </a:rPr>
              <a:t>Украшения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endParaRPr lang="ru-RU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55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000066"/>
                </a:solidFill>
                <a:effectLst/>
              </a:rPr>
              <a:t>Основные характеристики изделия</a:t>
            </a:r>
            <a:endParaRPr lang="ru-RU" sz="4000" dirty="0">
              <a:solidFill>
                <a:srgbClr val="000066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2400" dirty="0" smtClean="0">
                <a:solidFill>
                  <a:srgbClr val="000000"/>
                </a:solidFill>
              </a:rPr>
              <a:t>Назначение </a:t>
            </a:r>
            <a:r>
              <a:rPr lang="ru-RU" sz="2400" dirty="0" smtClean="0">
                <a:solidFill>
                  <a:srgbClr val="000000"/>
                </a:solidFill>
              </a:rPr>
              <a:t>панно – декор комнаты.</a:t>
            </a:r>
          </a:p>
          <a:p>
            <a:pPr marL="137160" indent="0">
              <a:buNone/>
            </a:pPr>
            <a:r>
              <a:rPr lang="ru-RU" sz="2400" dirty="0" smtClean="0">
                <a:solidFill>
                  <a:srgbClr val="000000"/>
                </a:solidFill>
              </a:rPr>
              <a:t>Материалы из которых выполнено панно должны иметь следующие характеристики :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</a:rPr>
              <a:t>н</a:t>
            </a:r>
            <a:r>
              <a:rPr lang="ru-RU" sz="2400" dirty="0" smtClean="0">
                <a:solidFill>
                  <a:srgbClr val="000000"/>
                </a:solidFill>
              </a:rPr>
              <a:t>е большой вес;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</a:rPr>
              <a:t>о</a:t>
            </a:r>
            <a:r>
              <a:rPr lang="ru-RU" sz="2400" dirty="0" smtClean="0">
                <a:solidFill>
                  <a:srgbClr val="000000"/>
                </a:solidFill>
              </a:rPr>
              <a:t>тсутствие требований специального ухода;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</a:rPr>
              <a:t>с</a:t>
            </a:r>
            <a:r>
              <a:rPr lang="ru-RU" sz="2400" dirty="0" smtClean="0">
                <a:solidFill>
                  <a:srgbClr val="000000"/>
                </a:solidFill>
              </a:rPr>
              <a:t>редняя механическая прочность и износостойкость.</a:t>
            </a:r>
          </a:p>
          <a:p>
            <a:pPr marL="137160" indent="0">
              <a:buNone/>
            </a:pPr>
            <a:r>
              <a:rPr lang="ru-RU" sz="2400" dirty="0" smtClean="0">
                <a:solidFill>
                  <a:srgbClr val="000000"/>
                </a:solidFill>
              </a:rPr>
              <a:t>Форма классическая прямоугольная.</a:t>
            </a:r>
          </a:p>
          <a:p>
            <a:pPr marL="137160" indent="0">
              <a:buNone/>
            </a:pPr>
            <a:r>
              <a:rPr lang="ru-RU" sz="2400" dirty="0" smtClean="0">
                <a:solidFill>
                  <a:srgbClr val="000000"/>
                </a:solidFill>
              </a:rPr>
              <a:t>Техника выполнения – </a:t>
            </a:r>
            <a:r>
              <a:rPr lang="ru-RU" sz="2400" dirty="0" err="1" smtClean="0">
                <a:solidFill>
                  <a:srgbClr val="000000"/>
                </a:solidFill>
              </a:rPr>
              <a:t>пирография</a:t>
            </a:r>
            <a:r>
              <a:rPr lang="ru-RU" sz="2400" dirty="0" smtClean="0">
                <a:solidFill>
                  <a:srgbClr val="000000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8" y="4156960"/>
            <a:ext cx="1500198" cy="255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927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dirty="0" smtClean="0">
                <a:solidFill>
                  <a:srgbClr val="000066"/>
                </a:solidFill>
                <a:effectLst/>
              </a:rPr>
              <a:t>Материалы и инструменты.</a:t>
            </a:r>
            <a:endParaRPr lang="ru-RU" dirty="0">
              <a:solidFill>
                <a:srgbClr val="000066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1214422"/>
            <a:ext cx="8072494" cy="1857388"/>
          </a:xfrm>
        </p:spPr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00"/>
                </a:solidFill>
              </a:rPr>
              <a:t>Офисная бумага;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</a:rPr>
              <a:t>к</a:t>
            </a:r>
            <a:r>
              <a:rPr lang="ru-RU" sz="2400" dirty="0" smtClean="0">
                <a:solidFill>
                  <a:srgbClr val="000000"/>
                </a:solidFill>
              </a:rPr>
              <a:t>арандаш;</a:t>
            </a:r>
            <a:endParaRPr lang="ru-RU" sz="2400" dirty="0">
              <a:solidFill>
                <a:srgbClr val="000000"/>
              </a:solidFill>
            </a:endParaRPr>
          </a:p>
          <a:p>
            <a:pPr>
              <a:buClrTx/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00"/>
                </a:solidFill>
              </a:rPr>
              <a:t>фанера нужного размера;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00"/>
                </a:solidFill>
              </a:rPr>
              <a:t>электроприбор для выжигания по дереву.</a:t>
            </a:r>
          </a:p>
          <a:p>
            <a:pPr>
              <a:buClrTx/>
              <a:buFont typeface="Wingdings" pitchFamily="2" charset="2"/>
              <a:buChar char="Ø"/>
            </a:pPr>
            <a:endParaRPr lang="ru-RU" sz="2400" dirty="0"/>
          </a:p>
        </p:txBody>
      </p:sp>
      <p:pic>
        <p:nvPicPr>
          <p:cNvPr id="21506" name="Picture 2" descr="https://fs00.infourok.ru/images/doc/125/146568/img4.jpg"/>
          <p:cNvPicPr>
            <a:picLocks noChangeAspect="1" noChangeArrowheads="1"/>
          </p:cNvPicPr>
          <p:nvPr/>
        </p:nvPicPr>
        <p:blipFill>
          <a:blip r:embed="rId2"/>
          <a:srcRect t="18750"/>
          <a:stretch>
            <a:fillRect/>
          </a:stretch>
        </p:blipFill>
        <p:spPr bwMode="auto">
          <a:xfrm>
            <a:off x="2000232" y="3071810"/>
            <a:ext cx="5429256" cy="33084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421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dirty="0" smtClean="0">
                <a:solidFill>
                  <a:srgbClr val="000066"/>
                </a:solidFill>
                <a:effectLst/>
              </a:rPr>
              <a:t>Техника изготовления</a:t>
            </a:r>
            <a:endParaRPr lang="ru-RU" dirty="0">
              <a:solidFill>
                <a:srgbClr val="000066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709160"/>
          </a:xfrm>
        </p:spPr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00"/>
                </a:solidFill>
              </a:rPr>
              <a:t>Придумать и нарисовать эскиз панно;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00"/>
                </a:solidFill>
              </a:rPr>
              <a:t>перенести эскиз на фанеру;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</a:rPr>
              <a:t>п</a:t>
            </a:r>
            <a:r>
              <a:rPr lang="ru-RU" sz="2400" dirty="0" smtClean="0">
                <a:solidFill>
                  <a:srgbClr val="000000"/>
                </a:solidFill>
              </a:rPr>
              <a:t>риступить к выжиганию рисунка на фанере.</a:t>
            </a:r>
            <a:endParaRPr lang="ru-RU" sz="2400" dirty="0">
              <a:solidFill>
                <a:srgbClr val="000000"/>
              </a:solidFill>
            </a:endParaRPr>
          </a:p>
        </p:txBody>
      </p:sp>
      <p:pic>
        <p:nvPicPr>
          <p:cNvPr id="20482" name="Picture 2" descr="http://goodphotoblog.ru/img-q5y5x5n4g40414r5z4r284m5z5j5s484u2x5r4o4f4g4o5p206u4d454j4i4o2x5l4/wp-content/uploads/2011/04/DSC035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286124"/>
            <a:ext cx="3786214" cy="2804604"/>
          </a:xfrm>
          <a:prstGeom prst="rect">
            <a:avLst/>
          </a:prstGeom>
          <a:noFill/>
        </p:spPr>
      </p:pic>
      <p:pic>
        <p:nvPicPr>
          <p:cNvPr id="20484" name="Picture 4" descr="https://www.intelkot.ru/pics_import/ArticlesImg/vizhigani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286124"/>
            <a:ext cx="3535637" cy="2786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987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4282" y="1428736"/>
            <a:ext cx="8572560" cy="3988965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</a:rPr>
              <a:t>Перед выжиганием поверхность шлифуют наждачной </a:t>
            </a:r>
            <a:r>
              <a:rPr lang="ru-RU" dirty="0" smtClean="0">
                <a:solidFill>
                  <a:schemeClr val="bg1"/>
                </a:solidFill>
              </a:rPr>
              <a:t>бумагой. Рисунок </a:t>
            </a:r>
            <a:r>
              <a:rPr lang="ru-RU" dirty="0">
                <a:solidFill>
                  <a:schemeClr val="bg1"/>
                </a:solidFill>
              </a:rPr>
              <a:t>переводят на деталь через </a:t>
            </a:r>
            <a:r>
              <a:rPr lang="ru-RU" dirty="0" smtClean="0">
                <a:solidFill>
                  <a:schemeClr val="bg1"/>
                </a:solidFill>
              </a:rPr>
              <a:t>копировальную </a:t>
            </a:r>
            <a:r>
              <a:rPr lang="ru-RU" dirty="0">
                <a:solidFill>
                  <a:schemeClr val="bg1"/>
                </a:solidFill>
              </a:rPr>
              <a:t>бумагу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 defTabSz="5505450"/>
            <a:r>
              <a:rPr lang="ru-RU" dirty="0" smtClean="0">
                <a:solidFill>
                  <a:schemeClr val="bg1"/>
                </a:solidFill>
              </a:rPr>
              <a:t>Выжигают рисунок с помощью</a:t>
            </a:r>
          </a:p>
          <a:p>
            <a:pPr defTabSz="5505450">
              <a:buNone/>
            </a:pPr>
            <a:r>
              <a:rPr lang="ru-RU" dirty="0" smtClean="0">
                <a:solidFill>
                  <a:schemeClr val="bg1"/>
                </a:solidFill>
              </a:rPr>
              <a:t>        </a:t>
            </a:r>
            <a:r>
              <a:rPr lang="ru-RU" b="1" dirty="0" err="1" smtClean="0">
                <a:solidFill>
                  <a:schemeClr val="bg1"/>
                </a:solidFill>
              </a:rPr>
              <a:t>электровыжигателя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0066"/>
                </a:solidFill>
                <a:effectLst/>
              </a:rPr>
              <a:t>Выжигание на практике</a:t>
            </a:r>
            <a:endParaRPr lang="ru-RU" dirty="0">
              <a:solidFill>
                <a:srgbClr val="000066"/>
              </a:solidFill>
              <a:effectLst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3286124"/>
            <a:ext cx="3029322" cy="2738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450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85720" y="785794"/>
            <a:ext cx="8229600" cy="4709160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</a:rPr>
              <a:t>Ручку с нагревательным пером берут в правую руку как карандаш. Прибор включают в электрическую сеть и переключателем </a:t>
            </a:r>
            <a:r>
              <a:rPr lang="ru-RU" sz="2000" dirty="0" smtClean="0">
                <a:solidFill>
                  <a:schemeClr val="bg1"/>
                </a:solidFill>
              </a:rPr>
              <a:t>устанавливают </a:t>
            </a:r>
            <a:r>
              <a:rPr lang="ru-RU" sz="2000" dirty="0">
                <a:solidFill>
                  <a:schemeClr val="bg1"/>
                </a:solidFill>
              </a:rPr>
              <a:t>необходимую степень накала пера. Начинают работать тогда, когда перо разогреется до темно-красного цвета.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</a:rPr>
              <a:t>При </a:t>
            </a:r>
            <a:r>
              <a:rPr lang="ru-RU" sz="2000" dirty="0">
                <a:solidFill>
                  <a:schemeClr val="bg1"/>
                </a:solidFill>
              </a:rPr>
              <a:t>выжигании нужно сидеть прямо, правая рука должна устойчиво лежать на столе (см. рис.). Через 10 - 15 мин работы </a:t>
            </a:r>
            <a:r>
              <a:rPr lang="ru-RU" sz="2000" dirty="0" err="1">
                <a:solidFill>
                  <a:schemeClr val="bg1"/>
                </a:solidFill>
              </a:rPr>
              <a:t>электровыжигатель</a:t>
            </a:r>
            <a:r>
              <a:rPr lang="ru-RU" sz="2000" dirty="0">
                <a:solidFill>
                  <a:schemeClr val="bg1"/>
                </a:solidFill>
              </a:rPr>
              <a:t> выключают на 2 - 3 мин для остывания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  <a:endParaRPr lang="ru-RU" sz="2000" dirty="0">
              <a:solidFill>
                <a:schemeClr val="bg1"/>
              </a:solidFill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</a:rPr>
              <a:t>Выжигать </a:t>
            </a:r>
            <a:r>
              <a:rPr lang="ru-RU" sz="2000" dirty="0">
                <a:solidFill>
                  <a:schemeClr val="bg1"/>
                </a:solidFill>
              </a:rPr>
              <a:t>можно только по сухой древесине.</a:t>
            </a:r>
          </a:p>
          <a:p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857232"/>
          </a:xfrm>
        </p:spPr>
        <p:txBody>
          <a:bodyPr/>
          <a:lstStyle/>
          <a:p>
            <a:r>
              <a:rPr lang="ru-RU" dirty="0" smtClean="0">
                <a:solidFill>
                  <a:srgbClr val="000066"/>
                </a:solidFill>
                <a:effectLst/>
              </a:rPr>
              <a:t>Правила выжигания</a:t>
            </a:r>
            <a:endParaRPr lang="ru-RU" dirty="0">
              <a:solidFill>
                <a:srgbClr val="000066"/>
              </a:solidFill>
              <a:effectLst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11" y="3500438"/>
            <a:ext cx="4124573" cy="3143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283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71472" y="928670"/>
            <a:ext cx="8031257" cy="4276997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</a:rPr>
              <a:t>Включать </a:t>
            </a:r>
            <a:r>
              <a:rPr lang="ru-RU" sz="2000" dirty="0" err="1">
                <a:solidFill>
                  <a:schemeClr val="bg1"/>
                </a:solidFill>
              </a:rPr>
              <a:t>электровыжигатель</a:t>
            </a:r>
            <a:r>
              <a:rPr lang="ru-RU" sz="2000" dirty="0">
                <a:solidFill>
                  <a:schemeClr val="bg1"/>
                </a:solidFill>
              </a:rPr>
              <a:t> можно только </a:t>
            </a:r>
            <a:r>
              <a:rPr lang="ru-RU" sz="2000" dirty="0" smtClean="0">
                <a:solidFill>
                  <a:schemeClr val="bg1"/>
                </a:solidFill>
              </a:rPr>
              <a:t>в присутствии взрослых.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</a:rPr>
              <a:t>При </a:t>
            </a:r>
            <a:r>
              <a:rPr lang="ru-RU" sz="2000" dirty="0">
                <a:solidFill>
                  <a:schemeClr val="bg1"/>
                </a:solidFill>
              </a:rPr>
              <a:t>работе нельзя сильно нажимать на перо. </a:t>
            </a:r>
            <a:endParaRPr lang="ru-RU" sz="2000" dirty="0" smtClean="0">
              <a:solidFill>
                <a:schemeClr val="bg1"/>
              </a:solidFill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</a:rPr>
              <a:t>В </a:t>
            </a:r>
            <a:r>
              <a:rPr lang="ru-RU" sz="2000" dirty="0">
                <a:solidFill>
                  <a:schemeClr val="bg1"/>
                </a:solidFill>
              </a:rPr>
              <a:t>конце линии перо необходимо резко отрывать от рисунка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</a:rPr>
              <a:t>Не </a:t>
            </a:r>
            <a:r>
              <a:rPr lang="ru-RU" sz="2000" dirty="0">
                <a:solidFill>
                  <a:schemeClr val="bg1"/>
                </a:solidFill>
              </a:rPr>
              <a:t>следует наклоняться близко к месту выжигания. </a:t>
            </a:r>
            <a:endParaRPr lang="ru-RU" sz="2000" dirty="0" smtClean="0">
              <a:solidFill>
                <a:schemeClr val="bg1"/>
              </a:solidFill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</a:rPr>
              <a:t>Берегите </a:t>
            </a:r>
            <a:r>
              <a:rPr lang="ru-RU" sz="2000" dirty="0">
                <a:solidFill>
                  <a:schemeClr val="bg1"/>
                </a:solidFill>
              </a:rPr>
              <a:t>руки и одежду от прикосновения раскаленного пера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</a:rPr>
              <a:t>После </a:t>
            </a:r>
            <a:r>
              <a:rPr lang="ru-RU" sz="2000" dirty="0">
                <a:solidFill>
                  <a:schemeClr val="bg1"/>
                </a:solidFill>
              </a:rPr>
              <a:t>окончания работы </a:t>
            </a:r>
            <a:r>
              <a:rPr lang="ru-RU" sz="2000" dirty="0" err="1">
                <a:solidFill>
                  <a:schemeClr val="bg1"/>
                </a:solidFill>
              </a:rPr>
              <a:t>электровыжигатель</a:t>
            </a:r>
            <a:r>
              <a:rPr lang="ru-RU" sz="2000" dirty="0">
                <a:solidFill>
                  <a:schemeClr val="bg1"/>
                </a:solidFill>
              </a:rPr>
              <a:t> должен быть отключен от электрической сети.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66"/>
                </a:solidFill>
                <a:effectLst/>
              </a:rPr>
              <a:t>Техника безопасности</a:t>
            </a:r>
            <a:endParaRPr lang="ru-RU" dirty="0">
              <a:solidFill>
                <a:srgbClr val="000066"/>
              </a:solidFill>
              <a:effectLst/>
            </a:endParaRPr>
          </a:p>
        </p:txBody>
      </p:sp>
      <p:pic>
        <p:nvPicPr>
          <p:cNvPr id="4098" name="Picture 2" descr="http://ruani.ru/images/vyzhiganie_dlya_nachinayushhi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857628"/>
            <a:ext cx="3218652" cy="2571768"/>
          </a:xfrm>
          <a:prstGeom prst="rect">
            <a:avLst/>
          </a:prstGeom>
          <a:noFill/>
        </p:spPr>
      </p:pic>
      <p:pic>
        <p:nvPicPr>
          <p:cNvPr id="4102" name="Picture 6" descr="https://prostor38.ru/images/detailed/1971/2376658_1_700-nw.jpg"/>
          <p:cNvPicPr>
            <a:picLocks noChangeAspect="1" noChangeArrowheads="1"/>
          </p:cNvPicPr>
          <p:nvPr/>
        </p:nvPicPr>
        <p:blipFill>
          <a:blip r:embed="rId3"/>
          <a:srcRect r="17499" b="15357"/>
          <a:stretch>
            <a:fillRect/>
          </a:stretch>
        </p:blipFill>
        <p:spPr bwMode="auto">
          <a:xfrm>
            <a:off x="5357818" y="3786190"/>
            <a:ext cx="2500330" cy="25652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2103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66"/>
                </a:solidFill>
                <a:effectLst/>
              </a:rPr>
              <a:t>Техника безопасности при выполнении работ</a:t>
            </a:r>
            <a:endParaRPr lang="ru-RU" dirty="0">
              <a:solidFill>
                <a:srgbClr val="000066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80920" cy="4709160"/>
          </a:xfrm>
        </p:spPr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00"/>
                </a:solidFill>
              </a:rPr>
              <a:t>При выжигании образуется едкий дым, поэтому не следует сильно наклоняться над работой;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00"/>
                </a:solidFill>
              </a:rPr>
              <a:t> Помещение, в котором вы выжигаете, необходимо чаще проветривать;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00"/>
                </a:solidFill>
              </a:rPr>
              <a:t> Пользуясь электроприбором, соблюдайте осторожность, чтобы не обжечься, а так же не забывайте выключать его из розетки.</a:t>
            </a:r>
          </a:p>
          <a:p>
            <a:pPr marL="137160" indent="0">
              <a:buClrTx/>
              <a:buNone/>
            </a:pPr>
            <a:endParaRPr lang="ru-RU" sz="2400" dirty="0" smtClean="0">
              <a:solidFill>
                <a:srgbClr val="000000"/>
              </a:solidFill>
            </a:endParaRPr>
          </a:p>
        </p:txBody>
      </p:sp>
      <p:pic>
        <p:nvPicPr>
          <p:cNvPr id="19458" name="Picture 2" descr="http://lipeck.kit-home.ru/image/product/f2/29/f2298b25c4488048bc5e635f53e42f05.jpg"/>
          <p:cNvPicPr>
            <a:picLocks noChangeAspect="1" noChangeArrowheads="1"/>
          </p:cNvPicPr>
          <p:nvPr/>
        </p:nvPicPr>
        <p:blipFill>
          <a:blip r:embed="rId2"/>
          <a:srcRect l="4286" t="19286" b="3571"/>
          <a:stretch>
            <a:fillRect/>
          </a:stretch>
        </p:blipFill>
        <p:spPr bwMode="auto">
          <a:xfrm>
            <a:off x="3643306" y="4143380"/>
            <a:ext cx="3190874" cy="2571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829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2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E0064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385</TotalTime>
  <Words>506</Words>
  <Application>Microsoft Office PowerPoint</Application>
  <PresentationFormat>Экран (4:3)</PresentationFormat>
  <Paragraphs>63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 Изготовление панно в технике выжигание по дереву (пирография)</vt:lpstr>
      <vt:lpstr>Звездочка обдумывания</vt:lpstr>
      <vt:lpstr>Основные характеристики изделия</vt:lpstr>
      <vt:lpstr>Материалы и инструменты.</vt:lpstr>
      <vt:lpstr>Техника изготовления</vt:lpstr>
      <vt:lpstr>Выжигание на практике</vt:lpstr>
      <vt:lpstr>Правила выжигания</vt:lpstr>
      <vt:lpstr>Техника безопасности</vt:lpstr>
      <vt:lpstr>Техника безопасности при выполнении работ</vt:lpstr>
      <vt:lpstr>Получение линий</vt:lpstr>
      <vt:lpstr>Тонкости выжигания</vt:lpstr>
      <vt:lpstr>Окончательный этап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Педагог ДО</cp:lastModifiedBy>
  <cp:revision>39</cp:revision>
  <dcterms:created xsi:type="dcterms:W3CDTF">2017-11-21T09:50:25Z</dcterms:created>
  <dcterms:modified xsi:type="dcterms:W3CDTF">2020-04-23T06:38:53Z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751703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D7.1.14</vt:lpwstr>
  </property>
</Properties>
</file>