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17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010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933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AA32C-9873-49F1-B4B3-AC58168AE5C4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869869"/>
      </p:ext>
    </p:extLst>
  </p:cSld>
  <p:clrMapOvr>
    <a:masterClrMapping/>
  </p:clrMapOvr>
  <p:transition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DFF0D-5ABA-4069-984D-F4B29598C5F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00455"/>
      </p:ext>
    </p:extLst>
  </p:cSld>
  <p:clrMapOvr>
    <a:masterClrMapping/>
  </p:clrMapOvr>
  <p:transition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57CC1-3E8B-488C-AE72-403622B417E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275511"/>
      </p:ext>
    </p:extLst>
  </p:cSld>
  <p:clrMapOvr>
    <a:masterClrMapping/>
  </p:clrMapOvr>
  <p:transition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3098F-2814-4C26-8D5F-11499505703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87980"/>
      </p:ext>
    </p:extLst>
  </p:cSld>
  <p:clrMapOvr>
    <a:masterClrMapping/>
  </p:clrMapOvr>
  <p:transition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D674E-03B5-4EA0-82F1-37952EE3F889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327556"/>
      </p:ext>
    </p:extLst>
  </p:cSld>
  <p:clrMapOvr>
    <a:masterClrMapping/>
  </p:clrMapOvr>
  <p:transition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814C0-0E62-4DD8-AB86-789B5B144AA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137100"/>
      </p:ext>
    </p:extLst>
  </p:cSld>
  <p:clrMapOvr>
    <a:masterClrMapping/>
  </p:clrMapOvr>
  <p:transition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89D-1D6A-4143-ADF4-2E2DCB379BF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342664"/>
      </p:ext>
    </p:extLst>
  </p:cSld>
  <p:clrMapOvr>
    <a:masterClrMapping/>
  </p:clrMapOvr>
  <p:transition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59FFE-9958-4DB2-A9E6-5BBF80ED743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417531"/>
      </p:ext>
    </p:extLst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906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754D7-2C67-4CE7-A039-30C24352A63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774679"/>
      </p:ext>
    </p:extLst>
  </p:cSld>
  <p:clrMapOvr>
    <a:masterClrMapping/>
  </p:clrMapOvr>
  <p:transition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991C9-2C55-4942-8946-507F405106B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912568"/>
      </p:ext>
    </p:extLst>
  </p:cSld>
  <p:clrMapOvr>
    <a:masterClrMapping/>
  </p:clrMapOvr>
  <p:transition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89998-ADFA-43F3-A560-98D37262832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141619"/>
      </p:ext>
    </p:extLst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116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145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37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39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42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19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62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6CC33-FA67-4655-AAB4-567800029916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C7262-D21F-43D2-8D18-042BB6B55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0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4FAA3-85FB-4B27-9FDF-66A49CD50FD0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41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vorchistvo.ru/wp-content/uploads/2013/09/76.jpg" TargetMode="External"/><Relationship Id="rId2" Type="http://schemas.openxmlformats.org/officeDocument/2006/relationships/slide" Target="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tvorchistvo.ru/wp-content/uploads/2013/09/5e664f30acf9-work.jpg" TargetMode="Externa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vorchistvo.ru/wp-content/uploads/2013/09/f36e22aed9b9.jpg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tvorchistvo.ru/wp-content/uploads/2013/09/permogor33.gif" TargetMode="Externa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vorchistvo.ru/wp-content/uploads/2013/09/1368690968_1aa_vrs_fl_elemts_7_500.jpg" TargetMode="External"/><Relationship Id="rId2" Type="http://schemas.openxmlformats.org/officeDocument/2006/relationships/slide" Target="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tvorchistvo.ru/wp-content/uploads/2013/09/images.jpg77.jpg" TargetMode="Externa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vorchistvo.ru/wp-content/uploads/2013/09/44.jpg" TargetMode="External"/><Relationship Id="rId2" Type="http://schemas.openxmlformats.org/officeDocument/2006/relationships/slide" Target="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tvorchistvo.ru/wp-content/uploads/2013/09/5.jpg" TargetMode="Externa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2538413" y="1247775"/>
            <a:ext cx="78152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200" b="1" dirty="0">
                <a:solidFill>
                  <a:srgbClr val="002060"/>
                </a:solidFill>
              </a:rPr>
              <a:t> 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85925" y="3557588"/>
            <a:ext cx="99012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4000" dirty="0" smtClean="0"/>
              <a:t>Котелевец О.А., ПДО,</a:t>
            </a:r>
            <a:br>
              <a:rPr lang="ru-RU" altLang="ru-RU" sz="4000" dirty="0" smtClean="0"/>
            </a:br>
            <a:r>
              <a:rPr lang="ru-RU" altLang="ru-RU" sz="4000" smtClean="0"/>
              <a:t>ТО </a:t>
            </a:r>
            <a:r>
              <a:rPr lang="ru-RU" altLang="ru-RU" sz="4000" smtClean="0"/>
              <a:t>«Узор»,</a:t>
            </a:r>
            <a:r>
              <a:rPr lang="ru-RU" altLang="ru-RU" sz="4000" dirty="0" smtClean="0"/>
              <a:t/>
            </a:r>
            <a:br>
              <a:rPr lang="ru-RU" altLang="ru-RU" sz="4000" dirty="0" smtClean="0"/>
            </a:br>
            <a:r>
              <a:rPr lang="ru-RU" altLang="ru-RU" sz="4000" dirty="0" smtClean="0"/>
              <a:t>МБОУ ДО ЦТ «Мастер</a:t>
            </a:r>
            <a:r>
              <a:rPr lang="ru-RU" altLang="ru-RU" sz="6000" dirty="0" smtClean="0"/>
              <a:t>»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814638" y="1093886"/>
            <a:ext cx="76438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Назначение и виды орнамента (Часть 2)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82181168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566988" y="404814"/>
            <a:ext cx="7777162" cy="1012825"/>
          </a:xfrm>
        </p:spPr>
        <p:txBody>
          <a:bodyPr/>
          <a:lstStyle/>
          <a:p>
            <a:r>
              <a:rPr lang="ru-RU" altLang="ru-RU" sz="5400" b="1" i="1" u="sng">
                <a:latin typeface="Book Antiqua" panose="02040602050305030304" pitchFamily="18" charset="0"/>
                <a:hlinkClick r:id="rId2" action="ppaction://hlinksldjump"/>
              </a:rPr>
              <a:t>Пейзажный</a:t>
            </a:r>
            <a:endParaRPr lang="ru-RU" altLang="ru-RU" sz="5400" b="1" i="1" u="sng">
              <a:latin typeface="Book Antiqua" panose="02040602050305030304" pitchFamily="18" charset="0"/>
            </a:endParaRPr>
          </a:p>
        </p:txBody>
      </p:sp>
      <p:pic>
        <p:nvPicPr>
          <p:cNvPr id="3" name="Рисунок 2" descr="76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67214" y="1341438"/>
            <a:ext cx="3978275" cy="5040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9261682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2566988" y="404814"/>
            <a:ext cx="7777162" cy="1012825"/>
          </a:xfrm>
        </p:spPr>
        <p:txBody>
          <a:bodyPr/>
          <a:lstStyle/>
          <a:p>
            <a:r>
              <a:rPr lang="ru-RU" altLang="ru-RU" sz="5400" b="1" i="1" u="sng">
                <a:latin typeface="Book Antiqua" panose="02040602050305030304" pitchFamily="18" charset="0"/>
              </a:rPr>
              <a:t>Животный</a:t>
            </a:r>
          </a:p>
        </p:txBody>
      </p:sp>
      <p:pic>
        <p:nvPicPr>
          <p:cNvPr id="3" name="Рисунок 2" descr="5e664f30acf9-work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8075" y="1341438"/>
            <a:ext cx="5676900" cy="5040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8233027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2424113" y="1833562"/>
            <a:ext cx="78152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200" b="1" dirty="0">
                <a:solidFill>
                  <a:srgbClr val="002060"/>
                </a:solidFill>
              </a:rPr>
              <a:t> 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81287" y="2614612"/>
            <a:ext cx="7300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  <a:ea typeface="+mj-ea"/>
                <a:cs typeface="+mj-cs"/>
              </a:rPr>
              <a:t>Спасибо за внимание, </a:t>
            </a:r>
            <a:br>
              <a:rPr lang="ru-R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  <a:ea typeface="+mj-ea"/>
                <a:cs typeface="+mj-cs"/>
              </a:rPr>
            </a:br>
            <a:r>
              <a:rPr lang="ru-RU" sz="36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  <a:ea typeface="+mj-ea"/>
                <a:cs typeface="+mj-cs"/>
              </a:rPr>
              <a:t>продолжение следует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00559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2566988" y="333375"/>
            <a:ext cx="7815262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800" b="1" u="sng">
                <a:solidFill>
                  <a:srgbClr val="000000"/>
                </a:solidFill>
                <a:latin typeface="Book Antiqua" panose="02040602050305030304" pitchFamily="18" charset="0"/>
              </a:rPr>
              <a:t>Орнамент</a:t>
            </a:r>
            <a:r>
              <a:rPr lang="ru-RU" altLang="ru-RU" sz="2200" b="1">
                <a:solidFill>
                  <a:srgbClr val="000000"/>
                </a:solidFill>
                <a:latin typeface="Book Antiqua" panose="02040602050305030304" pitchFamily="18" charset="0"/>
              </a:rPr>
              <a:t> подразделяют </a:t>
            </a:r>
            <a:r>
              <a:rPr lang="ru-RU" altLang="ru-RU" sz="2200" b="1" u="sng">
                <a:solidFill>
                  <a:srgbClr val="000000"/>
                </a:solidFill>
                <a:latin typeface="Book Antiqua" panose="02040602050305030304" pitchFamily="18" charset="0"/>
              </a:rPr>
              <a:t>на три вида</a:t>
            </a:r>
            <a:r>
              <a:rPr lang="ru-RU" altLang="ru-RU" sz="2200" b="1">
                <a:solidFill>
                  <a:srgbClr val="000000"/>
                </a:solidFill>
                <a:latin typeface="Book Antiqua" panose="02040602050305030304" pitchFamily="18" charset="0"/>
              </a:rPr>
              <a:t>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altLang="ru-RU" sz="2200" b="1">
                <a:solidFill>
                  <a:srgbClr val="000000"/>
                </a:solidFill>
                <a:latin typeface="Book Antiqua" panose="02040602050305030304" pitchFamily="18" charset="0"/>
              </a:rPr>
              <a:t> изобразительный (конкретный рисунок человека, животных, растений, пейзажные или архитектурные мотивы, рисунок предметов неживой природы и т.д.);</a:t>
            </a:r>
            <a:r>
              <a:rPr lang="ru-RU" altLang="ru-RU" sz="2200" b="1">
                <a:solidFill>
                  <a:srgbClr val="002060"/>
                </a:solidFill>
              </a:rPr>
              <a:t>  </a:t>
            </a: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2566988" y="3068639"/>
            <a:ext cx="781526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altLang="ru-RU" sz="2200" b="1">
                <a:solidFill>
                  <a:srgbClr val="000000"/>
                </a:solidFill>
                <a:latin typeface="Book Antiqua" panose="02040602050305030304" pitchFamily="18" charset="0"/>
              </a:rPr>
              <a:t> неизобразительный (геометрические и абстрактные формы);</a:t>
            </a:r>
            <a:endParaRPr lang="ru-RU" altLang="ru-RU" sz="2200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11268" name="Прямоугольник 5"/>
          <p:cNvSpPr>
            <a:spLocks noChangeArrowheads="1"/>
          </p:cNvSpPr>
          <p:nvPr/>
        </p:nvSpPr>
        <p:spPr bwMode="auto">
          <a:xfrm>
            <a:off x="2566988" y="4724400"/>
            <a:ext cx="77771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altLang="ru-RU" sz="2200" b="1">
                <a:solidFill>
                  <a:srgbClr val="000000"/>
                </a:solidFill>
                <a:latin typeface="Book Antiqua" panose="02040602050305030304" pitchFamily="18" charset="0"/>
              </a:rPr>
              <a:t> комбинированный (сочетание изобразительных мотивов и абстрактных форм)</a:t>
            </a:r>
          </a:p>
        </p:txBody>
      </p:sp>
      <p:pic>
        <p:nvPicPr>
          <p:cNvPr id="6149" name="Picture 4" descr="C:\Users\Мила\Desktop\орнамент\mRusskiyNarodnyOrnament_23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7939" y="3573464"/>
            <a:ext cx="2714625" cy="10937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0" name="Picture 6" descr="C:\Users\Мила\Desktop\Orn2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8525" y="5157788"/>
            <a:ext cx="2713038" cy="1287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1" name="Picture 7" descr="C:\Users\Мила\Desktop\hohloma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2888" y="1916114"/>
            <a:ext cx="2106612" cy="1120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6199386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66988" y="404814"/>
            <a:ext cx="7777162" cy="585787"/>
          </a:xfrm>
        </p:spPr>
        <p:txBody>
          <a:bodyPr/>
          <a:lstStyle/>
          <a:p>
            <a:pPr eaLnBrk="1" hangingPunct="1"/>
            <a:r>
              <a:rPr lang="ru-RU" altLang="ru-RU" sz="4800" b="1" u="sng">
                <a:solidFill>
                  <a:schemeClr val="tx1"/>
                </a:solidFill>
                <a:latin typeface="Book Antiqua" panose="02040602050305030304" pitchFamily="18" charset="0"/>
              </a:rPr>
              <a:t>ВИДЫ ОРНАМЕНТА</a:t>
            </a:r>
          </a:p>
        </p:txBody>
      </p:sp>
      <p:sp>
        <p:nvSpPr>
          <p:cNvPr id="12291" name="TextBox 10"/>
          <p:cNvSpPr txBox="1">
            <a:spLocks noChangeArrowheads="1"/>
          </p:cNvSpPr>
          <p:nvPr/>
        </p:nvSpPr>
        <p:spPr bwMode="auto">
          <a:xfrm>
            <a:off x="4079875" y="1125539"/>
            <a:ext cx="4300538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ru-RU" sz="3200" b="1" i="1" u="sng" dirty="0">
                <a:solidFill>
                  <a:srgbClr val="BBE0E3">
                    <a:lumMod val="50000"/>
                  </a:srgbClr>
                </a:solidFill>
                <a:latin typeface="Book Antiqua" pitchFamily="18" charset="0"/>
              </a:rPr>
              <a:t>Символический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ru-RU" sz="3200" b="1" i="1" u="sng" dirty="0">
                <a:solidFill>
                  <a:srgbClr val="000000"/>
                </a:solidFill>
                <a:latin typeface="Book Antiqua" pitchFamily="18" charset="0"/>
              </a:rPr>
              <a:t>Геометрический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ru-RU" sz="3200" b="1" i="1" u="sng" dirty="0">
                <a:solidFill>
                  <a:srgbClr val="BBE0E3">
                    <a:lumMod val="50000"/>
                  </a:srgbClr>
                </a:solidFill>
                <a:latin typeface="Book Antiqua" pitchFamily="18" charset="0"/>
              </a:rPr>
              <a:t>Растительный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ru-RU" sz="3200" b="1" i="1" u="sng" dirty="0">
                <a:solidFill>
                  <a:srgbClr val="000000"/>
                </a:solidFill>
                <a:latin typeface="Book Antiqua" pitchFamily="18" charset="0"/>
              </a:rPr>
              <a:t>Каллиграфический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ru-RU" sz="3200" b="1" i="1" u="sng" dirty="0">
                <a:solidFill>
                  <a:srgbClr val="BBE0E3">
                    <a:lumMod val="50000"/>
                  </a:srgbClr>
                </a:solidFill>
                <a:latin typeface="Book Antiqua" pitchFamily="18" charset="0"/>
              </a:rPr>
              <a:t>Фантастический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ru-RU" sz="3200" b="1" i="1" u="sng" dirty="0">
                <a:solidFill>
                  <a:srgbClr val="000000"/>
                </a:solidFill>
                <a:latin typeface="Book Antiqua" pitchFamily="18" charset="0"/>
              </a:rPr>
              <a:t>Астральный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ru-RU" sz="3200" b="1" i="1" u="sng" dirty="0">
                <a:solidFill>
                  <a:srgbClr val="BBE0E3">
                    <a:lumMod val="50000"/>
                  </a:srgbClr>
                </a:solidFill>
                <a:latin typeface="Book Antiqua" pitchFamily="18" charset="0"/>
              </a:rPr>
              <a:t>Пейзажный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ru-RU" sz="3200" b="1" i="1" u="sng" dirty="0">
                <a:solidFill>
                  <a:srgbClr val="000000"/>
                </a:solidFill>
                <a:latin typeface="Book Antiqua" pitchFamily="18" charset="0"/>
              </a:rPr>
              <a:t>Животный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ru-RU" sz="3200" b="1" i="1" u="sng" dirty="0">
                <a:solidFill>
                  <a:srgbClr val="BBE0E3">
                    <a:lumMod val="50000"/>
                  </a:srgbClr>
                </a:solidFill>
                <a:latin typeface="Book Antiqua" pitchFamily="18" charset="0"/>
              </a:rPr>
              <a:t>Предметный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ru-RU" sz="3200" b="1" i="1" u="sng" dirty="0">
                <a:solidFill>
                  <a:srgbClr val="000000"/>
                </a:solidFill>
                <a:latin typeface="Book Antiqua" pitchFamily="18" charset="0"/>
              </a:rPr>
              <a:t>Антропоморфный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233238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eg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2566988" y="404814"/>
            <a:ext cx="7777162" cy="1012825"/>
          </a:xfrm>
        </p:spPr>
        <p:txBody>
          <a:bodyPr/>
          <a:lstStyle/>
          <a:p>
            <a:r>
              <a:rPr lang="ru-RU" altLang="ru-RU" sz="5400" b="1" i="1" u="sng">
                <a:latin typeface="Book Antiqua" panose="02040602050305030304" pitchFamily="18" charset="0"/>
                <a:hlinkClick r:id="rId2" action="ppaction://hlinksldjump"/>
              </a:rPr>
              <a:t>Символический</a:t>
            </a:r>
            <a:endParaRPr lang="ru-RU" altLang="ru-RU" sz="5400"/>
          </a:p>
        </p:txBody>
      </p:sp>
      <p:pic>
        <p:nvPicPr>
          <p:cNvPr id="3" name="Рисунок 2" descr="f36e22aed9b9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8075" y="1412875"/>
            <a:ext cx="5543550" cy="4895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034076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566988" y="404814"/>
            <a:ext cx="7777162" cy="1012825"/>
          </a:xfrm>
        </p:spPr>
        <p:txBody>
          <a:bodyPr/>
          <a:lstStyle/>
          <a:p>
            <a:r>
              <a:rPr lang="ru-RU" altLang="ru-RU" sz="5400" b="1" i="1" u="sng">
                <a:latin typeface="Book Antiqua" panose="02040602050305030304" pitchFamily="18" charset="0"/>
              </a:rPr>
              <a:t> Геометрический</a:t>
            </a:r>
            <a:endParaRPr lang="ru-RU" altLang="ru-RU" sz="5400"/>
          </a:p>
        </p:txBody>
      </p:sp>
      <p:pic>
        <p:nvPicPr>
          <p:cNvPr id="3" name="Рисунок 2" descr="permogor33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7713" y="1557338"/>
            <a:ext cx="6121400" cy="4824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12874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566988" y="404814"/>
            <a:ext cx="7777162" cy="1012825"/>
          </a:xfrm>
        </p:spPr>
        <p:txBody>
          <a:bodyPr/>
          <a:lstStyle/>
          <a:p>
            <a:r>
              <a:rPr lang="ru-RU" altLang="ru-RU" sz="5400" b="1" i="1" u="sng">
                <a:latin typeface="Book Antiqua" panose="02040602050305030304" pitchFamily="18" charset="0"/>
                <a:hlinkClick r:id="rId2" action="ppaction://hlinksldjump"/>
              </a:rPr>
              <a:t>Растительный</a:t>
            </a:r>
            <a:endParaRPr lang="ru-RU" altLang="ru-RU" sz="5400"/>
          </a:p>
        </p:txBody>
      </p:sp>
      <p:pic>
        <p:nvPicPr>
          <p:cNvPr id="4" name="Рисунок 3" descr="1368690968_1aa_vrs_fl_elemts_7_500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9151" y="1412876"/>
            <a:ext cx="6049963" cy="4968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8307507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566988" y="404814"/>
            <a:ext cx="7777162" cy="1012825"/>
          </a:xfrm>
        </p:spPr>
        <p:txBody>
          <a:bodyPr/>
          <a:lstStyle/>
          <a:p>
            <a:r>
              <a:rPr lang="ru-RU" altLang="ru-RU" sz="5400" b="1" i="1" u="sng">
                <a:latin typeface="Book Antiqua" panose="02040602050305030304" pitchFamily="18" charset="0"/>
              </a:rPr>
              <a:t>Каллиграфический</a:t>
            </a:r>
          </a:p>
        </p:txBody>
      </p:sp>
      <p:pic>
        <p:nvPicPr>
          <p:cNvPr id="4" name="Рисунок 3" descr="images.jpg77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5050" y="1341438"/>
            <a:ext cx="5473700" cy="5040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810390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2566988" y="404814"/>
            <a:ext cx="7777162" cy="1012825"/>
          </a:xfrm>
        </p:spPr>
        <p:txBody>
          <a:bodyPr/>
          <a:lstStyle/>
          <a:p>
            <a:r>
              <a:rPr lang="ru-RU" altLang="ru-RU" sz="5400" b="1" i="1" u="sng">
                <a:latin typeface="Book Antiqua" panose="02040602050305030304" pitchFamily="18" charset="0"/>
                <a:hlinkClick r:id="rId2" action="ppaction://hlinksldjump"/>
              </a:rPr>
              <a:t>Фантастический</a:t>
            </a:r>
            <a:endParaRPr lang="ru-RU" altLang="ru-RU" sz="5400" b="1" i="1" u="sng">
              <a:latin typeface="Book Antiqua" panose="02040602050305030304" pitchFamily="18" charset="0"/>
            </a:endParaRPr>
          </a:p>
        </p:txBody>
      </p:sp>
      <p:pic>
        <p:nvPicPr>
          <p:cNvPr id="5" name="Рисунок 4" descr="44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6276" y="1412876"/>
            <a:ext cx="6480175" cy="4968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0909980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2566988" y="404814"/>
            <a:ext cx="7777162" cy="1012825"/>
          </a:xfrm>
        </p:spPr>
        <p:txBody>
          <a:bodyPr/>
          <a:lstStyle/>
          <a:p>
            <a:r>
              <a:rPr lang="ru-RU" altLang="ru-RU" sz="5400" b="1" i="1" u="sng">
                <a:latin typeface="Book Antiqua" panose="02040602050305030304" pitchFamily="18" charset="0"/>
              </a:rPr>
              <a:t>Астральный</a:t>
            </a:r>
          </a:p>
        </p:txBody>
      </p:sp>
      <p:pic>
        <p:nvPicPr>
          <p:cNvPr id="5" name="Рисунок 4" descr="5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5051" y="1412876"/>
            <a:ext cx="5834063" cy="4968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5518285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62</Words>
  <Application>Microsoft Office PowerPoint</Application>
  <PresentationFormat>Широкоэкранный</PresentationFormat>
  <Paragraphs>28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Book Antiqua</vt:lpstr>
      <vt:lpstr>Calibri</vt:lpstr>
      <vt:lpstr>Calibri Light</vt:lpstr>
      <vt:lpstr>Century Gothic</vt:lpstr>
      <vt:lpstr>Wingdings</vt:lpstr>
      <vt:lpstr>Тема Office</vt:lpstr>
      <vt:lpstr>Оформление по умолчанию</vt:lpstr>
      <vt:lpstr>Презентация PowerPoint</vt:lpstr>
      <vt:lpstr>Презентация PowerPoint</vt:lpstr>
      <vt:lpstr>ВИДЫ ОРНАМЕНТА</vt:lpstr>
      <vt:lpstr>Символический</vt:lpstr>
      <vt:lpstr> Геометрический</vt:lpstr>
      <vt:lpstr>Растительный</vt:lpstr>
      <vt:lpstr>Каллиграфический</vt:lpstr>
      <vt:lpstr>Фантастический</vt:lpstr>
      <vt:lpstr>Астральный</vt:lpstr>
      <vt:lpstr>Пейзажный</vt:lpstr>
      <vt:lpstr>Животный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Педагог ДО</dc:creator>
  <cp:lastModifiedBy>Педагог ДО</cp:lastModifiedBy>
  <cp:revision>2</cp:revision>
  <dcterms:created xsi:type="dcterms:W3CDTF">2020-04-23T06:42:52Z</dcterms:created>
  <dcterms:modified xsi:type="dcterms:W3CDTF">2020-04-23T06:59:57Z</dcterms:modified>
</cp:coreProperties>
</file>