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26A5DC2-90AF-446E-92C0-81F4F9789103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2AEE2C5-A19C-4703-BF1B-1013009D5CC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7132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A5DC2-90AF-446E-92C0-81F4F9789103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EE2C5-A19C-4703-BF1B-1013009D5C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075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A5DC2-90AF-446E-92C0-81F4F9789103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EE2C5-A19C-4703-BF1B-1013009D5CC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2049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A5DC2-90AF-446E-92C0-81F4F9789103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EE2C5-A19C-4703-BF1B-1013009D5CC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0086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A5DC2-90AF-446E-92C0-81F4F9789103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EE2C5-A19C-4703-BF1B-1013009D5C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7249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A5DC2-90AF-446E-92C0-81F4F9789103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EE2C5-A19C-4703-BF1B-1013009D5CC9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0934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A5DC2-90AF-446E-92C0-81F4F9789103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EE2C5-A19C-4703-BF1B-1013009D5CC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69103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A5DC2-90AF-446E-92C0-81F4F9789103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EE2C5-A19C-4703-BF1B-1013009D5CC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39921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A5DC2-90AF-446E-92C0-81F4F9789103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EE2C5-A19C-4703-BF1B-1013009D5CC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4424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A5DC2-90AF-446E-92C0-81F4F9789103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EE2C5-A19C-4703-BF1B-1013009D5C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810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A5DC2-90AF-446E-92C0-81F4F9789103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EE2C5-A19C-4703-BF1B-1013009D5CC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61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A5DC2-90AF-446E-92C0-81F4F9789103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EE2C5-A19C-4703-BF1B-1013009D5C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665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A5DC2-90AF-446E-92C0-81F4F9789103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EE2C5-A19C-4703-BF1B-1013009D5CC9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935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A5DC2-90AF-446E-92C0-81F4F9789103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EE2C5-A19C-4703-BF1B-1013009D5CC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3098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A5DC2-90AF-446E-92C0-81F4F9789103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EE2C5-A19C-4703-BF1B-1013009D5C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21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A5DC2-90AF-446E-92C0-81F4F9789103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EE2C5-A19C-4703-BF1B-1013009D5CC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8094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A5DC2-90AF-446E-92C0-81F4F9789103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EE2C5-A19C-4703-BF1B-1013009D5C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350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26A5DC2-90AF-446E-92C0-81F4F9789103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2AEE2C5-A19C-4703-BF1B-1013009D5C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901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nsportal.ru/node/5861761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Программно-методический комплекс </a:t>
            </a:r>
            <a:b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ДООП «Бисеринка» </a:t>
            </a:r>
            <a:b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(стартовый уровень, 5-7 лет)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r>
              <a:rPr lang="ru-RU" dirty="0" smtClean="0"/>
              <a:t>Котелевец Д.А., ПДО, </a:t>
            </a:r>
          </a:p>
          <a:p>
            <a:pPr algn="r"/>
            <a:r>
              <a:rPr lang="ru-RU" dirty="0" smtClean="0"/>
              <a:t>1 квалификационная категория</a:t>
            </a:r>
          </a:p>
          <a:p>
            <a:pPr algn="r"/>
            <a:r>
              <a:rPr lang="ru-RU" dirty="0" smtClean="0"/>
              <a:t>МБОУ ДО ЦТ «Мастер»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936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613643"/>
            <a:ext cx="9601196" cy="560065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Контроль</a:t>
            </a: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88217"/>
              </p:ext>
            </p:extLst>
          </p:nvPr>
        </p:nvGraphicFramePr>
        <p:xfrm>
          <a:off x="900752" y="1501255"/>
          <a:ext cx="10372299" cy="4490288"/>
        </p:xfrm>
        <a:graphic>
          <a:graphicData uri="http://schemas.openxmlformats.org/drawingml/2006/table">
            <a:tbl>
              <a:tblPr firstRow="1" firstCol="1" bandRow="1"/>
              <a:tblGrid>
                <a:gridCol w="2074242"/>
                <a:gridCol w="2074242"/>
                <a:gridCol w="2074242"/>
                <a:gridCol w="2074242"/>
                <a:gridCol w="2075331"/>
              </a:tblGrid>
              <a:tr h="3778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Вид контроля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365" marR="233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проведения контроля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365" marR="233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Цель проведения контроля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365" marR="233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и средства выявления результата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365" marR="233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фиксации и предъявления результата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365" marR="233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910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Первичный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365" marR="2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365" marR="2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Определение уровня развития мелкой моторики у детей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365" marR="2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Проверка уровня развития мелкой моторики у детей через проведения тестирования-игры «Ладошки» (приложение №1).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365" marR="2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Сводная таблица по результатам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365" marR="2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142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Текущий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365" marR="2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всего учебного года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365" marR="2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Определение степени усвоения учащимися учебного материала, определение готовности к восприятию нового материала; выявление обучающихся отстающих или опережающих обучение.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365" marR="2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собеседование, контрольные вопросы, тестирование, творческие работы, выставки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365" marR="2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Дневник наблюдений (Приложение №2)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365" marR="2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571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Промежуточный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365" marR="2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Декабрь-январь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365" marR="2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уровня и качества освоения обучающимися программы по итогам полугодия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365" marR="2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контрольные вопросы, тестирование, наблюдение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365" marR="2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Индивидуальная карточка учёта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проявления творческих способностей (Приложение №3)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365" marR="2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999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Итоговый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365" marR="2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365" marR="2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Определение степени усвоения материала; выделение одаренных детей.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365" marR="2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Творческие выставки, анкетирование, т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естирование «Ладошки», мастер-классы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365" marR="2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Сводная таблица по результатам (Приложение №3), фото выставок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365" marR="2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538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62830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Методы обучения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610437"/>
            <a:ext cx="9601196" cy="4265431"/>
          </a:xfrm>
        </p:spPr>
        <p:txBody>
          <a:bodyPr>
            <a:normAutofit fontScale="40000" lnSpcReduction="20000"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3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Словесные методы обучения</a:t>
            </a:r>
            <a:r>
              <a:rPr lang="ru-RU" sz="3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(лекция, объяснение, рассказ, чтение; беседа, диалог (диалог педагога с обучающимися, диалог обучающихся друг с другом), консультация, работа с учебником и книгой</a:t>
            </a:r>
            <a:r>
              <a:rPr lang="ru-RU" sz="3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sz="3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3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Методы практической работы:</a:t>
            </a:r>
            <a:r>
              <a:rPr lang="ru-RU" sz="3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упражнения, графические работы (составление схем</a:t>
            </a:r>
            <a:r>
              <a:rPr lang="ru-RU" sz="3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sz="3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3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3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наблюдения</a:t>
            </a:r>
            <a:r>
              <a:rPr lang="ru-RU" sz="3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запись наблюдений, ведение дневника наблюдений, фото-, кино-, видеосъемка</a:t>
            </a:r>
            <a:r>
              <a:rPr lang="ru-RU" sz="3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sz="3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3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3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игры</a:t>
            </a:r>
            <a:r>
              <a:rPr lang="ru-RU" sz="3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дидактические, развивающие, познавательные, подвижные, народные и т. д., игры на развитие внимания, памяти, глазомера, воображения, игра-конкурс, игра-путешествие, ролевая игра</a:t>
            </a:r>
            <a:r>
              <a:rPr lang="ru-RU" sz="3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sz="3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3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3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Наглядный метод</a:t>
            </a:r>
            <a:r>
              <a:rPr lang="ru-RU" sz="3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обучения (наглядные материалы: картины, рисунки, плакаты, фотографии, схемы, демонстрационные материалы: модели, приборы, предметы (образцы изделий, муляжи и т. д.).</a:t>
            </a:r>
            <a:endParaRPr lang="ru-RU" sz="3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49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640938"/>
            <a:ext cx="9601196" cy="65559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Тестирование-игра «Ладошки»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296537"/>
            <a:ext cx="9601196" cy="4579331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сидит за столом.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Возьмите большой лист бумаги и попросите ребенка положить руки так, чтобы на листе бумаги поместились обе ладошки с разведенными пальчиками. Обведите ладошки на бумаге карандашом. Посмотрите вместе, что у вас получилось. И попросите ребенка снова положить ладошки на бумагу так, чтобы все линии совпали.</a:t>
            </a:r>
            <a:endParaRPr lang="ru-RU" sz="1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Объясните задание.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Предложите малышу поиграть с пальчиками. Скажите: «Я буду показывать тебе пальчики на твоей руке, а ты будешь поднимать только тот пальчик, который я покажу. Другие пальчики поднимать не надо». Попробуйте – попросите малыша поднять пальчик: «Вот этот подними». Убедитесь, что он правильно понял задание.</a:t>
            </a:r>
            <a:endParaRPr lang="ru-RU" sz="1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Теперь начинаем тест.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Начните с правой руки: «Подними этот пальчик. А теперь вот этот». Последовательность движений: 5-1-2-4-3 (где 1 это большой пальчик, а 5 это мизинчик). Затем в той же последовательности сделайте задание на левой руке. Затем повторите на правой. И снова на левой. Таким образом, каждая рука выполнит задание два раза!</a:t>
            </a:r>
            <a:endParaRPr lang="ru-RU" sz="1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теперь главное – за чем надо следить при выполнении этого задания. Когда малыш будет стараться поднимать один пальчик, то непроизвольно будут подниматься и другие. Он этого не хочет, но у него так получается! Эти лишние движения называются 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синкинезиями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Такие лишние движения возникают, когда движения пальчиков недостаточно дифференцированы, и поэтому включаются ненужные для этого движения мышцы.</a:t>
            </a:r>
            <a:r>
              <a:rPr lang="ru-RU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Когда Вы видите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синкинезии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 рисуйте каждую из них стрелочкой на бумаге, проводя линию от нужного пальчика к «ненужному, лишнему» для этого движения.</a:t>
            </a:r>
            <a:r>
              <a:rPr lang="ru-RU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результате на бумаге у Вас будут к концу задания контуры ладошек и нарисованные линии лишних движений. Одно лишнее движение – это одна стрелочка.</a:t>
            </a:r>
            <a:endParaRPr lang="ru-RU" sz="1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956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764275"/>
            <a:ext cx="9601196" cy="5111593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узнать результаты теста:</a:t>
            </a:r>
            <a:endParaRPr lang="ru-RU" sz="1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  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Считаем среднее количество стрелочек для каждой руки, т.е. среднее количество лишних движений. Например, на правой ладошке у нас нарисовано 6 стрелочек, а задание мы проводили два раза. Поэтому 6:2 = 3. Т.е. среднее количество  «лишних» движений пальчиками на правой руке равно 3.</a:t>
            </a:r>
            <a:r>
              <a:rPr lang="ru-RU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Аналогично подсчитываем лишние движения пальчиками на левой  руке – например, у нас нарисовано 8 стрелочек. 8: 2=4. Среднее количество лишних движений – 4.</a:t>
            </a:r>
            <a:endParaRPr lang="ru-RU" sz="1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   Складываем получившиеся цифры. 3 ( на правой руке) + 4 (на левой руке) = 7.</a:t>
            </a:r>
            <a:endParaRPr lang="ru-RU" sz="1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нам скажут эти результаты:</a:t>
            </a:r>
            <a:endParaRPr lang="ru-RU" sz="1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Какая ведущая рука у ребенка. Ведущая рука – это та рука, где лучше развита дифференциация движений пальчиков, и где меньше лишних движений пальчиками. В нашем примере – это правая рука.</a:t>
            </a:r>
            <a:endParaRPr lang="ru-RU" sz="1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Каков уровень развития тонких движений и их дифференциации у ребенка. Примерные возрастные нормы (общего среднего количества лишних движений): в 6 лет – 9, в 7 лет -  6, в 8 лет – 5, в 9 лет – 3. Для нашего примера: у нас получилась цифра 7. Для шестилетнего ребенка это хороший результат. А вот если бы ребенку уже было бы 7 лет, то результат слишком низкий, т.е. у данного ребенка движения пальчиков развиты недостаточно.</a:t>
            </a:r>
            <a:endParaRPr lang="ru-RU" sz="1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64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54641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Дневник наблюдений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4430125"/>
              </p:ext>
            </p:extLst>
          </p:nvPr>
        </p:nvGraphicFramePr>
        <p:xfrm>
          <a:off x="3057207" y="2497669"/>
          <a:ext cx="6077585" cy="1472184"/>
        </p:xfrm>
        <a:graphic>
          <a:graphicData uri="http://schemas.openxmlformats.org/drawingml/2006/table">
            <a:tbl>
              <a:tblPr firstRow="1" firstCol="1" bandRow="1"/>
              <a:tblGrid>
                <a:gridCol w="1215390"/>
                <a:gridCol w="1215390"/>
                <a:gridCol w="1215390"/>
                <a:gridCol w="1215390"/>
                <a:gridCol w="121602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Ф.И. обучающегося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Знание базовых форм и условных обозначений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пользоваться чертежами и схемами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пользоваться инструментами и приспособлениями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Проявление творчества и фантазии в создании композиции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512024" y="4115611"/>
            <a:ext cx="6096000" cy="10833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балл - Не справляется самостоятельно, обращается за помощью. </a:t>
            </a:r>
            <a:endParaRPr lang="ru-RU" sz="11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балла - Часто ошибается, но обращается за помощью. </a:t>
            </a:r>
            <a:endParaRPr lang="ru-RU" sz="11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балла - Справляется самостоятельно, но не уверенно. </a:t>
            </a:r>
            <a:endParaRPr lang="ru-RU" sz="11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балла - Все выполняет четко, уверенно и самостоятельно.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30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7912" y="572701"/>
            <a:ext cx="9601196" cy="50547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Индивидуальная карточка учета творческих способностей учащихся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187355"/>
            <a:ext cx="9601196" cy="4688513"/>
          </a:xfrm>
        </p:spPr>
        <p:txBody>
          <a:bodyPr>
            <a:normAutofit fontScale="92500" lnSpcReduction="20000"/>
          </a:bodyPr>
          <a:lstStyle/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Фамилия, имя ребёнка________________________________________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Возраст____________________________________________________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Название детского объединения________________________________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Ф.И.О. педагога_____________________________________________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Дата начала наблюдения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______________________________________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Баллы: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– не умею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– умею иногда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– умею с чьей-то помощью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– умею, но в зависимости от сложности материала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– умею всегда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Оценка результатов по уровням: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Низкий уровень – 9 – 18 баллов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Средний уровень – 19 – 36 баллов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Высокий уровень – 36 – 45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3236886"/>
              </p:ext>
            </p:extLst>
          </p:nvPr>
        </p:nvGraphicFramePr>
        <p:xfrm>
          <a:off x="7267483" y="1187355"/>
          <a:ext cx="4262549" cy="4507277"/>
        </p:xfrm>
        <a:graphic>
          <a:graphicData uri="http://schemas.openxmlformats.org/drawingml/2006/table">
            <a:tbl>
              <a:tblPr firstRow="1" firstCol="1" bandRow="1"/>
              <a:tblGrid>
                <a:gridCol w="304233"/>
                <a:gridCol w="2824143"/>
                <a:gridCol w="232759"/>
                <a:gridCol w="233700"/>
                <a:gridCol w="199844"/>
                <a:gridCol w="199844"/>
                <a:gridCol w="268026"/>
              </a:tblGrid>
              <a:tr h="47398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Параметры результативности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 (баллы)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69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42639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проведении праздников, концертов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699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конкурсах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699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по образцу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699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с внесением изменений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699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над своим вариантом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699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Конструирование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699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Владение техникой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699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Придумывание композиций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39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с внесением изменений в технологию или конструкцию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69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сумма баллов: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6" marR="5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715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641952"/>
          </a:xfrm>
        </p:spPr>
        <p:txBody>
          <a:bodyPr>
            <a:normAutofit/>
          </a:bodyPr>
          <a:lstStyle/>
          <a:p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Примерная таблица творческих результатов учащихся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2458050"/>
              </p:ext>
            </p:extLst>
          </p:nvPr>
        </p:nvGraphicFramePr>
        <p:xfrm>
          <a:off x="2968350" y="2961250"/>
          <a:ext cx="6009640" cy="736092"/>
        </p:xfrm>
        <a:graphic>
          <a:graphicData uri="http://schemas.openxmlformats.org/drawingml/2006/table">
            <a:tbl>
              <a:tblPr firstRow="1" firstCol="1" bandRow="1"/>
              <a:tblGrid>
                <a:gridCol w="1518920"/>
                <a:gridCol w="3320415"/>
                <a:gridCol w="117030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Ф.И. обучающегося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конкурса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595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4459" y="2742693"/>
            <a:ext cx="9601196" cy="1303867"/>
          </a:xfrm>
        </p:spPr>
        <p:txBody>
          <a:bodyPr/>
          <a:lstStyle/>
          <a:p>
            <a:r>
              <a:rPr lang="ru-RU" dirty="0" smtClean="0"/>
              <a:t>Благодарю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967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Дополнительная общеобразовательная общеразвивающая программа «Бисеринка»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текст программы </a:t>
            </a:r>
            <a:r>
              <a:rPr lang="en-US" sz="3100" dirty="0" smtClean="0">
                <a:hlinkClick r:id="rId2"/>
              </a:rPr>
              <a:t>https</a:t>
            </a:r>
            <a:r>
              <a:rPr lang="en-US" sz="3100" dirty="0">
                <a:hlinkClick r:id="rId2"/>
              </a:rPr>
              <a:t>://</a:t>
            </a:r>
            <a:r>
              <a:rPr lang="en-US" sz="3100" dirty="0" smtClean="0">
                <a:hlinkClick r:id="rId2"/>
              </a:rPr>
              <a:t>nsportal.ru/node/5861761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Направленность: художественная</a:t>
            </a:r>
          </a:p>
          <a:p>
            <a:r>
              <a:rPr lang="ru-RU" dirty="0" smtClean="0"/>
              <a:t>Уровень: стартовый </a:t>
            </a:r>
          </a:p>
          <a:p>
            <a:r>
              <a:rPr lang="ru-RU" dirty="0" smtClean="0"/>
              <a:t>Возраст учащихся: 5-7 лет</a:t>
            </a:r>
          </a:p>
          <a:p>
            <a:r>
              <a:rPr lang="ru-RU" dirty="0" smtClean="0"/>
              <a:t>Количество учебных часов: 72</a:t>
            </a:r>
          </a:p>
          <a:p>
            <a:r>
              <a:rPr lang="ru-RU" dirty="0" smtClean="0"/>
              <a:t>Вид программы: модифицированная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918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355349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Аннотация 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2433053"/>
              </p:ext>
            </p:extLst>
          </p:nvPr>
        </p:nvGraphicFramePr>
        <p:xfrm>
          <a:off x="846160" y="1351128"/>
          <a:ext cx="10372299" cy="4524210"/>
        </p:xfrm>
        <a:graphic>
          <a:graphicData uri="http://schemas.openxmlformats.org/drawingml/2006/table">
            <a:tbl>
              <a:tblPr/>
              <a:tblGrid>
                <a:gridCol w="612056"/>
                <a:gridCol w="1817247"/>
                <a:gridCol w="7942996"/>
              </a:tblGrid>
              <a:tr h="45242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25" marR="4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Основание для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разработки программы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25" marR="4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 закон от 29.12.2012 года № 273-ФЗ «Об образовании в Российской Федерации».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400" kern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 закон от 31.07.2020 N 304-ФЗ "О внесении изменений в Федеральный закон "Об образовании в Российской Федерации" по вопросам воспитания обучающихся".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Постановление правительства ХМАО-Югры от 05.10.2018 года № 338-п «О государственной программе ХМАО-Югры «Развитие образования».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Министерства просвещения Российской Федерации от 09.11.2018 г. № 196 (ред. От 30.09.2020) «Об утверждении порядка организации и осуществления образовательной деятельности по дополнительным общеобразовательным программам».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400" kern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Постановление Главного государственного санитарного врача РФ от 28.09.2020 N 28 "Об утверждении санитарных правил СП 2.4.3648-20 "Санитарно-эпидемиологические требования к организациям воспитания и обучения, отдыха и оздоровления детей и молодежи"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Письмо Министерства образования и науки Российской Федерации от 18.11.2015 г. № 09-3242 «Методические рекомендации по проектированию дополнительных общеразвивающих программ».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Методические рекомендации по проектированию дополнительных общеразвивающих программ в образовательных организациях на территории Ханты-Мансийского автономного округа-Югры.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Примерная программа воспитания Института стратегии развития образования РАО.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25" marR="4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633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695529"/>
            <a:ext cx="9601196" cy="437235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и задачи программы: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6911" y="914146"/>
            <a:ext cx="10796516" cy="3318936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5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</a:t>
            </a:r>
            <a:r>
              <a:rPr lang="ru-RU" sz="5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5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сформировать у обучающихся первоначальные практические навыки работы в области древнего вида рукоделия – бисероплетение.</a:t>
            </a: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5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программы:</a:t>
            </a:r>
            <a:endParaRPr lang="ru-RU" sz="5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5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Обучающие:</a:t>
            </a:r>
            <a:r>
              <a:rPr lang="ru-RU" sz="5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5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5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знаний об истории и развитии бисероплетения;</a:t>
            </a:r>
            <a:endParaRPr lang="ru-RU" sz="5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5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обучение различным техникам бисероплетения; </a:t>
            </a:r>
            <a:endParaRPr lang="ru-RU" sz="5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5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знания по основам композиции, </a:t>
            </a:r>
            <a:r>
              <a:rPr lang="ru-RU" sz="5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цветоведения</a:t>
            </a:r>
            <a:r>
              <a:rPr lang="ru-RU" sz="5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материаловедения;</a:t>
            </a:r>
            <a:endParaRPr lang="ru-RU" sz="5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5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Развивающие</a:t>
            </a:r>
            <a:r>
              <a:rPr lang="ru-RU" sz="5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5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5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моторных навыков, образного мышления, внимания, фантазии, творческих способностей;</a:t>
            </a:r>
            <a:endParaRPr lang="ru-RU" sz="5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5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эстетического и художественного вкуса;</a:t>
            </a:r>
            <a:endParaRPr lang="ru-RU" sz="5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5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общего интеллектуального </a:t>
            </a:r>
            <a:r>
              <a:rPr lang="ru-RU" sz="5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уровеня</a:t>
            </a:r>
            <a:r>
              <a:rPr lang="ru-RU" sz="5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5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5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способствование обогащению навыков общения и умений совместной деятельности;</a:t>
            </a:r>
            <a:endParaRPr lang="ru-RU" sz="5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5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способствование расширению кругозора;</a:t>
            </a:r>
            <a:endParaRPr lang="ru-RU" sz="5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5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Воспитательные:</a:t>
            </a:r>
            <a:endParaRPr lang="ru-RU" sz="5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5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привитие интереса к культуре своей Родины, к истокам народного творчества России и культуре ХМАО-Югры;</a:t>
            </a:r>
            <a:endParaRPr lang="ru-RU" sz="5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5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воспитание эстетического отношения к действительности, трудолюбия, аккуратности, усидчивости, терпения, умения довести начатое дело до </a:t>
            </a:r>
            <a:r>
              <a:rPr lang="ru-RU" sz="5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конца</a:t>
            </a:r>
            <a:r>
              <a:rPr lang="ru-RU" sz="5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5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5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50883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Условия реализации программы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542197"/>
            <a:ext cx="9601196" cy="4333671"/>
          </a:xfrm>
        </p:spPr>
        <p:txBody>
          <a:bodyPr/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творческое объединение принимаются все желающие в возрасте 5-7 лет (мальчики и девочки). Без специальных знаний, умений и навыков. Форма организации деятельности – групповая, минимальное количество обучающихся в одной группе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5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человека, максимальное –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20. 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Занятия проводятся 2 раза в неделю по 40 минут, занятия могут проводиться полным составом группы, с разделением на подгруппы или индивидуально.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436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процессе реализации программы используются разнообразные формы занятий, что обусловлено учебно-тематическим планом и задачами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3411055" y="2557463"/>
          <a:ext cx="5369890" cy="3317875"/>
        </p:xfrm>
        <a:graphic>
          <a:graphicData uri="http://schemas.openxmlformats.org/drawingml/2006/table">
            <a:tbl>
              <a:tblPr firstRow="1" firstCol="1" bandRow="1"/>
              <a:tblGrid>
                <a:gridCol w="1492415"/>
                <a:gridCol w="3877475"/>
              </a:tblGrid>
              <a:tr h="2827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594" marR="605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594" marR="605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03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Практическое занятие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594" marR="605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Отработка практических навыков на занятии, умение работать с бисером, схемой плетения, в соответствии с заданием или творческой задумкой.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594" marR="605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037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Открытое занятие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594" marR="605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Это демонстрация полученных навыков родителям (законным представителям), коллегам, обучающимся из других творческих объединений.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594" marR="605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358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Итоговое занятие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594" marR="605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Проходит в виде итоговой выставки творческих работ обучающихся объединения.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594" marR="605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07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Мастер-класс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594" marR="605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Предусматривает приглашение родителей (законных представителей), друзей, других обучающихся на творческие мастерские с целью совместного с ребенком создания творческой работы, где ребенок выступает в роли педагога, а приглашенный – обучающегося.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594" marR="605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197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7101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Работа с родителями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3057207" y="2584196"/>
          <a:ext cx="6077585" cy="3264408"/>
        </p:xfrm>
        <a:graphic>
          <a:graphicData uri="http://schemas.openxmlformats.org/drawingml/2006/table">
            <a:tbl>
              <a:tblPr firstRow="1" firstCol="1" bandRow="1"/>
              <a:tblGrid>
                <a:gridCol w="1689100"/>
                <a:gridCol w="438848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Родительское собрание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Информирование родителей о текущих делах объединения, обсуждение, планирование работы, конкурсная деятельность.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открытых дверей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Это демонстрация полученных навыков родителям (законным представителям), коллегам, обучающимся из других творческих объединений.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Дистанционное общение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Информирование родителей о содержании творческой деятельности, конкурсах через социальную сеть ВКонтакте, сайт ОУ.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Массовые мероприятия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родителей к участию в акциях и мероприятиях, организованных ОУ (спортивный праздник, акция, субботник и пр.)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761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560065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При реализации ДООП «Бисеринка» используются следующие педагогические технологии: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760561"/>
            <a:ext cx="9601196" cy="4115307"/>
          </a:xfrm>
        </p:spPr>
        <p:txBody>
          <a:bodyPr>
            <a:normAutofit fontScale="47500" lnSpcReduction="20000"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9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Лично-ориентированная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акцент ставится на личность обучающегося, создание комфортных, бесконфликтных и безопасных условий. Реализация природных потенциалов ребенка.</a:t>
            </a:r>
            <a:endParaRPr lang="ru-RU" sz="29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9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Информационно – коммуникационная технология - 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применение ИКТ способствует  достижению основной цели модернизации образования – улучшению качества обучения, обеспечению гармоничного развития личности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9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9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Технология творческих мастерских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педагог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вводит своих обучающихся в процесс познания через создание эмоциональной атмосферы, в которой ребенок может проявить себя как творец. В этой технологии знания не даются, а выстраиваются самим учеником в паре или группе с опорой на свой личный опыт, педагог – мастер лишь предоставляет ему необходимый материал в виде заданий для размышления.</a:t>
            </a:r>
            <a:endParaRPr lang="ru-RU" sz="29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9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Здоровьесберегающая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обеспечение обучающемуся возможности сохранения здоровья за период обучения в школе, формирование у него необходимых знаний, умений и навыков по здоровому образу жизни, и  применение полученных знаний в  повседневной жизни.</a:t>
            </a:r>
            <a:endParaRPr lang="ru-RU" sz="29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9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Технология портфолио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создание папки с творческими достижениями обучающихся (в печатном и электронном виде).</a:t>
            </a:r>
            <a:endParaRPr lang="ru-RU" sz="29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180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791064"/>
            <a:ext cx="9601196" cy="50547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Результаты: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8866" y="1296538"/>
            <a:ext cx="10549719" cy="5117910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lnSpc>
                <a:spcPct val="150000"/>
              </a:lnSpc>
              <a:spcBef>
                <a:spcPts val="140"/>
              </a:spcBef>
              <a:spcAft>
                <a:spcPts val="140"/>
              </a:spcAft>
              <a:buNone/>
            </a:pPr>
            <a:r>
              <a:rPr lang="ru-RU" sz="3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Личностные результаты:</a:t>
            </a:r>
            <a:endParaRPr lang="ru-RU" sz="3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40"/>
              </a:spcBef>
              <a:spcAft>
                <a:spcPts val="140"/>
              </a:spcAft>
              <a:buFont typeface="Symbol" panose="05050102010706020507" pitchFamily="18" charset="2"/>
              <a:buChar char=""/>
            </a:pP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внимания, памяти, мышления, пространственное воображения, мелкой моторики рук и глазомер, художественного вкуса, творческих способностей и фантазии;</a:t>
            </a:r>
            <a:endParaRPr lang="ru-RU" sz="3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40"/>
              </a:spcBef>
              <a:spcAft>
                <a:spcPts val="140"/>
              </a:spcAft>
              <a:buFont typeface="Symbol" panose="05050102010706020507" pitchFamily="18" charset="2"/>
              <a:buChar char=""/>
            </a:pP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овладение навыками культуры труда при работе с бисером;</a:t>
            </a:r>
            <a:endParaRPr lang="ru-RU" sz="3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40"/>
              </a:spcBef>
              <a:spcAft>
                <a:spcPts val="140"/>
              </a:spcAft>
              <a:buFont typeface="Symbol" panose="05050102010706020507" pitchFamily="18" charset="2"/>
              <a:buChar char=""/>
            </a:pP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адекватное отношение  к успешному или неуспешному выполнению своей деятельности,  восприятие оценки педагога и обучающихся;</a:t>
            </a:r>
            <a:endParaRPr lang="ru-RU" sz="3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40"/>
              </a:spcBef>
              <a:spcAft>
                <a:spcPts val="140"/>
              </a:spcAft>
              <a:buFont typeface="Symbol" panose="05050102010706020507" pitchFamily="18" charset="2"/>
              <a:buChar char=""/>
            </a:pP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знание правил здорового и безопасного образа жизни для себя и окружающих.</a:t>
            </a:r>
            <a:endParaRPr lang="ru-RU" sz="3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140"/>
              </a:spcBef>
              <a:spcAft>
                <a:spcPts val="140"/>
              </a:spcAft>
              <a:buNone/>
            </a:pPr>
            <a:r>
              <a:rPr lang="ru-RU" sz="3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Предметные результаты:</a:t>
            </a:r>
            <a:endParaRPr lang="ru-RU" sz="3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40"/>
              </a:spcBef>
              <a:spcAft>
                <a:spcPts val="140"/>
              </a:spcAft>
              <a:buFont typeface="Symbol" panose="05050102010706020507" pitchFamily="18" charset="2"/>
              <a:buChar char=""/>
            </a:pP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знание историю возникновения бисероплетения как искусства декоративно-прикладного творчества;</a:t>
            </a:r>
            <a:endParaRPr lang="ru-RU" sz="3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40"/>
              </a:spcBef>
              <a:spcAft>
                <a:spcPts val="140"/>
              </a:spcAft>
              <a:buFont typeface="Symbol" panose="05050102010706020507" pitchFamily="18" charset="2"/>
              <a:buChar char=""/>
            </a:pP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знание техники безопасности при работе с инструментами, применяемыми в бисероплетении;</a:t>
            </a:r>
            <a:endParaRPr lang="ru-RU" sz="3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40"/>
              </a:spcBef>
              <a:spcAft>
                <a:spcPts val="140"/>
              </a:spcAft>
              <a:buFont typeface="Symbol" panose="05050102010706020507" pitchFamily="18" charset="2"/>
              <a:buChar char=""/>
            </a:pP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знаний об основных техниках бисероплетения;</a:t>
            </a:r>
            <a:endParaRPr lang="ru-RU" sz="3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40"/>
              </a:spcBef>
              <a:spcAft>
                <a:spcPts val="140"/>
              </a:spcAft>
              <a:buFont typeface="Symbol" panose="05050102010706020507" pitchFamily="18" charset="2"/>
              <a:buChar char=""/>
            </a:pP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основных математических представлений и счета;</a:t>
            </a:r>
            <a:endParaRPr lang="ru-RU" sz="3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40"/>
              </a:spcBef>
              <a:spcAft>
                <a:spcPts val="140"/>
              </a:spcAft>
              <a:buFont typeface="Symbol" panose="05050102010706020507" pitchFamily="18" charset="2"/>
              <a:buChar char=""/>
            </a:pP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последовательное выполнение  устных инструкций, чтение и зарисовывание схемы изделий; </a:t>
            </a:r>
            <a:endParaRPr lang="ru-RU" sz="3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40"/>
              </a:spcBef>
              <a:spcAft>
                <a:spcPts val="140"/>
              </a:spcAft>
              <a:buFont typeface="Symbol" panose="05050102010706020507" pitchFamily="18" charset="2"/>
              <a:buChar char=""/>
            </a:pP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изделий из бисера, пользуясь инструкционными картами и схемами;</a:t>
            </a:r>
            <a:endParaRPr lang="ru-RU" sz="3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40"/>
              </a:spcBef>
              <a:spcAft>
                <a:spcPts val="140"/>
              </a:spcAft>
              <a:buFont typeface="Symbol" panose="05050102010706020507" pitchFamily="18" charset="2"/>
              <a:buChar char=""/>
            </a:pP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хранить изделия из бисера согласно правилам;</a:t>
            </a:r>
            <a:endParaRPr lang="ru-RU" sz="3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140"/>
              </a:spcBef>
              <a:spcAft>
                <a:spcPts val="140"/>
              </a:spcAft>
              <a:buNone/>
            </a:pPr>
            <a:r>
              <a:rPr lang="ru-RU" sz="3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Метапредметные результаты:</a:t>
            </a:r>
            <a:endParaRPr lang="ru-RU" sz="3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40"/>
              </a:spcBef>
              <a:spcAft>
                <a:spcPts val="140"/>
              </a:spcAft>
              <a:buFont typeface="Symbol" panose="05050102010706020507" pitchFamily="18" charset="2"/>
              <a:buChar char=""/>
            </a:pP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улучшение коммуникативных способностей и приобретение навыков работы в коллективе;</a:t>
            </a:r>
            <a:endParaRPr lang="ru-RU" sz="3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40"/>
              </a:spcBef>
              <a:spcAft>
                <a:spcPts val="140"/>
              </a:spcAft>
              <a:buFont typeface="Symbol" panose="05050102010706020507" pitchFamily="18" charset="2"/>
              <a:buChar char=""/>
            </a:pP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умение самостоятельно организовать свое рабочее пространство для успешной и комфортной деятельности на занятии, развивать мотивы и интересы своей познавательной деятельности;</a:t>
            </a:r>
            <a:endParaRPr lang="ru-RU" sz="3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40"/>
              </a:spcBef>
              <a:spcAft>
                <a:spcPts val="140"/>
              </a:spcAft>
              <a:buFont typeface="Symbol" panose="05050102010706020507" pitchFamily="18" charset="2"/>
              <a:buChar char=""/>
            </a:pP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умение оценивать правильность выполнения учебной задачи, собственные возможности ее решения.</a:t>
            </a:r>
            <a:endParaRPr lang="ru-RU" sz="3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227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72</TotalTime>
  <Words>1490</Words>
  <Application>Microsoft Office PowerPoint</Application>
  <PresentationFormat>Широкоэкранный</PresentationFormat>
  <Paragraphs>205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Garamond</vt:lpstr>
      <vt:lpstr>Symbol</vt:lpstr>
      <vt:lpstr>Times New Roman</vt:lpstr>
      <vt:lpstr>Натуральные материалы</vt:lpstr>
      <vt:lpstr>Программно-методический комплекс  ДООП «Бисеринка»  (стартовый уровень, 5-7 лет)</vt:lpstr>
      <vt:lpstr>Дополнительная общеобразовательная общеразвивающая программа «Бисеринка» текст программы https://nsportal.ru/node/5861761 </vt:lpstr>
      <vt:lpstr>Аннотация </vt:lpstr>
      <vt:lpstr>Цель и задачи программы:</vt:lpstr>
      <vt:lpstr>Условия реализации программы</vt:lpstr>
      <vt:lpstr>В процессе реализации программы используются разнообразные формы занятий, что обусловлено учебно-тематическим планом и задачами</vt:lpstr>
      <vt:lpstr>Работа с родителями</vt:lpstr>
      <vt:lpstr>При реализации ДООП «Бисеринка» используются следующие педагогические технологии:</vt:lpstr>
      <vt:lpstr>Результаты:</vt:lpstr>
      <vt:lpstr>Контроль </vt:lpstr>
      <vt:lpstr>Методы обучения</vt:lpstr>
      <vt:lpstr>Тестирование-игра «Ладошки»</vt:lpstr>
      <vt:lpstr>Презентация PowerPoint</vt:lpstr>
      <vt:lpstr>Дневник наблюдений</vt:lpstr>
      <vt:lpstr>Индивидуальная карточка учета творческих способностей учащихся</vt:lpstr>
      <vt:lpstr>Примерная таблица творческих результатов учащихся</vt:lpstr>
      <vt:lpstr>Благодарю за внимание!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Программно-методический комплекс ДООП «Бисеринка» (стартовый уровень, 5-7 лет)</dc:title>
  <dc:creator>Методист</dc:creator>
  <cp:lastModifiedBy>Методист</cp:lastModifiedBy>
  <cp:revision>8</cp:revision>
  <dcterms:created xsi:type="dcterms:W3CDTF">2023-01-12T09:45:04Z</dcterms:created>
  <dcterms:modified xsi:type="dcterms:W3CDTF">2023-01-12T10:57:08Z</dcterms:modified>
</cp:coreProperties>
</file>