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3" r:id="rId9"/>
    <p:sldId id="261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DB30E0B-75DF-42C9-9852-7070BE162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D5BC760-7681-461C-917D-6F489AE5B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EECD444-FC6F-41F2-8D86-E6298799A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039F0BC-8B21-4794-B496-C9C4B64C2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BC1A37D-E106-4CA8-8A1A-F86DAA072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48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B4B525E-C2B4-4C94-BEA5-E8B76CD18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73170D7-D936-4FCB-917A-CD6D5C3EE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CBF0F29-1387-45E8-A622-450F3EF36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8FDDEEB-5CF4-4683-9790-5CFD147DA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96CF403-7861-421A-B35A-A0D03A014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53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9E2293BA-9824-42C0-B69D-699351491F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0A7BAEBE-E3D4-494A-897C-0FA06D891F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24F6D77-825B-44A5-A1E0-FB8B0C3AD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C6C7B65-6E22-46AA-88DF-F04136CB2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3436586-906D-464F-B0B7-6AF609A3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4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93B42B-E7DE-490A-AA1D-B45CE2817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D105608-B4EC-4A5B-B6EE-6A48049A8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008CFB5-9936-4D25-8027-30854CC77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01C4217-9486-42D1-B509-F3ED7AA81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27B6867-855A-4696-BBFA-5EBF5D54E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34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A44CE06-F5D1-47CE-A8C8-0E9E15791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48512A2-D78B-49CF-97B8-E4CCB2877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FF8F8F7-0880-4F20-8C20-DA2DAB1BA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3D55A80-3AA5-4DC5-B163-8ABBD9DAC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2C99C88-756A-4063-ACCC-1ECE383B4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759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DFE30D-4574-4BD4-90F2-8466A93CC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EEA8FD3-6BD7-42DC-9718-6EBFB4D96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C6B27A1-7284-4AB8-836A-3867F976A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1FBD978-426D-4163-83DE-30A773512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13B45B9-8AF0-44D2-A128-E2D35BA84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A519AC33-D0AB-47DD-A4DD-6F2D6F7B0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95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D4048D7-8017-454A-9B4D-B458B93C9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238CC23-24C1-4AEF-9458-7D911FCB7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39ED390-D7E7-4A4F-BCCA-863F17D48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D52F5BE4-81C0-4FF7-B145-1E369A79CA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F190DAE-F499-4451-85C6-D5958A5A9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ED54D630-7D5F-4A79-8A33-E885ABEEB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4D0E020A-BA2A-4A79-BBBB-1B70BBA98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ABBDD6A-C402-4AD7-9B45-2EAAA0012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681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B3DD92D-5170-45C6-BBC2-047157F3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83AD9DA0-7916-4FB1-BBE8-6655A2D68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B7C5D96-1059-4716-BA9E-D22D100E7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A2765631-1F1B-47F6-8346-6DB2B3DED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290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64C8ADFF-493A-48EA-A38B-90447200C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ABC66D90-A000-484A-88CA-448546F69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D48FA51-9A2B-46F9-8421-CFA2C5CD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435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DDBE06C-ED0A-4DC7-B67D-F0E997051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1A4A8B0-CC61-4A4C-AE72-FBC377BA6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273EAC5-21B4-4B9E-8EDC-0011B7C2E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5282EC6-E41B-4CAC-975F-705E3B499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4A7EC95-269C-4574-AAD8-2D6CC90E4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335E7CA-E4F9-4F48-AB42-A1F0E4BC3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93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04A6821-CAA8-4924-B852-BEA7610A6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ACDA482F-601F-41B1-B739-EA0DD3781A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21BB64D-6CD6-47C3-8028-7BF4B31DD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95DEE8F-C1BA-44AC-8D01-35FA0F4B0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AFCC0A1-F0FC-4CEC-8645-78F632C45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93D555F-7A48-4082-944E-8BF92591C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78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8506D95-06E6-4CD9-9C22-CBED92AD7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F45B4C9-6772-4C77-A86E-59FBD4737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0A9231C-E4E8-4878-B148-760D0D8696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60799-BAF4-4C81-A6E3-7CAB67DFA1AE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7676D75-96EB-4BE2-A2AC-19EF091C1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942701D-B40C-41A1-BE36-7CD2DEFC62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16267-DA8C-4DEF-995F-4411830EF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63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72212882?w=wall-172212882_6248/all" TargetMode="External"/><Relationship Id="rId2" Type="http://schemas.openxmlformats.org/officeDocument/2006/relationships/hyperlink" Target="https://dobro.ru/event/1049523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club172212882?w=wall-172212882_6254/all" TargetMode="External"/><Relationship Id="rId5" Type="http://schemas.openxmlformats.org/officeDocument/2006/relationships/hyperlink" Target="https://vk.com/club172212882?w=wall-172212882_6251/all" TargetMode="External"/><Relationship Id="rId4" Type="http://schemas.openxmlformats.org/officeDocument/2006/relationships/hyperlink" Target="https://vk.com/club172212882?w=wall-172212882_6250/al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club172212882?w=wall-172212882_6182/al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dobro.ru/event/10468050" TargetMode="External"/><Relationship Id="rId3" Type="http://schemas.openxmlformats.org/officeDocument/2006/relationships/hyperlink" Target="https://dobro.ru/event/10471306" TargetMode="External"/><Relationship Id="rId7" Type="http://schemas.openxmlformats.org/officeDocument/2006/relationships/hyperlink" Target="https://dobro.ru/event/10468106" TargetMode="External"/><Relationship Id="rId2" Type="http://schemas.openxmlformats.org/officeDocument/2006/relationships/hyperlink" Target="https://dobro.ru/event/1046808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bro.ru/event/10495253" TargetMode="External"/><Relationship Id="rId5" Type="http://schemas.openxmlformats.org/officeDocument/2006/relationships/hyperlink" Target="https://dobro.ru/event/10468062" TargetMode="External"/><Relationship Id="rId4" Type="http://schemas.openxmlformats.org/officeDocument/2006/relationships/hyperlink" Target="https://dobro.ru/event/1049523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72212882?w=wall-172212882_6220/all" TargetMode="External"/><Relationship Id="rId7" Type="http://schemas.openxmlformats.org/officeDocument/2006/relationships/hyperlink" Target="https://vk.com/club172212882?w=wall-172212882_6208/all" TargetMode="External"/><Relationship Id="rId2" Type="http://schemas.openxmlformats.org/officeDocument/2006/relationships/hyperlink" Target="https://vk.com/club172212882?w=wall-172212882_6211/al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club172212882?w=wall-172212882_6219/all" TargetMode="External"/><Relationship Id="rId5" Type="http://schemas.openxmlformats.org/officeDocument/2006/relationships/hyperlink" Target="https://vk.com/club172212882?w=wall-172212882_6207/all" TargetMode="External"/><Relationship Id="rId4" Type="http://schemas.openxmlformats.org/officeDocument/2006/relationships/hyperlink" Target="https://vk.com/club200160153?w=wall-200160153_1762/all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vk.com/club200160153?w=wall-200160153_1794/all" TargetMode="External"/><Relationship Id="rId3" Type="http://schemas.openxmlformats.org/officeDocument/2006/relationships/hyperlink" Target="https://vk.com/club172212882?w=wall-172212882_6235/all" TargetMode="External"/><Relationship Id="rId7" Type="http://schemas.openxmlformats.org/officeDocument/2006/relationships/hyperlink" Target="https://vk.com/club172212882?w=wall-172212882_6219/all" TargetMode="External"/><Relationship Id="rId12" Type="http://schemas.openxmlformats.org/officeDocument/2006/relationships/hyperlink" Target="https://vk.com/club172212882?w=wall-172212882_6233/all" TargetMode="External"/><Relationship Id="rId2" Type="http://schemas.openxmlformats.org/officeDocument/2006/relationships/hyperlink" Target="https://vk.com/club172212882?w=wall-172212882_6230/al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club172212882?w=wall-172212882_6216/all" TargetMode="External"/><Relationship Id="rId11" Type="http://schemas.openxmlformats.org/officeDocument/2006/relationships/hyperlink" Target="https://vk.com/club172212882?z=clip-172212882_456240205/1312f66f13e7c9516e/pl_wall_-172212882" TargetMode="External"/><Relationship Id="rId5" Type="http://schemas.openxmlformats.org/officeDocument/2006/relationships/hyperlink" Target="https://vk.com/club172212882?w=wall-172212882_6215/all" TargetMode="External"/><Relationship Id="rId10" Type="http://schemas.openxmlformats.org/officeDocument/2006/relationships/hyperlink" Target="https://vk.com/club172212882?w=wall-172212882_6229/all" TargetMode="External"/><Relationship Id="rId4" Type="http://schemas.openxmlformats.org/officeDocument/2006/relationships/hyperlink" Target="https://vk.com/club172212882?w=wall-172212882_6212/all" TargetMode="External"/><Relationship Id="rId9" Type="http://schemas.openxmlformats.org/officeDocument/2006/relationships/hyperlink" Target="https://vk.com/club172212882?w=wall-172212882_6228/all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vk.com/club172212882?w=wall-172212882_6250/all" TargetMode="External"/><Relationship Id="rId3" Type="http://schemas.openxmlformats.org/officeDocument/2006/relationships/hyperlink" Target="https://vk.com/club172212882?w=wall-172212882_6241/all" TargetMode="External"/><Relationship Id="rId7" Type="http://schemas.openxmlformats.org/officeDocument/2006/relationships/hyperlink" Target="https://vk.com/club172212882?w=wall-172212882_6248/all" TargetMode="External"/><Relationship Id="rId12" Type="http://schemas.openxmlformats.org/officeDocument/2006/relationships/hyperlink" Target="https://vk.com/club172212882?w=wall-172212882_6235/all" TargetMode="External"/><Relationship Id="rId2" Type="http://schemas.openxmlformats.org/officeDocument/2006/relationships/hyperlink" Target="https://vk.com/club172212882?w=wall-172212882_6227/al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club172212882?w=wall-172212882_6246/all" TargetMode="External"/><Relationship Id="rId11" Type="http://schemas.openxmlformats.org/officeDocument/2006/relationships/hyperlink" Target="https://vk.com/club172212882?w=wall-172212882_6258/all" TargetMode="External"/><Relationship Id="rId5" Type="http://schemas.openxmlformats.org/officeDocument/2006/relationships/hyperlink" Target="https://vk.com/club172212882?w=wall-172212882_6243/all" TargetMode="External"/><Relationship Id="rId10" Type="http://schemas.openxmlformats.org/officeDocument/2006/relationships/hyperlink" Target="https://vk.com/club172212882?w=wall-172212882_6254/all" TargetMode="External"/><Relationship Id="rId4" Type="http://schemas.openxmlformats.org/officeDocument/2006/relationships/hyperlink" Target="https://vk.com/club172212882?w=wall-172212882_6242/all" TargetMode="External"/><Relationship Id="rId9" Type="http://schemas.openxmlformats.org/officeDocument/2006/relationships/hyperlink" Target="https://vk.com/club172212882?w=wall-172212882_6251/al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72212882?w=wall-172212882_6179/all" TargetMode="External"/><Relationship Id="rId2" Type="http://schemas.openxmlformats.org/officeDocument/2006/relationships/hyperlink" Target="https://vk.com/club172212882?w=wall-172212882_6183/al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k.com/club172212882?w=wall-172212882_6259" TargetMode="External"/><Relationship Id="rId4" Type="http://schemas.openxmlformats.org/officeDocument/2006/relationships/hyperlink" Target="https://vk.com/club172212882?w=wall-172212882_6258%2Fal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72212882?w=wall-172212882_6236" TargetMode="External"/><Relationship Id="rId2" Type="http://schemas.openxmlformats.org/officeDocument/2006/relationships/hyperlink" Target="https://vk.com/club172212882?w=wall-172212882_6192/al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2B38DA2-11D8-4CD9-8985-6AB38F03D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567" y="133166"/>
            <a:ext cx="7084380" cy="2414726"/>
          </a:xfrm>
        </p:spPr>
        <p:txBody>
          <a:bodyPr>
            <a:normAutofit/>
          </a:bodyPr>
          <a:lstStyle/>
          <a:p>
            <a:pPr algn="l"/>
            <a:r>
              <a:rPr lang="ru-RU" sz="5600" b="1" dirty="0">
                <a:solidFill>
                  <a:srgbClr val="FF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Волонтёрские </a:t>
            </a:r>
            <a:br>
              <a:rPr lang="ru-RU" sz="5600" b="1" dirty="0">
                <a:solidFill>
                  <a:srgbClr val="FF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ru-RU" sz="5600" b="1" dirty="0">
                <a:solidFill>
                  <a:srgbClr val="FF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отряды </a:t>
            </a:r>
            <a:br>
              <a:rPr lang="ru-RU" sz="5600" b="1" dirty="0">
                <a:solidFill>
                  <a:srgbClr val="FF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ru-RU" sz="5600" b="1" dirty="0">
                <a:solidFill>
                  <a:srgbClr val="FF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Первых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21DDA593-FA25-459F-A424-6B1E1A2B01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02238"/>
            <a:ext cx="12192000" cy="1655762"/>
          </a:xfrm>
          <a:solidFill>
            <a:srgbClr val="FF0000"/>
          </a:solidFill>
        </p:spPr>
        <p:txBody>
          <a:bodyPr/>
          <a:lstStyle/>
          <a:p>
            <a:pPr algn="l"/>
            <a:endParaRPr lang="ru-RU" dirty="0"/>
          </a:p>
          <a:p>
            <a:pPr algn="l"/>
            <a:r>
              <a:rPr lang="ru-RU" sz="60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Первые</a:t>
            </a:r>
            <a:r>
              <a:rPr lang="ru-RU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                                                                                        2023 </a:t>
            </a:r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9AAD8C3B-6FF2-4362-AC78-0D81B2D6D28D}"/>
              </a:ext>
            </a:extLst>
          </p:cNvPr>
          <p:cNvSpPr txBox="1">
            <a:spLocks/>
          </p:cNvSpPr>
          <p:nvPr/>
        </p:nvSpPr>
        <p:spPr>
          <a:xfrm>
            <a:off x="257455" y="2846618"/>
            <a:ext cx="5584053" cy="212219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Название </a:t>
            </a:r>
            <a:r>
              <a:rPr lang="ru-RU" sz="2400" b="1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отряда </a:t>
            </a:r>
            <a:r>
              <a:rPr lang="ru-RU" sz="2400" b="1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«Лидер»</a:t>
            </a:r>
          </a:p>
          <a:p>
            <a:pPr algn="l"/>
            <a:endParaRPr lang="ru-RU" sz="24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algn="l"/>
            <a:endParaRPr lang="ru-RU" sz="24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Наименование образовательной организации </a:t>
            </a:r>
            <a:r>
              <a:rPr lang="ru-RU" sz="2400" b="1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МАОУ «Покровская СОШ»</a:t>
            </a:r>
          </a:p>
          <a:p>
            <a:pPr algn="l"/>
            <a:endParaRPr lang="ru-RU" sz="24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98275DC0-55D0-4E35-BF01-99671619ED33}"/>
              </a:ext>
            </a:extLst>
          </p:cNvPr>
          <p:cNvSpPr txBox="1">
            <a:spLocks/>
          </p:cNvSpPr>
          <p:nvPr/>
        </p:nvSpPr>
        <p:spPr>
          <a:xfrm>
            <a:off x="7165760" y="2009956"/>
            <a:ext cx="4872360" cy="21652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ФИО педагога-куратора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ru-RU" sz="2000" b="1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Сомова Марина Борисовна</a:t>
            </a:r>
          </a:p>
          <a:p>
            <a:pPr algn="l"/>
            <a:endParaRPr lang="ru-RU" sz="24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Контактные данные </a:t>
            </a:r>
            <a:r>
              <a:rPr lang="ru-RU" sz="2400" b="1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педагога-куратора </a:t>
            </a:r>
            <a:r>
              <a:rPr lang="ru-RU" sz="2000" b="1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т</a:t>
            </a:r>
            <a:r>
              <a:rPr lang="ru-RU" sz="2000" b="1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 89193653543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marlasomoff@mail.ru</a:t>
            </a:r>
            <a:endParaRPr lang="ru-RU" sz="2000" b="1" dirty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algn="l"/>
            <a:endParaRPr lang="ru-RU" sz="24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8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B30485-D9BE-443E-8715-3EC1BCF3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19" y="0"/>
            <a:ext cx="3130117" cy="534838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Задание 2.3. 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4D33768D-3F0E-4328-A6A9-426ACD96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28948"/>
            <a:ext cx="12192000" cy="1629052"/>
          </a:xfrm>
          <a:solidFill>
            <a:srgbClr val="FF0000"/>
          </a:solidFill>
        </p:spPr>
        <p:txBody>
          <a:bodyPr>
            <a:normAutofit fontScale="92500"/>
          </a:bodyPr>
          <a:lstStyle/>
          <a:p>
            <a:pPr algn="l"/>
            <a:endParaRPr lang="ru-RU" dirty="0"/>
          </a:p>
          <a:p>
            <a:pPr marL="0" indent="0" algn="l">
              <a:buNone/>
            </a:pPr>
            <a:r>
              <a:rPr lang="ru-RU" sz="6000" b="1" dirty="0" smtClean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Первые</a:t>
            </a:r>
            <a:r>
              <a:rPr lang="ru-RU" b="1" dirty="0" smtClean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                                                                                        </a:t>
            </a:r>
            <a:r>
              <a:rPr lang="en-US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2023 </a:t>
            </a: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A24302C6-9C85-431C-9A7C-6D80DA6981E6}"/>
              </a:ext>
            </a:extLst>
          </p:cNvPr>
          <p:cNvSpPr txBox="1">
            <a:spLocks/>
          </p:cNvSpPr>
          <p:nvPr/>
        </p:nvSpPr>
        <p:spPr>
          <a:xfrm>
            <a:off x="103517" y="310552"/>
            <a:ext cx="11619781" cy="5477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Описание совместного мероприятия, разработанного волонтёрским отрядом совместно с </a:t>
            </a:r>
            <a:r>
              <a:rPr lang="ru-RU" sz="160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Добро</a:t>
            </a:r>
            <a:r>
              <a:rPr lang="ru-RU" sz="160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 центром</a:t>
            </a:r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ресурсным волонтёрским центром или отделением всероссийской волонтёрской организации. 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>
                <a:solidFill>
                  <a:srgbClr val="000000"/>
                </a:solidFill>
                <a:latin typeface="-apple-system"/>
              </a:rPr>
              <a:t>20 октября 2023 года в МАОУ Покровская СОШ Каменского городского округа состоялись 4 Лидерские сборы "Лидер 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в "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Большой перемене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". </a:t>
            </a:r>
            <a:r>
              <a:rPr lang="de-DE" sz="1600" dirty="0">
                <a:solidFill>
                  <a:srgbClr val="000000"/>
                </a:solidFill>
                <a:latin typeface="-apple-system"/>
                <a:hlinkClick r:id="rId2"/>
              </a:rPr>
              <a:t>https://</a:t>
            </a:r>
            <a:r>
              <a:rPr lang="de-DE" sz="1600" dirty="0" smtClean="0">
                <a:solidFill>
                  <a:srgbClr val="000000"/>
                </a:solidFill>
                <a:latin typeface="-apple-system"/>
                <a:hlinkClick r:id="rId2"/>
              </a:rPr>
              <a:t>dobro.ru/event/10495237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   (на странице события 25 волонтеров получили часы)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-apple-system"/>
              </a:rPr>
              <a:t>Сборы были посвящены двум событиям: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-apple-system"/>
              </a:rPr>
              <a:t>Знакомство с вызовами всероссийского конкурса "Большая перемена"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-apple-system"/>
              </a:rPr>
              <a:t>Празднование 5-летнего юбилея совета старшеклассников "Лидер".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-apple-system"/>
              </a:rPr>
              <a:t>Лидерские сборы приняли более 80 участников (учащиеся с 4 по 11 классы, 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родители, учителя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, сотрудники школы, администрация).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-apple-system"/>
              </a:rPr>
              <a:t>Все участники были поделены на 6 разновозрастных команд, с каждой командой работали по 2-3 вожатых. В организационный комитет сборов вошло 10 активистов совета старшеклассников "Лидер". Все организаторы, вожатые работали на волонтерской основе, т.к. они являются членами школьного волонтерского отряда 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Первых "Лидер". 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В сборах, также принимали участие Первичное отделение РДДМ "Движение первых" и клуб "Большая перемена".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-apple-system"/>
              </a:rPr>
              <a:t>Лидерские сборы состояли из 2 этапов: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-apple-system"/>
              </a:rPr>
              <a:t>Образовательного - решение кейсов конкурса "Большая перемена"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-apple-system"/>
              </a:rPr>
              <a:t>Развлекательного - танцевальный конкурс "Старт-</a:t>
            </a:r>
            <a:r>
              <a:rPr lang="ru-RU" sz="1600" dirty="0" err="1">
                <a:solidFill>
                  <a:srgbClr val="000000"/>
                </a:solidFill>
                <a:latin typeface="-apple-system"/>
              </a:rPr>
              <a:t>тинейджер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".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В 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клипах, которые 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снимали волонтеры 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по ходу сборов, отражен весь ход.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-apple-system"/>
              </a:rPr>
              <a:t>Лидерские 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сборы получились!</a:t>
            </a:r>
            <a:endParaRPr lang="ru-RU" sz="1600" dirty="0" smtClean="0">
              <a:solidFill>
                <a:srgbClr val="000000"/>
              </a:solidFill>
              <a:latin typeface="-apple-system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vk.com/club172212882?w=wall-172212882_6248%2Fall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</a:t>
            </a:r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vk.com/club172212882?w=wall-172212882_6250%2Fall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vk.com/club172212882?w=wall-172212882_6251%2Fall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</a:t>
            </a:r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6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6"/>
              </a:rPr>
              <a:t>vk.com/club172212882?w=wall-172212882_6254%2Fall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19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B30485-D9BE-443E-8715-3EC1BCF3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Задание 2.1. 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4D33768D-3F0E-4328-A6A9-426ACD96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28948"/>
            <a:ext cx="12192000" cy="1629052"/>
          </a:xfrm>
          <a:solidFill>
            <a:srgbClr val="FF0000"/>
          </a:solidFill>
        </p:spPr>
        <p:txBody>
          <a:bodyPr>
            <a:normAutofit fontScale="92500"/>
          </a:bodyPr>
          <a:lstStyle/>
          <a:p>
            <a:pPr algn="l"/>
            <a:endParaRPr lang="ru-RU" dirty="0"/>
          </a:p>
          <a:p>
            <a:pPr marL="0" indent="0" algn="l">
              <a:buNone/>
            </a:pPr>
            <a:r>
              <a:rPr lang="ru-RU" sz="60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Первые</a:t>
            </a:r>
            <a:r>
              <a:rPr lang="ru-RU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                                                                                        2023 </a:t>
            </a: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CAB128AD-BFE8-4BF6-A95F-CE20D109AE0E}"/>
              </a:ext>
            </a:extLst>
          </p:cNvPr>
          <p:cNvSpPr txBox="1">
            <a:spLocks/>
          </p:cNvSpPr>
          <p:nvPr/>
        </p:nvSpPr>
        <p:spPr>
          <a:xfrm>
            <a:off x="234517" y="953838"/>
            <a:ext cx="5376169" cy="1238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Ссылки на посты в группе отряда в социальной сети «</a:t>
            </a:r>
            <a:r>
              <a:rPr lang="ru-RU" sz="16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ВКонтакте</a:t>
            </a:r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»  о проведении  текущего сбора отряда и сбора-планирования. 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vk.com/club172212882?w=wall-172212882_6182%2Fall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AED9E2EE-EBE6-414B-BC9E-971906C44DAE}"/>
              </a:ext>
            </a:extLst>
          </p:cNvPr>
          <p:cNvSpPr txBox="1">
            <a:spLocks/>
          </p:cNvSpPr>
          <p:nvPr/>
        </p:nvSpPr>
        <p:spPr>
          <a:xfrm>
            <a:off x="1828799" y="2192783"/>
            <a:ext cx="8591909" cy="3131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Краткая информация о достигнутых в ходе проведения текущего сбора и сбора-планирования результатов. 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 текущем сборе волонтерского отряда Первых «Лидер» было принято решение принять участие во Всероссийском конкурсе волонтерских отрядов Первых.</a:t>
            </a: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 сборе был озвучен план работы на  2023 – 2024 учебный год, высланы ссылки для регистрации на волонтерских событиях созданных на странице МАОУ «Покровская СОШ» на сайте </a:t>
            </a:r>
            <a:r>
              <a:rPr lang="ru-RU" sz="16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Добро.рф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Распределены волонтеры по событиям.</a:t>
            </a:r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63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B30485-D9BE-443E-8715-3EC1BCF3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418" y="-133165"/>
            <a:ext cx="3130117" cy="103374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Задание 2.1. 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4D33768D-3F0E-4328-A6A9-426ACD96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28948"/>
            <a:ext cx="12192000" cy="1629052"/>
          </a:xfrm>
          <a:solidFill>
            <a:srgbClr val="FF0000"/>
          </a:solidFill>
        </p:spPr>
        <p:txBody>
          <a:bodyPr>
            <a:normAutofit fontScale="92500"/>
          </a:bodyPr>
          <a:lstStyle/>
          <a:p>
            <a:pPr algn="l"/>
            <a:endParaRPr lang="ru-RU" dirty="0"/>
          </a:p>
          <a:p>
            <a:pPr marL="0" indent="0" algn="l">
              <a:buNone/>
            </a:pPr>
            <a:r>
              <a:rPr lang="ru-RU" sz="60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Первые</a:t>
            </a:r>
            <a:r>
              <a:rPr lang="ru-RU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                                                                                        2023 </a:t>
            </a: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CAB128AD-BFE8-4BF6-A95F-CE20D109AE0E}"/>
              </a:ext>
            </a:extLst>
          </p:cNvPr>
          <p:cNvSpPr txBox="1">
            <a:spLocks/>
          </p:cNvSpPr>
          <p:nvPr/>
        </p:nvSpPr>
        <p:spPr>
          <a:xfrm>
            <a:off x="314418" y="871268"/>
            <a:ext cx="9743982" cy="5693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План деятельности отряда до конца календарного года.</a:t>
            </a:r>
          </a:p>
          <a:p>
            <a:endParaRPr lang="ru-RU" sz="3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(акции и добрые дела, размещенные на сайте </a:t>
            </a: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34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Добро.рф</a:t>
            </a: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до конца календарного года)</a:t>
            </a:r>
          </a:p>
          <a:p>
            <a:endParaRPr lang="ru-RU" sz="21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Акции «Добрая суббота»</a:t>
            </a:r>
          </a:p>
          <a:p>
            <a:pPr marL="342900" indent="-342900">
              <a:buAutoNum type="arabicPeriod"/>
            </a:pP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Экологическая акция «Крышка ищет дом»</a:t>
            </a:r>
          </a:p>
          <a:p>
            <a:pPr marL="342900" indent="-342900">
              <a:buAutoNum type="arabicPeriod" startAt="2"/>
            </a:pP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Работа клуба «</a:t>
            </a:r>
            <a:r>
              <a:rPr lang="ru-RU" sz="34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Мотиватор</a:t>
            </a: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в деле»</a:t>
            </a:r>
          </a:p>
          <a:p>
            <a:pPr marL="342900" indent="-342900">
              <a:buAutoNum type="arabicPeriod" startAt="2"/>
            </a:pP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Экологическая акция «Зеленая Россия»</a:t>
            </a:r>
          </a:p>
          <a:p>
            <a:pPr marL="342900" indent="-342900">
              <a:buAutoNum type="arabicPeriod" startAt="2"/>
            </a:pP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«От сердца к сердцу»</a:t>
            </a:r>
          </a:p>
          <a:p>
            <a:pPr marL="342900" indent="-342900">
              <a:buAutoNum type="arabicPeriod" startAt="2"/>
            </a:pP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«Школа – территория здоровья»</a:t>
            </a:r>
          </a:p>
          <a:p>
            <a:pPr marL="342900" indent="-342900">
              <a:buAutoNum type="arabicPeriod" startAt="2"/>
            </a:pP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«Учителем прекрасна школа»</a:t>
            </a:r>
          </a:p>
          <a:p>
            <a:pPr marL="342900" indent="-342900">
              <a:buAutoNum type="arabicPeriod" startAt="2"/>
            </a:pP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</a:t>
            </a:r>
            <a:r>
              <a:rPr lang="en-US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#</a:t>
            </a:r>
            <a:r>
              <a:rPr lang="ru-RU" sz="34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Мывместе</a:t>
            </a: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Милосердие</a:t>
            </a:r>
          </a:p>
          <a:p>
            <a:pPr marL="342900" indent="-342900">
              <a:buAutoNum type="arabicPeriod" startAt="2"/>
            </a:pPr>
            <a:endParaRPr lang="ru-RU" sz="3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Лидерские сборы</a:t>
            </a:r>
          </a:p>
          <a:p>
            <a:pPr marL="342900" indent="-342900">
              <a:buAutoNum type="arabicPeriod" startAt="2"/>
            </a:pPr>
            <a:endParaRPr lang="ru-RU" sz="3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«Про осень и не только…»</a:t>
            </a:r>
          </a:p>
          <a:p>
            <a:r>
              <a:rPr lang="ru-RU" sz="3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</a:p>
          <a:p>
            <a:endParaRPr lang="ru-RU" sz="34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3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240986"/>
              </p:ext>
            </p:extLst>
          </p:nvPr>
        </p:nvGraphicFramePr>
        <p:xfrm>
          <a:off x="5908106" y="236328"/>
          <a:ext cx="6084887" cy="641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Документ" r:id="rId3" imgW="6085392" imgH="6420079" progId="Word.Document.12">
                  <p:embed/>
                </p:oleObj>
              </mc:Choice>
              <mc:Fallback>
                <p:oleObj name="Документ" r:id="rId3" imgW="6085392" imgH="642007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08106" y="236328"/>
                        <a:ext cx="6084887" cy="6419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886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B30485-D9BE-443E-8715-3EC1BCF3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Задание 2.1. 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4D33768D-3F0E-4328-A6A9-426ACD96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28948"/>
            <a:ext cx="12192000" cy="1629052"/>
          </a:xfrm>
          <a:solidFill>
            <a:srgbClr val="FF0000"/>
          </a:solidFill>
        </p:spPr>
        <p:txBody>
          <a:bodyPr>
            <a:normAutofit fontScale="92500"/>
          </a:bodyPr>
          <a:lstStyle/>
          <a:p>
            <a:pPr algn="l"/>
            <a:endParaRPr lang="ru-RU" dirty="0"/>
          </a:p>
          <a:p>
            <a:pPr marL="0" indent="0" algn="l">
              <a:buNone/>
            </a:pPr>
            <a:r>
              <a:rPr lang="ru-RU" sz="60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Первые</a:t>
            </a:r>
            <a:r>
              <a:rPr lang="ru-RU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                                                                                        2023 </a:t>
            </a:r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B79AB885-8697-423E-9D7C-16AF47AEFA91}"/>
              </a:ext>
            </a:extLst>
          </p:cNvPr>
          <p:cNvSpPr txBox="1">
            <a:spLocks/>
          </p:cNvSpPr>
          <p:nvPr/>
        </p:nvSpPr>
        <p:spPr>
          <a:xfrm>
            <a:off x="234518" y="793630"/>
            <a:ext cx="11402516" cy="527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Описание концепции основных мероприятий отряда, проектов и акций, которые отряд будет реализовывать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</a:t>
            </a: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Все события волонтерского отряда Первых «Лидер» распределены по направлениям – </a:t>
            </a:r>
            <a:r>
              <a:rPr lang="ru-RU" sz="1600" b="1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это экологические акции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одна из них «Крышка ищет дом» по сбору пластиковых крышек, уже запущена. Концепция данной акции направлена на выработку полезных экологических привычек у подростков. </a:t>
            </a:r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dobro.ru/event/10468087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(8 волонтеров работает на акции)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>
                <a:solidFill>
                  <a:srgbClr val="212529"/>
                </a:solidFill>
                <a:latin typeface="EuclidCircularB"/>
              </a:rPr>
              <a:t>Школьная экологическая акция "Зеленая Россия" направлена на формирование экологической грамотности, любви к природе, вовлечение в трудовую деятельность учащихся с привлечением родителей к совместной общественно полезной деятельности.</a:t>
            </a:r>
          </a:p>
          <a:p>
            <a:r>
              <a:rPr lang="ru-RU" sz="1600" dirty="0">
                <a:solidFill>
                  <a:srgbClr val="212529"/>
                </a:solidFill>
                <a:latin typeface="EuclidCircularB"/>
              </a:rPr>
              <a:t>Уборка территории пришкольной территории от бытового мусора, вырезка сухих кустарников</a:t>
            </a:r>
            <a:r>
              <a:rPr lang="ru-RU" sz="1600" dirty="0" smtClean="0">
                <a:solidFill>
                  <a:srgbClr val="212529"/>
                </a:solidFill>
                <a:latin typeface="EuclidCircularB"/>
              </a:rPr>
              <a:t>.</a:t>
            </a:r>
            <a:r>
              <a:rPr lang="de-DE" sz="1600" dirty="0">
                <a:solidFill>
                  <a:srgbClr val="212529"/>
                </a:solidFill>
                <a:latin typeface="EuclidCircularB"/>
              </a:rPr>
              <a:t> </a:t>
            </a:r>
            <a:r>
              <a:rPr lang="de-DE" sz="1600" dirty="0">
                <a:solidFill>
                  <a:srgbClr val="212529"/>
                </a:solidFill>
                <a:latin typeface="EuclidCircularB"/>
                <a:hlinkClick r:id="rId3"/>
              </a:rPr>
              <a:t>https://</a:t>
            </a:r>
            <a:r>
              <a:rPr lang="de-DE" sz="1600" dirty="0" smtClean="0">
                <a:solidFill>
                  <a:srgbClr val="212529"/>
                </a:solidFill>
                <a:latin typeface="EuclidCircularB"/>
                <a:hlinkClick r:id="rId3"/>
              </a:rPr>
              <a:t>dobro.ru/event/10471306</a:t>
            </a:r>
            <a:endParaRPr lang="ru-RU" sz="1600" dirty="0" smtClean="0">
              <a:solidFill>
                <a:srgbClr val="212529"/>
              </a:solidFill>
              <a:latin typeface="EuclidCircularB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(29 волонтеров работало на акции)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b="1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Образовательное и социальное направление 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– организация и проведение Лидерских сборов «Лидер в Большой перемене». Сборы позволяют волонтерам отработать навыки наставничества и работы в команде, также проходить профессиональные пробы по профессии «вожатый». </a:t>
            </a:r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dobro.ru/event/10495237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(25 волонтеров отработали на акции)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«Учителем прекрасна школа…» позволила волонтерам в рамках Дня самоуправления пройти профессиональные пробы по профессии «учитель». </a:t>
            </a:r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dobro.ru/event/10468062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(36 волонтеров работали на акции)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solidFill>
                  <a:srgbClr val="212529"/>
                </a:solidFill>
                <a:latin typeface="EuclidCircularB"/>
              </a:rPr>
              <a:t>На подведение </a:t>
            </a:r>
            <a:r>
              <a:rPr lang="ru-RU" sz="1600" dirty="0">
                <a:solidFill>
                  <a:srgbClr val="212529"/>
                </a:solidFill>
                <a:latin typeface="EuclidCircularB"/>
              </a:rPr>
              <a:t>итогов 1 четверти, формирование активной гражданской позиции, патриотизма, укрепление национальных традиций, профилактика деструктивного поведения, воспитание культуры взаимоотношений в классных </a:t>
            </a:r>
            <a:r>
              <a:rPr lang="ru-RU" sz="1600" dirty="0" smtClean="0">
                <a:solidFill>
                  <a:srgbClr val="212529"/>
                </a:solidFill>
                <a:latin typeface="EuclidCircularB"/>
              </a:rPr>
              <a:t>коллективах направлено доброе дело « Про осень и не только…». </a:t>
            </a:r>
            <a:r>
              <a:rPr lang="de-DE" sz="1600" dirty="0">
                <a:solidFill>
                  <a:srgbClr val="212529"/>
                </a:solidFill>
                <a:latin typeface="EuclidCircularB"/>
                <a:hlinkClick r:id="rId6"/>
              </a:rPr>
              <a:t>https://</a:t>
            </a:r>
            <a:r>
              <a:rPr lang="de-DE" sz="1600" dirty="0" smtClean="0">
                <a:solidFill>
                  <a:srgbClr val="212529"/>
                </a:solidFill>
                <a:latin typeface="EuclidCircularB"/>
                <a:hlinkClick r:id="rId6"/>
              </a:rPr>
              <a:t>dobro.ru/event/10495253</a:t>
            </a:r>
            <a:r>
              <a:rPr lang="ru-RU" sz="1600" dirty="0" smtClean="0">
                <a:solidFill>
                  <a:srgbClr val="212529"/>
                </a:solidFill>
                <a:latin typeface="EuclidCircularB"/>
              </a:rPr>
              <a:t>    (8 волонтеров работали на акции)</a:t>
            </a:r>
            <a:endParaRPr lang="ru-RU" sz="1600" dirty="0" smtClean="0">
              <a:solidFill>
                <a:srgbClr val="212529"/>
              </a:solidFill>
              <a:latin typeface="EuclidCircularB"/>
            </a:endParaRPr>
          </a:p>
          <a:p>
            <a:endParaRPr lang="ru-RU" sz="16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b="1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Направление милосердие 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предполагает помощь пожилым людям в разных форматах от уборки территории до развлекательных событий. Концепция помощи и поддержки ветеранов педагогического труда и ветеранов села заключается в общении с пожилыми людьми, поздравлении их с праздниками, сбор и изготовление подарков ветеранам.</a:t>
            </a:r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7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7"/>
              </a:rPr>
              <a:t>dobro.ru/event/10468106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(17 волонтеров работали на акции)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b="1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Направление здоровье 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– это организация и проведение Дней здоровья в школе. В концепцию добрых дел входит профилактика вредных привычек и зависимостей, профилактика </a:t>
            </a:r>
            <a:r>
              <a:rPr lang="ru-RU" sz="16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девиантного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поведения подростков и направленность на ЗОЖ.</a:t>
            </a:r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8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8"/>
              </a:rPr>
              <a:t>dobro.ru/event/10468050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(17 волонтеров отработали на акции в сентябре)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72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B30485-D9BE-443E-8715-3EC1BCF3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Задание 2.2. 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4D33768D-3F0E-4328-A6A9-426ACD96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28948"/>
            <a:ext cx="12192000" cy="1629052"/>
          </a:xfrm>
          <a:solidFill>
            <a:srgbClr val="FF0000"/>
          </a:solidFill>
        </p:spPr>
        <p:txBody>
          <a:bodyPr>
            <a:normAutofit fontScale="92500"/>
          </a:bodyPr>
          <a:lstStyle/>
          <a:p>
            <a:pPr algn="l"/>
            <a:endParaRPr lang="ru-RU" dirty="0"/>
          </a:p>
          <a:p>
            <a:pPr marL="0" indent="0" algn="l">
              <a:buNone/>
            </a:pPr>
            <a:r>
              <a:rPr lang="ru-RU" sz="60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Первые</a:t>
            </a:r>
            <a:r>
              <a:rPr lang="ru-RU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                                                                                        2023 </a:t>
            </a:r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B79AB885-8697-423E-9D7C-16AF47AEFA91}"/>
              </a:ext>
            </a:extLst>
          </p:cNvPr>
          <p:cNvSpPr txBox="1">
            <a:spLocks/>
          </p:cNvSpPr>
          <p:nvPr/>
        </p:nvSpPr>
        <p:spPr>
          <a:xfrm>
            <a:off x="234519" y="1164565"/>
            <a:ext cx="10626138" cy="4641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Ссылки на посты в группе отряда в социальной сети «</a:t>
            </a:r>
            <a:r>
              <a:rPr lang="ru-RU" sz="16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Вконтакте</a:t>
            </a:r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» об участии отряда в волонтёрских акциях и проектах с указанием мероприятия. 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«Крышка ищет дом» -</a:t>
            </a: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vk.com/club172212882?w=wall-172212882_6211%2Fall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vk.com/club172212882?w=wall-172212882_6220%2Fall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«От сердца к сердцу» – </a:t>
            </a: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vk.com/club200160153?w=wall-200160153_1762%2Fall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vk.com/club172212882?w=wall-172212882_6207%2Fall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6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6"/>
              </a:rPr>
              <a:t>vk.com/club172212882?w=wall-172212882_6219%2Fall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7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7"/>
              </a:rPr>
              <a:t>vk.com/club172212882?w=wall-172212882_6208%2Fall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36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Задание </a:t>
            </a:r>
            <a:r>
              <a:rPr lang="ru-RU" sz="32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2.2.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189" y="1725283"/>
            <a:ext cx="10965611" cy="4451680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«Добрая суббота» -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vk.com/club172212882?w=wall-172212882_6230%2Fall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vk.com/club172212882?w=wall-172212882_6235%2Fall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«Учителем прекрасна школа» </a:t>
            </a:r>
            <a:r>
              <a:rPr lang="ru-RU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-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vk.com/club172212882?w=wall-172212882_6212%2Fall</a:t>
            </a:r>
            <a:endParaRPr lang="ru-RU" sz="1800" dirty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vk.com/club172212882?w=wall-172212882_6215%2Fall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6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6"/>
              </a:rPr>
              <a:t>vk.com/club172212882?w=wall-172212882_6216%2Fall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7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7"/>
              </a:rPr>
              <a:t>vk.com/club172212882?w=wall-172212882_6219%2Fall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8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8"/>
              </a:rPr>
              <a:t>vk.com/club200160153?w=wall-200160153_1794%2Fall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Акция «Зеленая Россия</a:t>
            </a:r>
            <a:r>
              <a:rPr lang="ru-RU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» -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9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9"/>
              </a:rPr>
              <a:t>vk.com/club172212882?w=wall-172212882_6228%2Fall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10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10"/>
              </a:rPr>
              <a:t>vk.com/club172212882?w=wall-172212882_6229%2Fall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11"/>
              </a:rPr>
              <a:t>https://vk.com/club172212882?z=clip-172212882_456240205%2F1312f66f13e7c9516e%2Fpl_wall_-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11"/>
              </a:rPr>
              <a:t>172212882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12"/>
              </a:rPr>
              <a:t>https://</a:t>
            </a:r>
            <a:r>
              <a:rPr lang="de-DE" sz="1800" dirty="0" smtClean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12"/>
              </a:rPr>
              <a:t>vk.com/club172212882?w=wall-172212882_6233%2Fall</a:t>
            </a: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 smtClean="0">
              <a:solidFill>
                <a:prstClr val="black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9566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prstClr val="black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Задание 2.2.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3079" y="1431984"/>
            <a:ext cx="11153955" cy="49256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212529"/>
                </a:solidFill>
                <a:latin typeface="EuclidCircularB"/>
              </a:rPr>
              <a:t>Проект Лидерские </a:t>
            </a:r>
            <a:r>
              <a:rPr lang="ru-RU" sz="1800" dirty="0">
                <a:solidFill>
                  <a:srgbClr val="212529"/>
                </a:solidFill>
                <a:latin typeface="EuclidCircularB"/>
              </a:rPr>
              <a:t>сборы "Лидер в Большой </a:t>
            </a:r>
            <a:r>
              <a:rPr lang="ru-RU" sz="1800" dirty="0" smtClean="0">
                <a:solidFill>
                  <a:srgbClr val="212529"/>
                </a:solidFill>
                <a:latin typeface="EuclidCircularB"/>
              </a:rPr>
              <a:t>перемене»</a:t>
            </a: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2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2"/>
              </a:rPr>
              <a:t>vk.com/club172212882?w=wall-172212882_6227%2Fall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3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3"/>
              </a:rPr>
              <a:t>vk.com/club172212882?w=wall-172212882_6241%2Fall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4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4"/>
              </a:rPr>
              <a:t>vk.com/club172212882?w=wall-172212882_6242%2Fall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5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5"/>
              </a:rPr>
              <a:t>vk.com/club172212882?w=wall-172212882_6243%2Fall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6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6"/>
              </a:rPr>
              <a:t>vk.com/club172212882?w=wall-172212882_6246%2Fall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7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7"/>
              </a:rPr>
              <a:t>vk.com/club172212882?w=wall-172212882_6248%2Fall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8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8"/>
              </a:rPr>
              <a:t>vk.com/club172212882?w=wall-172212882_6250%2Fall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9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9"/>
              </a:rPr>
              <a:t>vk.com/club172212882?w=wall-172212882_6251%2Fall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10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10"/>
              </a:rPr>
              <a:t>vk.com/club172212882?w=wall-172212882_6254%2Fall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11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11"/>
              </a:rPr>
              <a:t>vk.com/club172212882?w=wall-172212882_6258%2Fall</a:t>
            </a: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endParaRPr lang="ru-RU" sz="1800" dirty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212529"/>
                </a:solidFill>
                <a:latin typeface="EuclidCircularB"/>
              </a:rPr>
              <a:t>Акция Про </a:t>
            </a:r>
            <a:r>
              <a:rPr lang="ru-RU" sz="1800" dirty="0">
                <a:solidFill>
                  <a:srgbClr val="212529"/>
                </a:solidFill>
                <a:latin typeface="EuclidCircularB"/>
              </a:rPr>
              <a:t>осень и не только</a:t>
            </a:r>
            <a:r>
              <a:rPr lang="ru-RU" sz="1800" dirty="0" smtClean="0">
                <a:solidFill>
                  <a:srgbClr val="212529"/>
                </a:solidFill>
                <a:latin typeface="EuclidCircularB"/>
              </a:rPr>
              <a:t>...</a:t>
            </a:r>
            <a:endParaRPr lang="en-US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212529"/>
                </a:solidFill>
                <a:latin typeface="EuclidCircularB"/>
                <a:hlinkClick r:id="rId12"/>
              </a:rPr>
              <a:t>https://</a:t>
            </a:r>
            <a:r>
              <a:rPr lang="de-DE" sz="1800" dirty="0" smtClean="0">
                <a:solidFill>
                  <a:srgbClr val="212529"/>
                </a:solidFill>
                <a:latin typeface="EuclidCircularB"/>
                <a:hlinkClick r:id="rId12"/>
              </a:rPr>
              <a:t>vk.com/club172212882?w=wall-172212882_6235%2Fall</a:t>
            </a:r>
            <a:endParaRPr lang="de-DE" sz="1800" dirty="0" smtClean="0">
              <a:solidFill>
                <a:srgbClr val="212529"/>
              </a:solidFill>
              <a:latin typeface="EuclidCircularB"/>
            </a:endParaRPr>
          </a:p>
          <a:p>
            <a:pPr marL="0" indent="0">
              <a:buNone/>
            </a:pPr>
            <a:endParaRPr lang="ru-RU" sz="1800" dirty="0">
              <a:solidFill>
                <a:srgbClr val="212529"/>
              </a:solidFill>
              <a:latin typeface="EuclidCircularB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99633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B30485-D9BE-443E-8715-3EC1BCF3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19" y="0"/>
            <a:ext cx="3130117" cy="612475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Задание 2.3. 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4D33768D-3F0E-4328-A6A9-426ACD96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28948"/>
            <a:ext cx="12192000" cy="1629052"/>
          </a:xfrm>
          <a:solidFill>
            <a:srgbClr val="FF0000"/>
          </a:solidFill>
        </p:spPr>
        <p:txBody>
          <a:bodyPr>
            <a:normAutofit fontScale="92500"/>
          </a:bodyPr>
          <a:lstStyle/>
          <a:p>
            <a:pPr algn="l"/>
            <a:endParaRPr lang="ru-RU" dirty="0"/>
          </a:p>
          <a:p>
            <a:pPr marL="0" indent="0" algn="l">
              <a:buNone/>
            </a:pPr>
            <a:r>
              <a:rPr lang="ru-RU" sz="60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Первые</a:t>
            </a:r>
            <a:r>
              <a:rPr lang="ru-RU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                                                                                        2023 </a:t>
            </a:r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B79AB885-8697-423E-9D7C-16AF47AEFA91}"/>
              </a:ext>
            </a:extLst>
          </p:cNvPr>
          <p:cNvSpPr txBox="1">
            <a:spLocks/>
          </p:cNvSpPr>
          <p:nvPr/>
        </p:nvSpPr>
        <p:spPr>
          <a:xfrm>
            <a:off x="358806" y="517586"/>
            <a:ext cx="10294398" cy="2234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Ссылка на пост в группе отряда в социальной сети «</a:t>
            </a:r>
            <a:r>
              <a:rPr lang="ru-RU" sz="16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ВКонтакте</a:t>
            </a:r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»  о посещении волонтёрских организаций / приглашении их в образовательную организацию отряда.   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Волонтерский отряд Первых «Лидер» провел встречу с волонтером Алексеем </a:t>
            </a:r>
            <a:r>
              <a:rPr lang="ru-RU" sz="16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Пунданом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и волонтером-медиком Кириллом </a:t>
            </a:r>
            <a:r>
              <a:rPr lang="ru-RU" sz="16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Чураковым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</a:t>
            </a:r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vk.com/club172212882?w=wall-172212882_6183%2Fall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vk.com/club172212882?w=wall-172212882_6179%2Fall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6A40AFC8-5A23-40BF-9A47-AF385248B6D3}"/>
              </a:ext>
            </a:extLst>
          </p:cNvPr>
          <p:cNvSpPr txBox="1">
            <a:spLocks/>
          </p:cNvSpPr>
          <p:nvPr/>
        </p:nvSpPr>
        <p:spPr>
          <a:xfrm>
            <a:off x="358806" y="2113472"/>
            <a:ext cx="10294398" cy="3476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n-US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Краткое </a:t>
            </a:r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описание проведенного мероприятия. </a:t>
            </a: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Волонтер Алексей </a:t>
            </a:r>
            <a:r>
              <a:rPr lang="ru-RU" sz="16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Пундан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рассказал ребятам, что очень полезно работать волонтером на сайте </a:t>
            </a:r>
            <a:r>
              <a:rPr lang="ru-RU" sz="16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Добро.рф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и привел пример, как заработанные на сайте </a:t>
            </a:r>
            <a:r>
              <a:rPr lang="ru-RU" sz="16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Добро.рф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часы помогли ему попасть в полуфинал Всероссийского конкурса «Большая перемена» и успешно его пройти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</a:t>
            </a: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Волонтер-медик Кирилл </a:t>
            </a:r>
            <a:r>
              <a:rPr lang="ru-RU" sz="16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Чураков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познакомил ребят со способами оказания первой медицинской помощи.</a:t>
            </a: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Разъясни нужность и важность оказания данной помощи пострадавшим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</a:t>
            </a:r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Кирилл </a:t>
            </a:r>
            <a:r>
              <a:rPr lang="ru-RU" sz="1600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Чураков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выступил в качестве волонтера на Лидерских сборах «Лидер в «Большой перемене», выполняя функцию председателя жюри конкурсной программы сборов.</a:t>
            </a: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4"/>
              </a:rPr>
              <a:t>vk.com/club172212882?w=wall-172212882_6258%2Fall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Встреча с директором Музея «Чернобыль» Ермоловым Владимиром Александровичем, который рассказал волонтерам, как на добровольной основе они создавали свой музей и ведут работу по сохранению памяти пострадавших от чернобыльской аварии.</a:t>
            </a: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vk.com/club172212882?w=wall-172212882_6259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81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B30485-D9BE-443E-8715-3EC1BCF3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19" y="0"/>
            <a:ext cx="3130117" cy="103374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Задание 2.3. 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4D33768D-3F0E-4328-A6A9-426ACD96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28948"/>
            <a:ext cx="12192000" cy="1629052"/>
          </a:xfrm>
          <a:solidFill>
            <a:srgbClr val="FF0000"/>
          </a:solidFill>
        </p:spPr>
        <p:txBody>
          <a:bodyPr>
            <a:normAutofit fontScale="92500"/>
          </a:bodyPr>
          <a:lstStyle/>
          <a:p>
            <a:pPr algn="l"/>
            <a:endParaRPr lang="ru-RU" dirty="0"/>
          </a:p>
          <a:p>
            <a:pPr marL="0" indent="0" algn="l">
              <a:buNone/>
            </a:pPr>
            <a:r>
              <a:rPr lang="ru-RU" sz="60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Первые</a:t>
            </a:r>
            <a:r>
              <a:rPr lang="ru-RU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                                                                                           2023 </a:t>
            </a: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A24302C6-9C85-431C-9A7C-6D80DA6981E6}"/>
              </a:ext>
            </a:extLst>
          </p:cNvPr>
          <p:cNvSpPr txBox="1">
            <a:spLocks/>
          </p:cNvSpPr>
          <p:nvPr/>
        </p:nvSpPr>
        <p:spPr>
          <a:xfrm>
            <a:off x="234518" y="516870"/>
            <a:ext cx="8305800" cy="2781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Ссылка на пост в группе отряда в социальной сети «</a:t>
            </a:r>
            <a:r>
              <a:rPr lang="ru-RU" sz="16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ВКонтакте</a:t>
            </a:r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»  </a:t>
            </a:r>
          </a:p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 знакомстве отряда с деятельностью </a:t>
            </a:r>
            <a:r>
              <a:rPr lang="ru-RU" sz="16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Добро.центра</a:t>
            </a:r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ресурсного волонтёрского центра и отделения всероссийской волонтёрской  организации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</a:t>
            </a: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vk.com/club172212882?w=wall-172212882_6192%2Fall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de-DE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https://</a:t>
            </a:r>
            <a:r>
              <a:rPr lang="de-DE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vk.com/club172212882?w=wall-172212882_6236</a:t>
            </a:r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 smtClean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DD407861-C64A-44BD-B20F-D3BAAF474C0A}"/>
              </a:ext>
            </a:extLst>
          </p:cNvPr>
          <p:cNvSpPr txBox="1">
            <a:spLocks/>
          </p:cNvSpPr>
          <p:nvPr/>
        </p:nvSpPr>
        <p:spPr>
          <a:xfrm>
            <a:off x="234517" y="2243578"/>
            <a:ext cx="10798667" cy="3915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Краткое описание проведенного мероприятия</a:t>
            </a:r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</a:t>
            </a: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ru-RU" sz="1600" dirty="0">
                <a:solidFill>
                  <a:srgbClr val="000000"/>
                </a:solidFill>
                <a:latin typeface="-apple-system"/>
              </a:rPr>
              <a:t>В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МАОУ "Покровская СОШ" Каменского городского округа состоялось знакомство волонтерского отряда Первых "Лидер"  с деятельностью </a:t>
            </a:r>
            <a:r>
              <a:rPr lang="ru-RU" sz="1600" dirty="0" err="1">
                <a:solidFill>
                  <a:srgbClr val="000000"/>
                </a:solidFill>
                <a:latin typeface="-apple-system"/>
              </a:rPr>
              <a:t>Добро.центра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, ресурсного волонтёрского центра и отделения всероссийской волонтёрской организации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. В 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школе 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создана страница на сайте </a:t>
            </a:r>
            <a:r>
              <a:rPr lang="ru-RU" sz="1600" dirty="0" err="1" smtClean="0">
                <a:solidFill>
                  <a:srgbClr val="000000"/>
                </a:solidFill>
                <a:latin typeface="-apple-system"/>
              </a:rPr>
              <a:t>Добро.рф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, на которой отражены 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все Добрые 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дела отряда. 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Ч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ерез 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работу на сайте </a:t>
            </a:r>
            <a:r>
              <a:rPr lang="ru-RU" sz="1600" dirty="0" err="1">
                <a:solidFill>
                  <a:srgbClr val="000000"/>
                </a:solidFill>
                <a:latin typeface="-apple-system"/>
              </a:rPr>
              <a:t>Добро.рф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, 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волонтеры узнали</a:t>
            </a:r>
            <a:r>
              <a:rPr lang="ru-RU" sz="1600" dirty="0">
                <a:solidFill>
                  <a:srgbClr val="000000"/>
                </a:solidFill>
                <a:latin typeface="-apple-system"/>
              </a:rPr>
              <a:t>, как можно подать заявку на Доброе дело, кто проставляет заработанные часы и как действует электронная волонтерская книжка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.  Они ознакомились с возможностью получать сертификаты после завершения доброго дела и с возможностью обучения на курсах </a:t>
            </a:r>
            <a:r>
              <a:rPr lang="ru-RU" sz="1600" dirty="0" err="1" smtClean="0">
                <a:solidFill>
                  <a:srgbClr val="000000"/>
                </a:solidFill>
                <a:latin typeface="-apple-system"/>
              </a:rPr>
              <a:t>Доброуниверситета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. С заместителем директора по ВР обсудили возможность верификации страницы школы на сайте </a:t>
            </a:r>
            <a:r>
              <a:rPr lang="ru-RU" sz="1600" dirty="0" err="1" smtClean="0">
                <a:solidFill>
                  <a:srgbClr val="000000"/>
                </a:solidFill>
                <a:latin typeface="-apple-system"/>
              </a:rPr>
              <a:t>Добро.рф</a:t>
            </a: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, какие действия для этого нужно предпринять.</a:t>
            </a:r>
            <a:endParaRPr lang="ru-RU" sz="1600" dirty="0">
              <a:solidFill>
                <a:srgbClr val="000000"/>
              </a:solidFill>
              <a:latin typeface="-apple-system"/>
            </a:endParaRPr>
          </a:p>
          <a:p>
            <a:r>
              <a:rPr lang="ru-RU" sz="1600" dirty="0">
                <a:solidFill>
                  <a:srgbClr val="000000"/>
                </a:solidFill>
                <a:latin typeface="-apple-system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-apple-system"/>
              </a:rPr>
            </a:br>
            <a:endParaRPr lang="ru-RU" sz="1600" dirty="0">
              <a:solidFill>
                <a:srgbClr val="000000"/>
              </a:solidFill>
              <a:latin typeface="-apple-system"/>
            </a:endParaRPr>
          </a:p>
          <a:p>
            <a:endParaRPr lang="ru-RU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4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1041</Words>
  <Application>Microsoft Office PowerPoint</Application>
  <PresentationFormat>Произвольный</PresentationFormat>
  <Paragraphs>184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Документ</vt:lpstr>
      <vt:lpstr>Волонтёрские  отряды  Первых</vt:lpstr>
      <vt:lpstr>Задание 2.1. </vt:lpstr>
      <vt:lpstr>Задание 2.1. </vt:lpstr>
      <vt:lpstr>Задание 2.1. </vt:lpstr>
      <vt:lpstr>Задание 2.2. </vt:lpstr>
      <vt:lpstr>Задание 2.2. </vt:lpstr>
      <vt:lpstr>Задание 2.2. </vt:lpstr>
      <vt:lpstr>Задание 2.3. </vt:lpstr>
      <vt:lpstr>Задание 2.3. </vt:lpstr>
      <vt:lpstr>Задание 2.3.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Волонтёрские  отряды  Первых</dc:title>
  <dc:creator>Саушкин Станислав Олегович</dc:creator>
  <cp:lastModifiedBy>123</cp:lastModifiedBy>
  <cp:revision>48</cp:revision>
  <dcterms:created xsi:type="dcterms:W3CDTF">2023-07-27T16:43:42Z</dcterms:created>
  <dcterms:modified xsi:type="dcterms:W3CDTF">2023-10-26T20:05:52Z</dcterms:modified>
</cp:coreProperties>
</file>