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4" r:id="rId17"/>
    <p:sldId id="269" r:id="rId18"/>
    <p:sldId id="270" r:id="rId19"/>
    <p:sldId id="271" r:id="rId20"/>
    <p:sldId id="273" r:id="rId21"/>
    <p:sldId id="276" r:id="rId2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41C-3828-44F2-B6AC-334DCC026362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9772-5BA7-4D61-A583-C0A5CE05939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41C-3828-44F2-B6AC-334DCC026362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9772-5BA7-4D61-A583-C0A5CE059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41C-3828-44F2-B6AC-334DCC026362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9772-5BA7-4D61-A583-C0A5CE059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41C-3828-44F2-B6AC-334DCC026362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9772-5BA7-4D61-A583-C0A5CE059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41C-3828-44F2-B6AC-334DCC026362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0669772-5BA7-4D61-A583-C0A5CE0593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41C-3828-44F2-B6AC-334DCC026362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9772-5BA7-4D61-A583-C0A5CE059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41C-3828-44F2-B6AC-334DCC026362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9772-5BA7-4D61-A583-C0A5CE059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41C-3828-44F2-B6AC-334DCC026362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9772-5BA7-4D61-A583-C0A5CE059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41C-3828-44F2-B6AC-334DCC026362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9772-5BA7-4D61-A583-C0A5CE059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41C-3828-44F2-B6AC-334DCC026362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9772-5BA7-4D61-A583-C0A5CE059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41C-3828-44F2-B6AC-334DCC026362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9772-5BA7-4D61-A583-C0A5CE059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9AE41C-3828-44F2-B6AC-334DCC026362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669772-5BA7-4D61-A583-C0A5CE05939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udoku.su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/>
                <a:latin typeface="Times New Roman"/>
                <a:ea typeface="Times New Roman"/>
                <a:cs typeface="Times New Roman"/>
              </a:rPr>
              <a:t>курс </a:t>
            </a:r>
            <a:r>
              <a:rPr lang="ru-RU" sz="3600" dirty="0">
                <a:effectLst/>
                <a:latin typeface="Times New Roman"/>
                <a:ea typeface="Times New Roman"/>
                <a:cs typeface="Times New Roman"/>
              </a:rPr>
              <a:t>внеурочной деятельности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FFFF00"/>
                </a:solidFill>
              </a:rPr>
              <a:t>«Занимательная математика»</a:t>
            </a:r>
          </a:p>
        </p:txBody>
      </p:sp>
    </p:spTree>
    <p:extLst>
      <p:ext uri="{BB962C8B-B14F-4D97-AF65-F5344CB8AC3E}">
        <p14:creationId xmlns:p14="http://schemas.microsoft.com/office/powerpoint/2010/main" val="3212599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Правила игры</a:t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1</a:t>
            </a:r>
            <a:r>
              <a:rPr lang="ru-RU" sz="2400" dirty="0"/>
              <a:t>. В каждую собранную фигуру должны входить все семь элементов.</a:t>
            </a:r>
            <a:br>
              <a:rPr lang="ru-RU" sz="2400" dirty="0"/>
            </a:br>
            <a:r>
              <a:rPr lang="ru-RU" sz="2400" dirty="0"/>
              <a:t>2. При составлении фигур элементы не должны налегать друг на друга.</a:t>
            </a:r>
            <a:br>
              <a:rPr lang="ru-RU" sz="2400" dirty="0"/>
            </a:br>
            <a:r>
              <a:rPr lang="ru-RU" sz="2400" dirty="0"/>
              <a:t>3. Элементы фигур должны примыкать один к другому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sites.google.com/site/tch5464/_/rsrc/1389884619078/eto-nado-znat/nagladnaa-geometria/parkety/43949390.jpg?height=320&amp;width=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23" y="3717032"/>
            <a:ext cx="209550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2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работы</a:t>
            </a:r>
            <a:endParaRPr lang="ru-RU" dirty="0"/>
          </a:p>
        </p:txBody>
      </p:sp>
      <p:pic>
        <p:nvPicPr>
          <p:cNvPr id="2050" name="Picture 2" descr="C:\Users\Катаев\Desktop\Новая папка (4)\20190228_1245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802" y="1625166"/>
            <a:ext cx="4038600" cy="461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таев\Desktop\Новая папка (4)\20190228_1251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4948" y="1664804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работы</a:t>
            </a:r>
            <a:endParaRPr lang="ru-RU" dirty="0"/>
          </a:p>
        </p:txBody>
      </p:sp>
      <p:pic>
        <p:nvPicPr>
          <p:cNvPr id="3074" name="Picture 2" descr="C:\Users\Катаев\Desktop\Новая папка (4)\20190228_1239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793" y="1685355"/>
            <a:ext cx="456741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атаев\Desktop\Новая папка (4)\20190228_1246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8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Логические задачи</a:t>
            </a:r>
            <a:br>
              <a:rPr lang="ru-RU" dirty="0" smtClean="0"/>
            </a:br>
            <a:r>
              <a:rPr lang="ru-RU" dirty="0" err="1" smtClean="0"/>
              <a:t>Судоку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000" dirty="0" err="1"/>
              <a:t>Судоку</a:t>
            </a:r>
            <a:r>
              <a:rPr lang="ru-RU" sz="2000" dirty="0"/>
              <a:t> (яп. «су» — число, «доку» — рядом, стоящее отдельно) — это одна из знаменитых </a:t>
            </a:r>
            <a:r>
              <a:rPr lang="ru-RU" sz="2000" dirty="0" smtClean="0"/>
              <a:t>японских головоломок.</a:t>
            </a:r>
          </a:p>
          <a:p>
            <a:pPr algn="just"/>
            <a:r>
              <a:rPr lang="ru-RU" sz="2000" dirty="0" smtClean="0"/>
              <a:t>Математическая </a:t>
            </a:r>
            <a:r>
              <a:rPr lang="ru-RU" sz="2000" dirty="0"/>
              <a:t>головоломка под названием «</a:t>
            </a:r>
            <a:r>
              <a:rPr lang="ru-RU" sz="2000" dirty="0" err="1">
                <a:hlinkClick r:id="rId2" tooltip="Судоку онлайн"/>
              </a:rPr>
              <a:t>Судоку</a:t>
            </a:r>
            <a:r>
              <a:rPr lang="ru-RU" sz="2000" dirty="0"/>
              <a:t>» родом из Японии. Она получила широкое распространение во всем мире благодаря своей увлекательности. Для ее решения потребуется сконцентрировать внимание, память, задействовать логическое мышление.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764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4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задачи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7776864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8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7668344" cy="590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57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645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Закономерности</a:t>
            </a:r>
            <a:endParaRPr lang="ru-RU" dirty="0"/>
          </a:p>
        </p:txBody>
      </p:sp>
      <p:pic>
        <p:nvPicPr>
          <p:cNvPr id="6146" name="Picture 2" descr="C:\Users\Катаев\Desktop\Катя\логические задачи\0036-034-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3" y="1600200"/>
            <a:ext cx="8135334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Арифметические задачи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00200"/>
            <a:ext cx="5904656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944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00200"/>
            <a:ext cx="568863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83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Актуальность программы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ea typeface="Times New Roman"/>
              </a:rPr>
              <a:t>Решение математических задач, связанных с логическим мышлением, способствует развитию мыслительных операций и общему интеллектуальному развитию. </a:t>
            </a:r>
            <a:r>
              <a:rPr lang="ru-RU" dirty="0">
                <a:solidFill>
                  <a:srgbClr val="FFFF00"/>
                </a:solidFill>
                <a:ea typeface="Times New Roman"/>
                <a:cs typeface="Times New Roman"/>
              </a:rPr>
              <a:t>В программу органично включены задания, способствующие формированию универсальных  учебных </a:t>
            </a:r>
            <a:r>
              <a:rPr lang="ru-RU" dirty="0" smtClean="0">
                <a:solidFill>
                  <a:srgbClr val="FFFF00"/>
                </a:solidFill>
                <a:ea typeface="Times New Roman"/>
                <a:cs typeface="Times New Roman"/>
              </a:rPr>
              <a:t>действий</a:t>
            </a:r>
            <a:r>
              <a:rPr lang="ru-RU" dirty="0">
                <a:solidFill>
                  <a:srgbClr val="FFFF00"/>
                </a:solidFill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rgbClr val="FFFF00"/>
              </a:solidFill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25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64503" cy="595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047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работы</a:t>
            </a:r>
            <a:endParaRPr lang="ru-RU" dirty="0"/>
          </a:p>
        </p:txBody>
      </p:sp>
      <p:pic>
        <p:nvPicPr>
          <p:cNvPr id="1026" name="Picture 2" descr="C:\Users\Катаев\Desktop\IMG_20200910_125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400" y="-10934697"/>
            <a:ext cx="3600000" cy="26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таев\Desktop\IMG_20200910_125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110"/>
            <a:ext cx="5191134" cy="38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атаев\Desktop\IMG_20200910_125800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28110"/>
            <a:ext cx="4151832" cy="31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атаев\Desktop\IMG_20200910_125816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69" y="2492896"/>
            <a:ext cx="5621510" cy="420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9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Актуальность программы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Программа данного курса позволяет показать обучающимся, как увлекателен, разнообразен, неисчерпаем мир математики. </a:t>
            </a:r>
            <a:endParaRPr lang="ru-RU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Это </a:t>
            </a:r>
            <a:r>
              <a:rPr lang="ru-RU" dirty="0">
                <a:solidFill>
                  <a:srgbClr val="FFFF00"/>
                </a:solidFill>
              </a:rPr>
              <a:t>имеет большое значение для формирования познавательных мотивов как основы учебной деятельности.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5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Актуальность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ea typeface="Times New Roman"/>
              </a:rPr>
              <a:t>Предлагаемые программой занятия предназначены для развития математических способностей учащихся,  формирования элементов логической и алгоритмической грамотности, коммуникативных умений младших школьников с применением коллективных форм организации занятий и использованием современных средств обучения. Создание на занятиях ситуаций активного поиска, предоставление возможности сделать собственное «открытие», знакомство с оригинальными путями рассуждений, овладение элементарными навыками исследовательской деятельности позволят обучающимся реализовать свои возможности, приобрести уверенность в своих силах.</a:t>
            </a:r>
            <a:endParaRPr lang="ru-RU" sz="2400" dirty="0">
              <a:solidFill>
                <a:srgbClr val="FFFF00"/>
              </a:solidFill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71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программы: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Пробуждение </a:t>
            </a:r>
            <a:r>
              <a:rPr lang="ru-RU" dirty="0">
                <a:solidFill>
                  <a:srgbClr val="FFFF00"/>
                </a:solidFill>
              </a:rPr>
              <a:t>и развитие устойчивого интереса учащихся к математике; </a:t>
            </a:r>
            <a:endParaRPr lang="ru-RU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расширение </a:t>
            </a:r>
            <a:r>
              <a:rPr lang="ru-RU" dirty="0">
                <a:solidFill>
                  <a:srgbClr val="FFFF00"/>
                </a:solidFill>
              </a:rPr>
              <a:t>и углубление знаний учащихся по программному материалу, оптимальное развитие математических способностей у учащихся и формирование интереса к научно-исследовательской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01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52133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ea typeface="Times New Roman"/>
              </a:rPr>
              <a:t>Программа предусматривает включение задач и заданий, трудность которых определяется не столько математическим содержанием, сколько новизной и необычностью математической ситуации. Это способствует появлению желания отказаться от образца, проявить самостоятельность, формированию умений работать в условиях поиска, развитию сообразительности, любознательности.</a:t>
            </a:r>
            <a:endParaRPr lang="ru-RU" sz="2400" dirty="0">
              <a:solidFill>
                <a:srgbClr val="FFFF00"/>
              </a:solidFill>
              <a:ea typeface="Times New Roman"/>
            </a:endParaRPr>
          </a:p>
          <a:p>
            <a:pPr marR="317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ea typeface="Times New Roman"/>
              </a:rPr>
              <a:t>В процессе выполнения заданий дети учатся видеть сходства и различия, </a:t>
            </a:r>
            <a:r>
              <a:rPr lang="ru-RU" spc="-5" dirty="0">
                <a:solidFill>
                  <a:srgbClr val="FFFF00"/>
                </a:solidFill>
                <a:ea typeface="Times New Roman"/>
              </a:rPr>
              <a:t>замечать изменения, выявлять причины и характер этих изменений, на этой основе </a:t>
            </a:r>
            <a:r>
              <a:rPr lang="ru-RU" dirty="0">
                <a:solidFill>
                  <a:srgbClr val="FFFF00"/>
                </a:solidFill>
                <a:ea typeface="Times New Roman"/>
              </a:rPr>
              <a:t>формулировать выводы. Совместное с учителем движение от вопроса к ответу – это возможность научить ученика рассуждать, сомневаться, задумываться, стараться и самому найти выход – ответ.</a:t>
            </a:r>
            <a:endParaRPr lang="ru-RU" sz="2400" dirty="0">
              <a:solidFill>
                <a:srgbClr val="FFFF00"/>
              </a:solidFill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34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 программы: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1</a:t>
            </a:r>
            <a:r>
              <a:rPr lang="ru-RU" dirty="0">
                <a:solidFill>
                  <a:srgbClr val="FFFF00"/>
                </a:solidFill>
              </a:rPr>
              <a:t>. Повышать учебную мотивацию; совершенствовать предметные умения и навыки; развивать интеллектуальные способности и нестандартность мышления;   развивать навыки исследовательской   и   самостоятельной познаватель­ной деятельности.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 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 2.  Развивать  внимание,  логическое мышление, воображение, память, уме­ния анализировать, сравнивать, обобщать, классифицировать, кон­кретизировать, синтезировать,  развивать  внутреннюю и внешнюю речь.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 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3. Воспитывать настойчивость, целеустремленность, умение преодолевать трудности, формировать коммуникативную компетентность.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13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Предметные результаты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just"/>
            <a:r>
              <a:rPr lang="ru-RU" dirty="0" smtClean="0">
                <a:solidFill>
                  <a:srgbClr val="FFFF00"/>
                </a:solidFill>
              </a:rPr>
              <a:t>понимать </a:t>
            </a:r>
            <a:r>
              <a:rPr lang="ru-RU" dirty="0">
                <a:solidFill>
                  <a:srgbClr val="FFFF00"/>
                </a:solidFill>
              </a:rPr>
              <a:t>как люди учились считать;</a:t>
            </a:r>
          </a:p>
          <a:p>
            <a:pPr lvl="0" algn="just"/>
            <a:r>
              <a:rPr lang="ru-RU" dirty="0">
                <a:solidFill>
                  <a:srgbClr val="FFFF00"/>
                </a:solidFill>
              </a:rPr>
              <a:t>работать с пословицами, в которых встречаются числа;</a:t>
            </a:r>
          </a:p>
          <a:p>
            <a:pPr lvl="0" algn="just"/>
            <a:r>
              <a:rPr lang="ru-RU" dirty="0">
                <a:solidFill>
                  <a:srgbClr val="FFFF00"/>
                </a:solidFill>
              </a:rPr>
              <a:t>выполнять интересные приёмы устного счёта;</a:t>
            </a:r>
          </a:p>
          <a:p>
            <a:pPr lvl="0" algn="just"/>
            <a:r>
              <a:rPr lang="ru-RU" dirty="0">
                <a:solidFill>
                  <a:srgbClr val="FFFF00"/>
                </a:solidFill>
              </a:rPr>
              <a:t>находить суммы ряда чисел;</a:t>
            </a:r>
          </a:p>
          <a:p>
            <a:pPr lvl="0" algn="just"/>
            <a:r>
              <a:rPr lang="ru-RU" dirty="0">
                <a:solidFill>
                  <a:srgbClr val="FFFF00"/>
                </a:solidFill>
              </a:rPr>
              <a:t>решать задачи, связанные с нумерацией, на сообразительность, задачи-шутки, задачи со спичками;</a:t>
            </a:r>
          </a:p>
          <a:p>
            <a:pPr lvl="0" algn="just"/>
            <a:r>
              <a:rPr lang="ru-RU" dirty="0">
                <a:solidFill>
                  <a:srgbClr val="FFFF00"/>
                </a:solidFill>
              </a:rPr>
              <a:t>разгадывать числовые головоломки и математические ребусы;</a:t>
            </a:r>
          </a:p>
          <a:p>
            <a:pPr lvl="0" algn="just"/>
            <a:r>
              <a:rPr lang="ru-RU" dirty="0">
                <a:solidFill>
                  <a:srgbClr val="FFFF00"/>
                </a:solidFill>
              </a:rPr>
              <a:t>находить в окружающем мире предметы, дающие представление об изученных геометрических фигурах;</a:t>
            </a:r>
          </a:p>
          <a:p>
            <a:pPr lvl="0" algn="just"/>
            <a:r>
              <a:rPr lang="ru-RU" dirty="0">
                <a:solidFill>
                  <a:srgbClr val="FFFF00"/>
                </a:solidFill>
              </a:rPr>
              <a:t>выделять фигуру заданной формы на сложном чертеже;</a:t>
            </a:r>
          </a:p>
          <a:p>
            <a:pPr lvl="0" algn="just"/>
            <a:r>
              <a:rPr lang="ru-RU" dirty="0">
                <a:solidFill>
                  <a:srgbClr val="FFFF00"/>
                </a:solidFill>
              </a:rPr>
              <a:t>проводить линии по заданному маршруту (алгоритму);</a:t>
            </a:r>
          </a:p>
          <a:p>
            <a:pPr lvl="0" algn="just"/>
            <a:r>
              <a:rPr lang="ru-RU" dirty="0">
                <a:solidFill>
                  <a:srgbClr val="FFFF00"/>
                </a:solidFill>
              </a:rPr>
              <a:t>ориентироваться в понятиях «влево», «вправо», «вверх», «вниз».</a:t>
            </a:r>
          </a:p>
          <a:p>
            <a:pPr lvl="0" algn="just"/>
            <a:r>
              <a:rPr lang="ru-RU" dirty="0">
                <a:solidFill>
                  <a:srgbClr val="FFFF00"/>
                </a:solidFill>
              </a:rPr>
              <a:t>анализировать расположение деталей (</a:t>
            </a:r>
            <a:r>
              <a:rPr lang="ru-RU" dirty="0" err="1">
                <a:solidFill>
                  <a:srgbClr val="FFFF00"/>
                </a:solidFill>
              </a:rPr>
              <a:t>танов</a:t>
            </a:r>
            <a:r>
              <a:rPr lang="ru-RU" dirty="0">
                <a:solidFill>
                  <a:srgbClr val="FFFF00"/>
                </a:solidFill>
              </a:rPr>
              <a:t>, треугольников, уголков, спичек) в исходной конструкции;</a:t>
            </a:r>
          </a:p>
          <a:p>
            <a:pPr lvl="0" algn="just"/>
            <a:r>
              <a:rPr lang="ru-RU" dirty="0">
                <a:solidFill>
                  <a:srgbClr val="FFFF00"/>
                </a:solidFill>
              </a:rPr>
              <a:t>составлять фигуры из частей. Определять место заданной детали в конструкции;</a:t>
            </a:r>
          </a:p>
          <a:p>
            <a:pPr lvl="0" algn="just"/>
            <a:r>
              <a:rPr lang="ru-RU" dirty="0">
                <a:solidFill>
                  <a:srgbClr val="FFFF00"/>
                </a:solidFill>
              </a:rPr>
              <a:t>выявлять  закономерности   в   расположении   деталей;   составлять  детали   в соответствии с заданным контуром конструкции.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33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Танграм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endParaRPr lang="ru-RU" dirty="0"/>
          </a:p>
          <a:p>
            <a:pPr algn="just"/>
            <a:r>
              <a:rPr lang="ru-RU" dirty="0">
                <a:solidFill>
                  <a:srgbClr val="FFFF00"/>
                </a:solidFill>
              </a:rPr>
              <a:t>Вероятно, что слово "</a:t>
            </a:r>
            <a:r>
              <a:rPr lang="ru-RU" dirty="0" err="1">
                <a:solidFill>
                  <a:srgbClr val="FFFF00"/>
                </a:solidFill>
              </a:rPr>
              <a:t>танграм</a:t>
            </a:r>
            <a:r>
              <a:rPr lang="ru-RU" dirty="0">
                <a:solidFill>
                  <a:srgbClr val="FFFF00"/>
                </a:solidFill>
              </a:rPr>
              <a:t>" произошло от слова "Тань” (что означает "китаец”) и корня "грамма” (в переводе с греческого "буква”).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Буквально слово </a:t>
            </a:r>
            <a:r>
              <a:rPr lang="ru-RU" dirty="0" err="1">
                <a:solidFill>
                  <a:srgbClr val="FFFF00"/>
                </a:solidFill>
              </a:rPr>
              <a:t>танграм</a:t>
            </a:r>
            <a:r>
              <a:rPr lang="ru-RU" dirty="0">
                <a:solidFill>
                  <a:srgbClr val="FFFF00"/>
                </a:solidFill>
              </a:rPr>
              <a:t> означает «семь дощечек мастерства». Это головоломка, состоящая из семи плоских фигур, которые складывают определённым образом для получения другой, более сложной, фигуры (изображающей человека, животное, предмет домашнего обихода, букву или цифру и т. д.).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В Китае название “</a:t>
            </a:r>
            <a:r>
              <a:rPr lang="ru-RU" dirty="0" err="1">
                <a:solidFill>
                  <a:srgbClr val="FFFF00"/>
                </a:solidFill>
              </a:rPr>
              <a:t>Танграм</a:t>
            </a:r>
            <a:r>
              <a:rPr lang="ru-RU" dirty="0">
                <a:solidFill>
                  <a:srgbClr val="FFFF00"/>
                </a:solidFill>
              </a:rPr>
              <a:t>” неизвестно, а игра имеет название "ЧИ-ЧАО-ТЮ", что в переводе "Хитроумный узор из семи частей", а термин "</a:t>
            </a:r>
            <a:r>
              <a:rPr lang="ru-RU" dirty="0" err="1">
                <a:solidFill>
                  <a:srgbClr val="FFFF00"/>
                </a:solidFill>
              </a:rPr>
              <a:t>Танграм</a:t>
            </a:r>
            <a:r>
              <a:rPr lang="ru-RU" dirty="0">
                <a:solidFill>
                  <a:srgbClr val="FFFF00"/>
                </a:solidFill>
              </a:rPr>
              <a:t>" впервые был использован 1848 году Томасом Хиллом, в будущем президентом Гарвардского университета, в брошюре "Головоломки для обучения геометрии".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977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</TotalTime>
  <Words>570</Words>
  <Application>Microsoft Office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курс внеурочной деятельности </vt:lpstr>
      <vt:lpstr>Актуальность программы </vt:lpstr>
      <vt:lpstr>Актуальность программы </vt:lpstr>
      <vt:lpstr>Актуальность программы</vt:lpstr>
      <vt:lpstr>Цель программы: </vt:lpstr>
      <vt:lpstr>Цель</vt:lpstr>
      <vt:lpstr>Задачи программы: </vt:lpstr>
      <vt:lpstr>Предметные результаты </vt:lpstr>
      <vt:lpstr>Танграм </vt:lpstr>
      <vt:lpstr>Правила игры </vt:lpstr>
      <vt:lpstr>Наши работы</vt:lpstr>
      <vt:lpstr>Наши работы</vt:lpstr>
      <vt:lpstr>Логические задачи Судоку</vt:lpstr>
      <vt:lpstr>Логические задачи</vt:lpstr>
      <vt:lpstr>Презентация PowerPoint</vt:lpstr>
      <vt:lpstr>Презентация PowerPoint</vt:lpstr>
      <vt:lpstr>Закономерности</vt:lpstr>
      <vt:lpstr>Арифметические задачи</vt:lpstr>
      <vt:lpstr>Ребусы</vt:lpstr>
      <vt:lpstr>Презентация PowerPoint</vt:lpstr>
      <vt:lpstr>Наши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внеурочной деятельности</dc:title>
  <dc:creator>Катаев</dc:creator>
  <cp:lastModifiedBy>Катаев</cp:lastModifiedBy>
  <cp:revision>11</cp:revision>
  <cp:lastPrinted>2019-04-29T15:14:41Z</cp:lastPrinted>
  <dcterms:created xsi:type="dcterms:W3CDTF">2019-04-21T12:08:03Z</dcterms:created>
  <dcterms:modified xsi:type="dcterms:W3CDTF">2020-10-18T08:40:00Z</dcterms:modified>
</cp:coreProperties>
</file>