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86" y="-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41E58-E3B5-43D0-9A32-D683192D6FFC}" type="datetimeFigureOut">
              <a:rPr lang="ru-RU" smtClean="0"/>
              <a:pPr/>
              <a:t>31.01.2025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1266F-382A-4E75-926E-8373780A798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41E58-E3B5-43D0-9A32-D683192D6FFC}" type="datetimeFigureOut">
              <a:rPr lang="ru-RU" smtClean="0"/>
              <a:pPr/>
              <a:t>31.01.2025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1266F-382A-4E75-926E-8373780A79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41E58-E3B5-43D0-9A32-D683192D6FFC}" type="datetimeFigureOut">
              <a:rPr lang="ru-RU" smtClean="0"/>
              <a:pPr/>
              <a:t>31.01.2025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1266F-382A-4E75-926E-8373780A79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41E58-E3B5-43D0-9A32-D683192D6FFC}" type="datetimeFigureOut">
              <a:rPr lang="ru-RU" smtClean="0"/>
              <a:pPr/>
              <a:t>31.01.2025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1266F-382A-4E75-926E-8373780A79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41E58-E3B5-43D0-9A32-D683192D6FFC}" type="datetimeFigureOut">
              <a:rPr lang="ru-RU" smtClean="0"/>
              <a:pPr/>
              <a:t>31.01.2025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1266F-382A-4E75-926E-8373780A798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41E58-E3B5-43D0-9A32-D683192D6FFC}" type="datetimeFigureOut">
              <a:rPr lang="ru-RU" smtClean="0"/>
              <a:pPr/>
              <a:t>31.01.2025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1266F-382A-4E75-926E-8373780A79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41E58-E3B5-43D0-9A32-D683192D6FFC}" type="datetimeFigureOut">
              <a:rPr lang="ru-RU" smtClean="0"/>
              <a:pPr/>
              <a:t>31.01.2025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1266F-382A-4E75-926E-8373780A798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41E58-E3B5-43D0-9A32-D683192D6FFC}" type="datetimeFigureOut">
              <a:rPr lang="ru-RU" smtClean="0"/>
              <a:pPr/>
              <a:t>31.01.2025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1266F-382A-4E75-926E-8373780A79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41E58-E3B5-43D0-9A32-D683192D6FFC}" type="datetimeFigureOut">
              <a:rPr lang="ru-RU" smtClean="0"/>
              <a:pPr/>
              <a:t>31.01.2025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1266F-382A-4E75-926E-8373780A79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41E58-E3B5-43D0-9A32-D683192D6FFC}" type="datetimeFigureOut">
              <a:rPr lang="ru-RU" smtClean="0"/>
              <a:pPr/>
              <a:t>31.01.2025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1266F-382A-4E75-926E-8373780A798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41E58-E3B5-43D0-9A32-D683192D6FFC}" type="datetimeFigureOut">
              <a:rPr lang="ru-RU" smtClean="0"/>
              <a:pPr/>
              <a:t>31.01.2025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1266F-382A-4E75-926E-8373780A79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2D441E58-E3B5-43D0-9A32-D683192D6FFC}" type="datetimeFigureOut">
              <a:rPr lang="ru-RU" smtClean="0"/>
              <a:pPr/>
              <a:t>31.01.2025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CEE1266F-382A-4E75-926E-8373780A798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4800" dirty="0" smtClean="0"/>
              <a:t>Дружина юных пожарных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r>
              <a:rPr lang="ru-RU" sz="7200" dirty="0" smtClean="0">
                <a:solidFill>
                  <a:srgbClr val="FF0000"/>
                </a:solidFill>
              </a:rPr>
              <a:t>«Огонёк»</a:t>
            </a:r>
            <a:endParaRPr lang="ru-RU" sz="7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49877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10072" y="404664"/>
            <a:ext cx="828092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Анализ причин пожаров показывает, что возникают они в большинстве случаев из-за незнания правил пожарной безопасности или халатности.</a:t>
            </a:r>
          </a:p>
          <a:p>
            <a:r>
              <a:rPr lang="ru-RU" dirty="0"/>
              <a:t>Опасность возникновения пожаров и тяжесть их последствий объясняется, прежде всего, увеличением </a:t>
            </a:r>
            <a:r>
              <a:rPr lang="ru-RU" dirty="0" err="1"/>
              <a:t>пожароопасности</a:t>
            </a:r>
            <a:r>
              <a:rPr lang="ru-RU" dirty="0"/>
              <a:t> окружающего мира, обусловленной появлением сотен тысяч новых веществ и материалов, созданных искусственно, с помощью достижения химии и физики. Открытый, понятный в своей опасности огонь, все больше прячется в электрические провода, спирали, в керамику газовых горелок, в микроволновые печи и лазерные лучи.</a:t>
            </a:r>
          </a:p>
          <a:p>
            <a:r>
              <a:rPr lang="ru-RU" dirty="0"/>
              <a:t>Именно поэтому важно изучать правила пожарной безопасности в школе, так как приобретенные знания, навыки пользования первичными средствами пожаротушения, внимательное отношение к вопросам соблюдения противопожарных норм и правил, дети пронесут через всю жизнь, что поможет исключить пожары, возникновение которых связано с незнанием этих правил.</a:t>
            </a:r>
          </a:p>
          <a:p>
            <a:r>
              <a:rPr lang="ru-RU" dirty="0"/>
              <a:t>Обучение проводится во внеурочное время. Форма проведения занятий - беседа, лекция, семинар в сочетании с практическими занятиями, экскурсиями.</a:t>
            </a:r>
          </a:p>
          <a:p>
            <a:r>
              <a:rPr lang="ru-RU" dirty="0"/>
              <a:t>При подготовке к занятиям необходимо подобрать наглядные средства и пособия (плакаты, слайды, короткометражные видеофильмы, различные макеты, противопожарный инвентарь), необходимые для лучшего восприятия программы обучения. Как дополнение к теоретическим занятиям организовываются экскурсии в пожарную часть.</a:t>
            </a:r>
          </a:p>
        </p:txBody>
      </p:sp>
    </p:spTree>
    <p:extLst>
      <p:ext uri="{BB962C8B-B14F-4D97-AF65-F5344CB8AC3E}">
        <p14:creationId xmlns:p14="http://schemas.microsoft.com/office/powerpoint/2010/main" xmlns="" val="2963848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5643" y="1772816"/>
            <a:ext cx="864096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Цель и задачи программы</a:t>
            </a:r>
            <a:endParaRPr lang="ru-RU" dirty="0"/>
          </a:p>
          <a:p>
            <a:r>
              <a:rPr lang="ru-RU" dirty="0"/>
              <a:t>Цель - создание </a:t>
            </a:r>
            <a:r>
              <a:rPr lang="ru-RU" u="sng" dirty="0"/>
              <a:t>условий</a:t>
            </a:r>
            <a:r>
              <a:rPr lang="ru-RU" dirty="0"/>
              <a:t> для организации деятельности школьников по изучению правил пожарной безопасности и привлечения их к организации пропаганды </a:t>
            </a:r>
            <a:r>
              <a:rPr lang="ru-RU" dirty="0" err="1"/>
              <a:t>пожаробезопасного</a:t>
            </a:r>
            <a:r>
              <a:rPr lang="ru-RU" dirty="0"/>
              <a:t> поведения среди учащихся.</a:t>
            </a:r>
          </a:p>
          <a:p>
            <a:r>
              <a:rPr lang="ru-RU" b="1" dirty="0"/>
              <a:t>Основные задачи:</a:t>
            </a:r>
            <a:endParaRPr lang="ru-RU" dirty="0"/>
          </a:p>
          <a:p>
            <a:r>
              <a:rPr lang="ru-RU" b="1" dirty="0"/>
              <a:t>1. </a:t>
            </a:r>
            <a:r>
              <a:rPr lang="ru-RU" dirty="0"/>
              <a:t>Обучение правилам пожарной безопасности.</a:t>
            </a:r>
          </a:p>
          <a:p>
            <a:r>
              <a:rPr lang="ru-RU" b="1" dirty="0"/>
              <a:t>2. </a:t>
            </a:r>
            <a:r>
              <a:rPr lang="ru-RU" dirty="0"/>
              <a:t> Привитие навыков осознанного пожар безопасного поведения, правильных действий в случаи возникновения пожара.</a:t>
            </a:r>
          </a:p>
          <a:p>
            <a:r>
              <a:rPr lang="ru-RU" b="1" dirty="0"/>
              <a:t>3. </a:t>
            </a:r>
            <a:r>
              <a:rPr lang="ru-RU" dirty="0"/>
              <a:t>Формирование сознательного и ответственного отношения к вопросам личной безопасности и безопасности окружающих.</a:t>
            </a:r>
          </a:p>
          <a:p>
            <a:r>
              <a:rPr lang="ru-RU" b="1" dirty="0"/>
              <a:t>4. </a:t>
            </a:r>
            <a:r>
              <a:rPr lang="ru-RU" dirty="0"/>
              <a:t>Улучшение правовой подготовки.</a:t>
            </a:r>
          </a:p>
          <a:p>
            <a:r>
              <a:rPr lang="ru-RU" b="1" dirty="0"/>
              <a:t>5. </a:t>
            </a:r>
            <a:r>
              <a:rPr lang="ru-RU" dirty="0"/>
              <a:t>Овладение умениями оказания первой медицинской помощи пострадавшим.</a:t>
            </a:r>
          </a:p>
        </p:txBody>
      </p:sp>
    </p:spTree>
    <p:extLst>
      <p:ext uri="{BB962C8B-B14F-4D97-AF65-F5344CB8AC3E}">
        <p14:creationId xmlns:p14="http://schemas.microsoft.com/office/powerpoint/2010/main" xmlns="" val="41454978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69525990"/>
              </p:ext>
            </p:extLst>
          </p:nvPr>
        </p:nvGraphicFramePr>
        <p:xfrm>
          <a:off x="755575" y="1484786"/>
          <a:ext cx="7848872" cy="398840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81115"/>
                <a:gridCol w="2657585"/>
                <a:gridCol w="1245672"/>
                <a:gridCol w="765924"/>
                <a:gridCol w="1354222"/>
                <a:gridCol w="1344354"/>
              </a:tblGrid>
              <a:tr h="59521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№ п/п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59" marR="50259" marT="50259" marB="50259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Тема занятий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59" marR="50259" marT="50259" marB="50259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Кол-во часов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59" marR="50259" marT="50259" marB="50259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Кол-во часов теории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59" marR="50259" marT="50259" marB="50259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Кол-во часов практики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59" marR="50259" marT="50259" marB="50259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Кол-во часов экскурсий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59" marR="50259" marT="50259" marB="50259"/>
                </a:tc>
              </a:tr>
              <a:tr h="43156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59" marR="50259" marT="50259" marB="50259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Тайны огня. Огонь- друг, огонь - враг.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59" marR="50259" marT="50259" marB="5025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15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59" marR="50259" marT="50259" marB="5025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10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59" marR="50259" marT="50259" marB="5025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5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59" marR="50259" marT="50259" marB="50259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800">
                        <a:effectLst/>
                        <a:latin typeface="Calibri"/>
                      </a:endParaRPr>
                    </a:p>
                  </a:txBody>
                  <a:tcPr marL="50259" marR="50259" marT="50259" marB="50259"/>
                </a:tc>
              </a:tr>
              <a:tr h="26792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2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59" marR="50259" marT="50259" marB="50259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С огнем не шути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59" marR="50259" marT="50259" marB="5025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15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59" marR="50259" marT="50259" marB="5025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10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59" marR="50259" marT="50259" marB="5025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5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59" marR="50259" marT="50259" marB="50259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800">
                        <a:effectLst/>
                        <a:latin typeface="Calibri"/>
                      </a:endParaRPr>
                    </a:p>
                  </a:txBody>
                  <a:tcPr marL="50259" marR="50259" marT="50259" marB="50259"/>
                </a:tc>
              </a:tr>
              <a:tr h="26792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59" marR="50259" marT="50259" marB="50259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Служба “01”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59" marR="50259" marT="50259" marB="5025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16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59" marR="50259" marT="50259" marB="5025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10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59" marR="50259" marT="50259" marB="50259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800">
                        <a:effectLst/>
                        <a:latin typeface="Calibri"/>
                      </a:endParaRPr>
                    </a:p>
                  </a:txBody>
                  <a:tcPr marL="50259" marR="50259" marT="50259" marB="5025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59" marR="50259" marT="50259" marB="50259"/>
                </a:tc>
              </a:tr>
              <a:tr h="43156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59" marR="50259" marT="50259" marB="50259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Чтобы ёлка принесла только радость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59" marR="50259" marT="50259" marB="5025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10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59" marR="50259" marT="50259" marB="5025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8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59" marR="50259" marT="50259" marB="5025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59" marR="50259" marT="50259" marB="50259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800">
                        <a:effectLst/>
                        <a:latin typeface="Calibri"/>
                      </a:endParaRPr>
                    </a:p>
                  </a:txBody>
                  <a:tcPr marL="50259" marR="50259" marT="50259" marB="50259"/>
                </a:tc>
              </a:tr>
              <a:tr h="43156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5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59" marR="50259" marT="50259" marB="50259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Творчество на противопожарную тематику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59" marR="50259" marT="50259" marB="5025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25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59" marR="50259" marT="50259" marB="5025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5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59" marR="50259" marT="50259" marB="5025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20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59" marR="50259" marT="50259" marB="50259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800">
                        <a:effectLst/>
                        <a:latin typeface="Calibri"/>
                      </a:endParaRPr>
                    </a:p>
                  </a:txBody>
                  <a:tcPr marL="50259" marR="50259" marT="50259" marB="50259"/>
                </a:tc>
              </a:tr>
              <a:tr h="43156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6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59" marR="50259" marT="50259" marB="50259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Что делать, если загорелась одежда. Действия при ожоге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59" marR="50259" marT="50259" marB="5025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10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59" marR="50259" marT="50259" marB="5025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5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59" marR="50259" marT="50259" marB="5025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5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59" marR="50259" marT="50259" marB="50259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800">
                        <a:effectLst/>
                        <a:latin typeface="Calibri"/>
                      </a:endParaRPr>
                    </a:p>
                  </a:txBody>
                  <a:tcPr marL="50259" marR="50259" marT="50259" marB="50259"/>
                </a:tc>
              </a:tr>
              <a:tr h="26792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7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59" marR="50259" marT="50259" marB="50259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Дым над лесом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59" marR="50259" marT="50259" marB="5025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8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59" marR="50259" marT="50259" marB="5025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59" marR="50259" marT="50259" marB="50259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800">
                        <a:effectLst/>
                        <a:latin typeface="Calibri"/>
                      </a:endParaRPr>
                    </a:p>
                  </a:txBody>
                  <a:tcPr marL="50259" marR="50259" marT="50259" marB="50259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800">
                        <a:effectLst/>
                        <a:latin typeface="Calibri"/>
                      </a:endParaRPr>
                    </a:p>
                  </a:txBody>
                  <a:tcPr marL="50259" marR="50259" marT="50259" marB="50259"/>
                </a:tc>
              </a:tr>
              <a:tr h="59521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8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59" marR="50259" marT="50259" marB="50259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Главное- самообладание. Практические занятия по эвакуации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59" marR="50259" marT="50259" marB="5025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25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59" marR="50259" marT="50259" marB="5025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5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59" marR="50259" marT="50259" marB="5025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20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59" marR="50259" marT="50259" marB="50259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800">
                        <a:effectLst/>
                        <a:latin typeface="Calibri"/>
                      </a:endParaRPr>
                    </a:p>
                  </a:txBody>
                  <a:tcPr marL="50259" marR="50259" marT="50259" marB="50259"/>
                </a:tc>
              </a:tr>
              <a:tr h="26792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800">
                        <a:effectLst/>
                        <a:latin typeface="Calibri"/>
                      </a:endParaRPr>
                    </a:p>
                  </a:txBody>
                  <a:tcPr marL="50259" marR="50259" marT="50259" marB="50259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Итого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59" marR="50259" marT="50259" marB="5025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124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59" marR="50259" marT="50259" marB="5025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57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59" marR="50259" marT="50259" marB="5025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57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59" marR="50259" marT="50259" marB="5025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2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59" marR="50259" marT="50259" marB="50259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51520" y="514291"/>
            <a:ext cx="8208912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Тематический учебный план проведения занятий по правилам пожарной безопасности с учащимися начальной школы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72589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Катаев\Desktop\Катя\пож.безоп\20180918_1204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6672"/>
            <a:ext cx="7992888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305030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Катаев\Desktop\20190322_11594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76721"/>
            <a:ext cx="6966448" cy="5224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896832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Катаев\Desktop\IMG-20191227-WA00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692696"/>
            <a:ext cx="7992888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406099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user\Desktop\для аттестации\Фото с мероприятий\ДЮП Огоньк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357166"/>
            <a:ext cx="8072494" cy="5750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26</TotalTime>
  <Words>323</Words>
  <Application>Microsoft Office PowerPoint</Application>
  <PresentationFormat>Экран (4:3)</PresentationFormat>
  <Paragraphs>66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NewsPrint</vt:lpstr>
      <vt:lpstr>Дружина юных пожарных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Дружина юных пожарных</dc:title>
  <dc:creator>Катаев</dc:creator>
  <cp:lastModifiedBy>Student2</cp:lastModifiedBy>
  <cp:revision>4</cp:revision>
  <dcterms:created xsi:type="dcterms:W3CDTF">2020-10-18T08:41:30Z</dcterms:created>
  <dcterms:modified xsi:type="dcterms:W3CDTF">2025-01-31T13:53:20Z</dcterms:modified>
</cp:coreProperties>
</file>