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2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D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1686-402D-4847-BB84-02E33723826C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D28-4EB2-45A5-BAE9-E0E66C17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933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CD28-4EB2-45A5-BAE9-E0E66C17FD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32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B946AA-F10B-4EA1-9AEC-F9DC3B59CC7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563862-1D75-4D70-AAE0-5DC488D61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71546"/>
            <a:ext cx="6480048" cy="2214578"/>
          </a:xfrm>
        </p:spPr>
        <p:txBody>
          <a:bodyPr>
            <a:normAutofit lnSpcReduction="10000"/>
          </a:bodyPr>
          <a:lstStyle/>
          <a:p>
            <a:pPr algn="l"/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sz="3200" b="1" dirty="0">
                <a:latin typeface="Georgia" pitchFamily="18" charset="0"/>
              </a:rPr>
              <a:t>Глобальные </a:t>
            </a:r>
            <a:r>
              <a:rPr lang="ru-RU" sz="3200" b="1" dirty="0" smtClean="0">
                <a:latin typeface="Georgia" pitchFamily="18" charset="0"/>
              </a:rPr>
              <a:t>компетенции и  </a:t>
            </a:r>
            <a:endParaRPr lang="ru-RU" sz="3200" dirty="0">
              <a:latin typeface="Georgia" pitchFamily="18" charset="0"/>
            </a:endParaRPr>
          </a:p>
          <a:p>
            <a:pPr algn="ctr"/>
            <a:r>
              <a:rPr lang="ru-RU" sz="3200" b="1" dirty="0">
                <a:latin typeface="Georgia" pitchFamily="18" charset="0"/>
              </a:rPr>
              <a:t>к</a:t>
            </a:r>
            <a:r>
              <a:rPr lang="ru-RU" sz="3200" b="1" dirty="0" smtClean="0">
                <a:latin typeface="Georgia" pitchFamily="18" charset="0"/>
              </a:rPr>
              <a:t>реативное </a:t>
            </a:r>
            <a:r>
              <a:rPr lang="ru-RU" sz="3200" b="1" dirty="0">
                <a:latin typeface="Georgia" pitchFamily="18" charset="0"/>
              </a:rPr>
              <a:t>мышление </a:t>
            </a:r>
            <a:r>
              <a:rPr lang="ru-RU" sz="3200" b="1" dirty="0" smtClean="0">
                <a:latin typeface="Georgia" pitchFamily="18" charset="0"/>
              </a:rPr>
              <a:t>в функциональной грамотности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6" name="Picture 2" descr="Книга: &quot;Креативное мышление. Сборник эталонных заданий. Выпуск 1&quot; -  Логинова, Яковлева, Ковалева, Авдеенко. Купить книгу, читать рецензии |  ISBN 978-5-09-088069-5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2095500" cy="2743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9090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1200" dirty="0" smtClean="0">
                <a:latin typeface="Calibri"/>
              </a:rPr>
              <a:t>. </a:t>
            </a:r>
            <a:endParaRPr lang="en-GB" sz="1200" dirty="0">
              <a:latin typeface="Calibri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643306" y="4572008"/>
            <a:ext cx="5321182" cy="571504"/>
          </a:xfrm>
          <a:prstGeom prst="rect">
            <a:avLst/>
          </a:prstGeom>
        </p:spPr>
        <p:txBody>
          <a:bodyPr vert="horz" tIns="0" rIns="45720" bIns="0" anchor="b">
            <a:normAutofit fontScale="85000"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  ШМО учителей начальной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15830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ноябре ученики  </a:t>
            </a:r>
            <a:r>
              <a:rPr lang="ru-RU" sz="2400" dirty="0" smtClean="0"/>
              <a:t>3 б класса приняли участие в ежегодном </a:t>
            </a:r>
            <a:r>
              <a:rPr lang="ru-RU" sz="2400" dirty="0" smtClean="0">
                <a:solidFill>
                  <a:srgbClr val="FFFF00"/>
                </a:solidFill>
              </a:rPr>
              <a:t>Всероссийском уроке «</a:t>
            </a:r>
            <a:r>
              <a:rPr lang="ru-RU" sz="2400" dirty="0" err="1" smtClean="0">
                <a:solidFill>
                  <a:srgbClr val="FFFF00"/>
                </a:solidFill>
              </a:rPr>
              <a:t>Эколята</a:t>
            </a:r>
            <a:r>
              <a:rPr lang="ru-RU" sz="2400" dirty="0" smtClean="0">
                <a:solidFill>
                  <a:srgbClr val="FFFF00"/>
                </a:solidFill>
              </a:rPr>
              <a:t> – молодые защитники природы»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user\Desktop\отчеты на сайт\2.урок Эколят\IMG_20211119_12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489629"/>
            <a:ext cx="4320000" cy="2368371"/>
          </a:xfrm>
          <a:prstGeom prst="rect">
            <a:avLst/>
          </a:prstGeom>
          <a:noFill/>
        </p:spPr>
      </p:pic>
      <p:pic>
        <p:nvPicPr>
          <p:cNvPr id="29699" name="Picture 3" descr="C:\Users\user\Desktop\отчеты на сайт\2.урок Эколят\сертификат урок эколят об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85926"/>
            <a:ext cx="1800000" cy="2543192"/>
          </a:xfrm>
          <a:prstGeom prst="rect">
            <a:avLst/>
          </a:prstGeom>
          <a:noFill/>
        </p:spPr>
      </p:pic>
      <p:pic>
        <p:nvPicPr>
          <p:cNvPr id="29700" name="Picture 4" descr="C:\Users\user\Desktop\отчеты на сайт\2.урок Эколят\скля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1800000" cy="2542194"/>
          </a:xfrm>
          <a:prstGeom prst="rect">
            <a:avLst/>
          </a:prstGeom>
          <a:noFill/>
        </p:spPr>
      </p:pic>
      <p:pic>
        <p:nvPicPr>
          <p:cNvPr id="29701" name="Picture 5" descr="C:\Users\user\Desktop\отчеты на сайт\2.урок Эколят\скляр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88"/>
            <a:ext cx="1800000" cy="254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86766" cy="1082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ноябре 2021 </a:t>
            </a:r>
            <a:r>
              <a:rPr lang="ru-RU" sz="2700" dirty="0" smtClean="0"/>
              <a:t>г. участники отряда «</a:t>
            </a:r>
            <a:r>
              <a:rPr lang="ru-RU" sz="2700" dirty="0" err="1" smtClean="0"/>
              <a:t>Эколята</a:t>
            </a:r>
            <a:r>
              <a:rPr lang="ru-RU" sz="2700" dirty="0" smtClean="0"/>
              <a:t>. </a:t>
            </a:r>
            <a:r>
              <a:rPr lang="ru-RU" sz="2700" dirty="0" err="1" smtClean="0"/>
              <a:t>Экогруппа</a:t>
            </a:r>
            <a:r>
              <a:rPr lang="ru-RU" sz="2700" dirty="0" smtClean="0"/>
              <a:t>» приняли участие во всероссийской олимпиаде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«</a:t>
            </a:r>
            <a:r>
              <a:rPr lang="ru-RU" sz="2700" dirty="0" err="1" smtClean="0">
                <a:solidFill>
                  <a:srgbClr val="FFFF00"/>
                </a:solidFill>
              </a:rPr>
              <a:t>Эколята</a:t>
            </a:r>
            <a:r>
              <a:rPr lang="ru-RU" sz="2700" dirty="0" smtClean="0">
                <a:solidFill>
                  <a:srgbClr val="FFFF00"/>
                </a:solidFill>
              </a:rPr>
              <a:t> – молодые защитники природы».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22" name="Picture 2" descr="C:\Users\user\Desktop\отчеты на сайт\3.олимпиада Эколят\сертификат олимпиада скля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2583377" cy="3600000"/>
          </a:xfrm>
          <a:prstGeom prst="rect">
            <a:avLst/>
          </a:prstGeom>
          <a:noFill/>
        </p:spPr>
      </p:pic>
      <p:pic>
        <p:nvPicPr>
          <p:cNvPr id="30723" name="Picture 3" descr="C:\Users\user\Desktop\отчеты на сайт\3.олимпиада Эколят\сертификат олимпиада эколят общ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2583377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583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25 </a:t>
            </a:r>
            <a:r>
              <a:rPr lang="ru-RU" sz="2700" dirty="0" smtClean="0"/>
              <a:t>ноября 2021 г. обучающиеся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3 </a:t>
            </a:r>
            <a:r>
              <a:rPr lang="ru-RU" sz="2700" dirty="0" smtClean="0"/>
              <a:t>б класса приняли участие в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>«Осеннем празднике </a:t>
            </a:r>
            <a:r>
              <a:rPr lang="ru-RU" sz="2700" dirty="0" err="1" smtClean="0">
                <a:solidFill>
                  <a:srgbClr val="FFFF00"/>
                </a:solidFill>
              </a:rPr>
              <a:t>Эколят</a:t>
            </a:r>
            <a:r>
              <a:rPr lang="ru-RU" sz="2700" dirty="0" smtClean="0">
                <a:solidFill>
                  <a:srgbClr val="FFFF00"/>
                </a:solidFill>
              </a:rPr>
              <a:t> – Посвящение в </a:t>
            </a:r>
            <a:r>
              <a:rPr lang="ru-RU" sz="2700" dirty="0" err="1" smtClean="0">
                <a:solidFill>
                  <a:srgbClr val="FFFF00"/>
                </a:solidFill>
              </a:rPr>
              <a:t>Эколята</a:t>
            </a:r>
            <a:r>
              <a:rPr lang="ru-RU" sz="2700" dirty="0" smtClean="0">
                <a:solidFill>
                  <a:srgbClr val="FFFF00"/>
                </a:solidFill>
              </a:rPr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C:\Users\user\Desktop\отчеты на сайт\4.Осенний праздник Эколят\фото\1.выступление героев Эколя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357718" cy="3600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600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 </a:t>
            </a:r>
            <a:r>
              <a:rPr lang="ru-RU" sz="3100" dirty="0" smtClean="0"/>
              <a:t>декабре 2021 г. отряд «</a:t>
            </a:r>
            <a:r>
              <a:rPr lang="ru-RU" sz="3100" dirty="0" err="1" smtClean="0"/>
              <a:t>Эколята</a:t>
            </a:r>
            <a:r>
              <a:rPr lang="ru-RU" sz="3100" dirty="0" smtClean="0"/>
              <a:t>. </a:t>
            </a:r>
            <a:r>
              <a:rPr lang="ru-RU" sz="3100" dirty="0" err="1" smtClean="0"/>
              <a:t>Экогруппа</a:t>
            </a:r>
            <a:r>
              <a:rPr lang="ru-RU" sz="3100" dirty="0" smtClean="0"/>
              <a:t>» приняли участие в конкурсе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FF00"/>
                </a:solidFill>
              </a:rPr>
              <a:t>«</a:t>
            </a:r>
            <a:r>
              <a:rPr lang="ru-RU" sz="3100" dirty="0" smtClean="0">
                <a:solidFill>
                  <a:srgbClr val="FFFF00"/>
                </a:solidFill>
              </a:rPr>
              <a:t>Игрушка для Ёлки </a:t>
            </a:r>
            <a:r>
              <a:rPr lang="ru-RU" sz="3100" dirty="0" err="1" smtClean="0">
                <a:solidFill>
                  <a:srgbClr val="FFFF00"/>
                </a:solidFill>
              </a:rPr>
              <a:t>Эколят</a:t>
            </a:r>
            <a:r>
              <a:rPr lang="ru-RU" sz="3100" dirty="0" smtClean="0">
                <a:solidFill>
                  <a:srgbClr val="FFFF00"/>
                </a:solidFill>
              </a:rPr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user\Desktop\отчеты на сайт\5.Игрушка для ёлки эколят\1. Символ 2022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370370" cy="3600000"/>
          </a:xfrm>
          <a:prstGeom prst="rect">
            <a:avLst/>
          </a:prstGeom>
          <a:noFill/>
        </p:spPr>
      </p:pic>
      <p:pic>
        <p:nvPicPr>
          <p:cNvPr id="32771" name="Picture 3" descr="C:\Users\user\Desktop\отчеты на сайт\5.Игрушка для ёлки эколят\2. Ё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2500330" cy="3600000"/>
          </a:xfrm>
          <a:prstGeom prst="rect">
            <a:avLst/>
          </a:prstGeom>
          <a:noFill/>
        </p:spPr>
      </p:pic>
      <p:pic>
        <p:nvPicPr>
          <p:cNvPr id="32772" name="Picture 4" descr="C:\Users\user\Desktop\отчеты на сайт\5.Игрушка для ёлки эколят\3. Шиш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714488"/>
            <a:ext cx="271464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78" y="260648"/>
            <a:ext cx="9036496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Впервые понятие креативного мышления выдвинул Дж. </a:t>
            </a:r>
            <a:r>
              <a:rPr kumimoji="0" lang="ru-RU" altLang="ru-RU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Гилфорд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Креативность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– один из видов мышления, характеризующийся созданием субъективно нового продукта и новообразований в ходе самой познавательной деятельности по его созданию, приводящий к получению решений, созданию необычных и оригинальных идей, обобщений и теорий.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Креативное мышление характеризуют четыре основных качества: 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 быстрота (способность высказывать максимальное количество идей в определенный отрезок времени), 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 гибкость (способность высказывать широкое многообразие идей), -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 оригинальность (способность порождать новые нестандартные идеи), 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- точность (законченность, способность совершенствовать или придавать завершенный вид своим мыслям)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</a:rPr>
              <a:t> 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2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907602" y="834643"/>
            <a:ext cx="7344053" cy="6044753"/>
            <a:chOff x="0" y="0"/>
            <a:chExt cx="9626" cy="6170"/>
          </a:xfrm>
        </p:grpSpPr>
        <p:pic>
          <p:nvPicPr>
            <p:cNvPr id="6217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0"/>
              <a:ext cx="7040" cy="6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6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86"/>
              <a:ext cx="7013" cy="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5" name="Picture 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43"/>
              <a:ext cx="6891" cy="4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4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549"/>
              <a:ext cx="2189" cy="1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3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" y="592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68"/>
            <p:cNvSpPr>
              <a:spLocks/>
            </p:cNvSpPr>
            <p:nvPr/>
          </p:nvSpPr>
          <p:spPr bwMode="auto">
            <a:xfrm>
              <a:off x="2188" y="592"/>
              <a:ext cx="2040" cy="1532"/>
            </a:xfrm>
            <a:custGeom>
              <a:avLst/>
              <a:gdLst>
                <a:gd name="T0" fmla="+- 0 2189 2189"/>
                <a:gd name="T1" fmla="*/ T0 w 2040"/>
                <a:gd name="T2" fmla="+- 0 1358 593"/>
                <a:gd name="T3" fmla="*/ 1358 h 1532"/>
                <a:gd name="T4" fmla="+- 0 2572 2189"/>
                <a:gd name="T5" fmla="*/ T4 w 2040"/>
                <a:gd name="T6" fmla="+- 0 593 593"/>
                <a:gd name="T7" fmla="*/ 593 h 1532"/>
                <a:gd name="T8" fmla="+- 0 3846 2189"/>
                <a:gd name="T9" fmla="*/ T8 w 2040"/>
                <a:gd name="T10" fmla="+- 0 593 593"/>
                <a:gd name="T11" fmla="*/ 593 h 1532"/>
                <a:gd name="T12" fmla="+- 0 4229 2189"/>
                <a:gd name="T13" fmla="*/ T12 w 2040"/>
                <a:gd name="T14" fmla="+- 0 1358 593"/>
                <a:gd name="T15" fmla="*/ 1358 h 1532"/>
                <a:gd name="T16" fmla="+- 0 3846 2189"/>
                <a:gd name="T17" fmla="*/ T16 w 2040"/>
                <a:gd name="T18" fmla="+- 0 2124 593"/>
                <a:gd name="T19" fmla="*/ 2124 h 1532"/>
                <a:gd name="T20" fmla="+- 0 2572 2189"/>
                <a:gd name="T21" fmla="*/ T20 w 2040"/>
                <a:gd name="T22" fmla="+- 0 2124 593"/>
                <a:gd name="T23" fmla="*/ 2124 h 1532"/>
                <a:gd name="T24" fmla="+- 0 2189 2189"/>
                <a:gd name="T25" fmla="*/ T24 w 2040"/>
                <a:gd name="T26" fmla="+- 0 1358 593"/>
                <a:gd name="T27" fmla="*/ 1358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5"/>
                  </a:moveTo>
                  <a:lnTo>
                    <a:pt x="383" y="0"/>
                  </a:lnTo>
                  <a:lnTo>
                    <a:pt x="1657" y="0"/>
                  </a:lnTo>
                  <a:lnTo>
                    <a:pt x="2040" y="765"/>
                  </a:lnTo>
                  <a:lnTo>
                    <a:pt x="1657" y="1531"/>
                  </a:lnTo>
                  <a:lnTo>
                    <a:pt x="383" y="1531"/>
                  </a:lnTo>
                  <a:lnTo>
                    <a:pt x="0" y="765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211" name="Pictur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" y="549"/>
              <a:ext cx="2189" cy="1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0" name="Picture 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592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5"/>
            <p:cNvSpPr>
              <a:spLocks/>
            </p:cNvSpPr>
            <p:nvPr/>
          </p:nvSpPr>
          <p:spPr bwMode="auto">
            <a:xfrm>
              <a:off x="3796" y="592"/>
              <a:ext cx="2040" cy="1532"/>
            </a:xfrm>
            <a:custGeom>
              <a:avLst/>
              <a:gdLst>
                <a:gd name="T0" fmla="+- 0 3797 3797"/>
                <a:gd name="T1" fmla="*/ T0 w 2040"/>
                <a:gd name="T2" fmla="+- 0 1358 593"/>
                <a:gd name="T3" fmla="*/ 1358 h 1532"/>
                <a:gd name="T4" fmla="+- 0 4180 3797"/>
                <a:gd name="T5" fmla="*/ T4 w 2040"/>
                <a:gd name="T6" fmla="+- 0 593 593"/>
                <a:gd name="T7" fmla="*/ 593 h 1532"/>
                <a:gd name="T8" fmla="+- 0 5454 3797"/>
                <a:gd name="T9" fmla="*/ T8 w 2040"/>
                <a:gd name="T10" fmla="+- 0 593 593"/>
                <a:gd name="T11" fmla="*/ 593 h 1532"/>
                <a:gd name="T12" fmla="+- 0 5837 3797"/>
                <a:gd name="T13" fmla="*/ T12 w 2040"/>
                <a:gd name="T14" fmla="+- 0 1358 593"/>
                <a:gd name="T15" fmla="*/ 1358 h 1532"/>
                <a:gd name="T16" fmla="+- 0 5454 3797"/>
                <a:gd name="T17" fmla="*/ T16 w 2040"/>
                <a:gd name="T18" fmla="+- 0 2124 593"/>
                <a:gd name="T19" fmla="*/ 2124 h 1532"/>
                <a:gd name="T20" fmla="+- 0 4180 3797"/>
                <a:gd name="T21" fmla="*/ T20 w 2040"/>
                <a:gd name="T22" fmla="+- 0 2124 593"/>
                <a:gd name="T23" fmla="*/ 2124 h 1532"/>
                <a:gd name="T24" fmla="+- 0 3797 3797"/>
                <a:gd name="T25" fmla="*/ T24 w 2040"/>
                <a:gd name="T26" fmla="+- 0 1358 593"/>
                <a:gd name="T27" fmla="*/ 1358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5"/>
                  </a:moveTo>
                  <a:lnTo>
                    <a:pt x="383" y="0"/>
                  </a:lnTo>
                  <a:lnTo>
                    <a:pt x="1657" y="0"/>
                  </a:lnTo>
                  <a:lnTo>
                    <a:pt x="2040" y="765"/>
                  </a:lnTo>
                  <a:lnTo>
                    <a:pt x="1657" y="1531"/>
                  </a:lnTo>
                  <a:lnTo>
                    <a:pt x="383" y="1531"/>
                  </a:lnTo>
                  <a:lnTo>
                    <a:pt x="0" y="765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208" name="Picture 6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" y="549"/>
              <a:ext cx="2189" cy="1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7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" y="592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575" y="592"/>
              <a:ext cx="2040" cy="1532"/>
            </a:xfrm>
            <a:custGeom>
              <a:avLst/>
              <a:gdLst>
                <a:gd name="T0" fmla="+- 0 5575 5575"/>
                <a:gd name="T1" fmla="*/ T0 w 2040"/>
                <a:gd name="T2" fmla="+- 0 1358 593"/>
                <a:gd name="T3" fmla="*/ 1358 h 1532"/>
                <a:gd name="T4" fmla="+- 0 5958 5575"/>
                <a:gd name="T5" fmla="*/ T4 w 2040"/>
                <a:gd name="T6" fmla="+- 0 593 593"/>
                <a:gd name="T7" fmla="*/ 593 h 1532"/>
                <a:gd name="T8" fmla="+- 0 7232 5575"/>
                <a:gd name="T9" fmla="*/ T8 w 2040"/>
                <a:gd name="T10" fmla="+- 0 593 593"/>
                <a:gd name="T11" fmla="*/ 593 h 1532"/>
                <a:gd name="T12" fmla="+- 0 7615 5575"/>
                <a:gd name="T13" fmla="*/ T12 w 2040"/>
                <a:gd name="T14" fmla="+- 0 1358 593"/>
                <a:gd name="T15" fmla="*/ 1358 h 1532"/>
                <a:gd name="T16" fmla="+- 0 7232 5575"/>
                <a:gd name="T17" fmla="*/ T16 w 2040"/>
                <a:gd name="T18" fmla="+- 0 2124 593"/>
                <a:gd name="T19" fmla="*/ 2124 h 1532"/>
                <a:gd name="T20" fmla="+- 0 5958 5575"/>
                <a:gd name="T21" fmla="*/ T20 w 2040"/>
                <a:gd name="T22" fmla="+- 0 2124 593"/>
                <a:gd name="T23" fmla="*/ 2124 h 1532"/>
                <a:gd name="T24" fmla="+- 0 5575 5575"/>
                <a:gd name="T25" fmla="*/ T24 w 2040"/>
                <a:gd name="T26" fmla="+- 0 1358 593"/>
                <a:gd name="T27" fmla="*/ 1358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5"/>
                  </a:moveTo>
                  <a:lnTo>
                    <a:pt x="383" y="0"/>
                  </a:lnTo>
                  <a:lnTo>
                    <a:pt x="1657" y="0"/>
                  </a:lnTo>
                  <a:lnTo>
                    <a:pt x="2040" y="765"/>
                  </a:lnTo>
                  <a:lnTo>
                    <a:pt x="1657" y="1531"/>
                  </a:lnTo>
                  <a:lnTo>
                    <a:pt x="383" y="1531"/>
                  </a:lnTo>
                  <a:lnTo>
                    <a:pt x="0" y="765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205" name="Picture 6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" y="1596"/>
              <a:ext cx="2189" cy="1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4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1659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1988" y="1672"/>
              <a:ext cx="2040" cy="1532"/>
            </a:xfrm>
            <a:custGeom>
              <a:avLst/>
              <a:gdLst>
                <a:gd name="T0" fmla="+- 0 1044 1044"/>
                <a:gd name="T1" fmla="*/ T0 w 2040"/>
                <a:gd name="T2" fmla="+- 0 2506 1740"/>
                <a:gd name="T3" fmla="*/ 2506 h 1532"/>
                <a:gd name="T4" fmla="+- 0 1427 1044"/>
                <a:gd name="T5" fmla="*/ T4 w 2040"/>
                <a:gd name="T6" fmla="+- 0 1740 1740"/>
                <a:gd name="T7" fmla="*/ 1740 h 1532"/>
                <a:gd name="T8" fmla="+- 0 2701 1044"/>
                <a:gd name="T9" fmla="*/ T8 w 2040"/>
                <a:gd name="T10" fmla="+- 0 1740 1740"/>
                <a:gd name="T11" fmla="*/ 1740 h 1532"/>
                <a:gd name="T12" fmla="+- 0 3084 1044"/>
                <a:gd name="T13" fmla="*/ T12 w 2040"/>
                <a:gd name="T14" fmla="+- 0 2506 1740"/>
                <a:gd name="T15" fmla="*/ 2506 h 1532"/>
                <a:gd name="T16" fmla="+- 0 2701 1044"/>
                <a:gd name="T17" fmla="*/ T16 w 2040"/>
                <a:gd name="T18" fmla="+- 0 3271 1740"/>
                <a:gd name="T19" fmla="*/ 3271 h 1532"/>
                <a:gd name="T20" fmla="+- 0 1427 1044"/>
                <a:gd name="T21" fmla="*/ T20 w 2040"/>
                <a:gd name="T22" fmla="+- 0 3271 1740"/>
                <a:gd name="T23" fmla="*/ 3271 h 1532"/>
                <a:gd name="T24" fmla="+- 0 1044 1044"/>
                <a:gd name="T25" fmla="*/ T24 w 2040"/>
                <a:gd name="T26" fmla="+- 0 2506 1740"/>
                <a:gd name="T27" fmla="*/ 2506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6"/>
                  </a:moveTo>
                  <a:lnTo>
                    <a:pt x="383" y="0"/>
                  </a:lnTo>
                  <a:lnTo>
                    <a:pt x="1657" y="0"/>
                  </a:lnTo>
                  <a:lnTo>
                    <a:pt x="2040" y="766"/>
                  </a:lnTo>
                  <a:lnTo>
                    <a:pt x="1657" y="1531"/>
                  </a:lnTo>
                  <a:lnTo>
                    <a:pt x="383" y="1531"/>
                  </a:lnTo>
                  <a:lnTo>
                    <a:pt x="0" y="766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201" name="Picture 5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1660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3460" y="1654"/>
              <a:ext cx="2040" cy="1532"/>
            </a:xfrm>
            <a:custGeom>
              <a:avLst/>
              <a:gdLst>
                <a:gd name="T0" fmla="+- 0 2774 2774"/>
                <a:gd name="T1" fmla="*/ T0 w 2040"/>
                <a:gd name="T2" fmla="+- 0 2496 1730"/>
                <a:gd name="T3" fmla="*/ 2496 h 1532"/>
                <a:gd name="T4" fmla="+- 0 3157 2774"/>
                <a:gd name="T5" fmla="*/ T4 w 2040"/>
                <a:gd name="T6" fmla="+- 0 1730 1730"/>
                <a:gd name="T7" fmla="*/ 1730 h 1532"/>
                <a:gd name="T8" fmla="+- 0 4432 2774"/>
                <a:gd name="T9" fmla="*/ T8 w 2040"/>
                <a:gd name="T10" fmla="+- 0 1730 1730"/>
                <a:gd name="T11" fmla="*/ 1730 h 1532"/>
                <a:gd name="T12" fmla="+- 0 4814 2774"/>
                <a:gd name="T13" fmla="*/ T12 w 2040"/>
                <a:gd name="T14" fmla="+- 0 2496 1730"/>
                <a:gd name="T15" fmla="*/ 2496 h 1532"/>
                <a:gd name="T16" fmla="+- 0 4432 2774"/>
                <a:gd name="T17" fmla="*/ T16 w 2040"/>
                <a:gd name="T18" fmla="+- 0 3262 1730"/>
                <a:gd name="T19" fmla="*/ 3262 h 1532"/>
                <a:gd name="T20" fmla="+- 0 3157 2774"/>
                <a:gd name="T21" fmla="*/ T20 w 2040"/>
                <a:gd name="T22" fmla="+- 0 3262 1730"/>
                <a:gd name="T23" fmla="*/ 3262 h 1532"/>
                <a:gd name="T24" fmla="+- 0 2774 2774"/>
                <a:gd name="T25" fmla="*/ T24 w 2040"/>
                <a:gd name="T26" fmla="+- 0 2496 1730"/>
                <a:gd name="T27" fmla="*/ 2496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6"/>
                  </a:moveTo>
                  <a:lnTo>
                    <a:pt x="383" y="0"/>
                  </a:lnTo>
                  <a:lnTo>
                    <a:pt x="1658" y="0"/>
                  </a:lnTo>
                  <a:lnTo>
                    <a:pt x="2040" y="766"/>
                  </a:lnTo>
                  <a:lnTo>
                    <a:pt x="1658" y="1532"/>
                  </a:lnTo>
                  <a:lnTo>
                    <a:pt x="383" y="1532"/>
                  </a:lnTo>
                  <a:lnTo>
                    <a:pt x="0" y="766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99" name="Picture 5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" y="1675"/>
              <a:ext cx="2189" cy="16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8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1654"/>
              <a:ext cx="2040" cy="1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5037" y="1644"/>
              <a:ext cx="2040" cy="1468"/>
            </a:xfrm>
            <a:custGeom>
              <a:avLst/>
              <a:gdLst>
                <a:gd name="T0" fmla="+- 0 5038 5038"/>
                <a:gd name="T1" fmla="*/ T0 w 2040"/>
                <a:gd name="T2" fmla="+- 0 2484 1718"/>
                <a:gd name="T3" fmla="*/ 2484 h 1532"/>
                <a:gd name="T4" fmla="+- 0 5420 5038"/>
                <a:gd name="T5" fmla="*/ T4 w 2040"/>
                <a:gd name="T6" fmla="+- 0 1718 1718"/>
                <a:gd name="T7" fmla="*/ 1718 h 1532"/>
                <a:gd name="T8" fmla="+- 0 6695 5038"/>
                <a:gd name="T9" fmla="*/ T8 w 2040"/>
                <a:gd name="T10" fmla="+- 0 1718 1718"/>
                <a:gd name="T11" fmla="*/ 1718 h 1532"/>
                <a:gd name="T12" fmla="+- 0 7078 5038"/>
                <a:gd name="T13" fmla="*/ T12 w 2040"/>
                <a:gd name="T14" fmla="+- 0 2484 1718"/>
                <a:gd name="T15" fmla="*/ 2484 h 1532"/>
                <a:gd name="T16" fmla="+- 0 6695 5038"/>
                <a:gd name="T17" fmla="*/ T16 w 2040"/>
                <a:gd name="T18" fmla="+- 0 3250 1718"/>
                <a:gd name="T19" fmla="*/ 3250 h 1532"/>
                <a:gd name="T20" fmla="+- 0 5420 5038"/>
                <a:gd name="T21" fmla="*/ T20 w 2040"/>
                <a:gd name="T22" fmla="+- 0 3250 1718"/>
                <a:gd name="T23" fmla="*/ 3250 h 1532"/>
                <a:gd name="T24" fmla="+- 0 5038 5038"/>
                <a:gd name="T25" fmla="*/ T24 w 2040"/>
                <a:gd name="T26" fmla="+- 0 2484 1718"/>
                <a:gd name="T27" fmla="*/ 2484 h 1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040" h="1532">
                  <a:moveTo>
                    <a:pt x="0" y="766"/>
                  </a:moveTo>
                  <a:lnTo>
                    <a:pt x="382" y="0"/>
                  </a:lnTo>
                  <a:lnTo>
                    <a:pt x="1657" y="0"/>
                  </a:lnTo>
                  <a:lnTo>
                    <a:pt x="2040" y="766"/>
                  </a:lnTo>
                  <a:lnTo>
                    <a:pt x="1657" y="1532"/>
                  </a:lnTo>
                  <a:lnTo>
                    <a:pt x="382" y="1532"/>
                  </a:lnTo>
                  <a:lnTo>
                    <a:pt x="0" y="766"/>
                  </a:lnTo>
                  <a:close/>
                </a:path>
              </a:pathLst>
            </a:custGeom>
            <a:noFill/>
            <a:ln w="9144">
              <a:solidFill>
                <a:srgbClr val="F6924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96" name="Picture 5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3799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5" name="Picture 5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" y="3842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5215" y="3842"/>
              <a:ext cx="1928" cy="1361"/>
            </a:xfrm>
            <a:custGeom>
              <a:avLst/>
              <a:gdLst>
                <a:gd name="T0" fmla="+- 0 5215 5215"/>
                <a:gd name="T1" fmla="*/ T0 w 1928"/>
                <a:gd name="T2" fmla="+- 0 4523 3842"/>
                <a:gd name="T3" fmla="*/ 4523 h 1361"/>
                <a:gd name="T4" fmla="+- 0 5555 5215"/>
                <a:gd name="T5" fmla="*/ T4 w 1928"/>
                <a:gd name="T6" fmla="+- 0 3842 3842"/>
                <a:gd name="T7" fmla="*/ 3842 h 1361"/>
                <a:gd name="T8" fmla="+- 0 6802 5215"/>
                <a:gd name="T9" fmla="*/ T8 w 1928"/>
                <a:gd name="T10" fmla="+- 0 3842 3842"/>
                <a:gd name="T11" fmla="*/ 3842 h 1361"/>
                <a:gd name="T12" fmla="+- 0 7142 5215"/>
                <a:gd name="T13" fmla="*/ T12 w 1928"/>
                <a:gd name="T14" fmla="+- 0 4523 3842"/>
                <a:gd name="T15" fmla="*/ 4523 h 1361"/>
                <a:gd name="T16" fmla="+- 0 6802 5215"/>
                <a:gd name="T17" fmla="*/ T16 w 1928"/>
                <a:gd name="T18" fmla="+- 0 5203 3842"/>
                <a:gd name="T19" fmla="*/ 5203 h 1361"/>
                <a:gd name="T20" fmla="+- 0 5555 5215"/>
                <a:gd name="T21" fmla="*/ T20 w 1928"/>
                <a:gd name="T22" fmla="+- 0 5203 3842"/>
                <a:gd name="T23" fmla="*/ 5203 h 1361"/>
                <a:gd name="T24" fmla="+- 0 5215 5215"/>
                <a:gd name="T25" fmla="*/ T24 w 1928"/>
                <a:gd name="T26" fmla="+- 0 4523 3842"/>
                <a:gd name="T27" fmla="*/ 4523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1"/>
                  </a:moveTo>
                  <a:lnTo>
                    <a:pt x="340" y="0"/>
                  </a:lnTo>
                  <a:lnTo>
                    <a:pt x="1587" y="0"/>
                  </a:lnTo>
                  <a:lnTo>
                    <a:pt x="1927" y="681"/>
                  </a:lnTo>
                  <a:lnTo>
                    <a:pt x="1587" y="1361"/>
                  </a:lnTo>
                  <a:lnTo>
                    <a:pt x="340" y="1361"/>
                  </a:lnTo>
                  <a:lnTo>
                    <a:pt x="0" y="681"/>
                  </a:lnTo>
                  <a:close/>
                </a:path>
              </a:pathLst>
            </a:custGeom>
            <a:noFill/>
            <a:ln w="9144">
              <a:solidFill>
                <a:srgbClr val="BD4A4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93" name="Picture 4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" y="3804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2" name="Picture 4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" y="3847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7624" y="3847"/>
              <a:ext cx="1928" cy="1361"/>
            </a:xfrm>
            <a:custGeom>
              <a:avLst/>
              <a:gdLst>
                <a:gd name="T0" fmla="+- 0 7625 7625"/>
                <a:gd name="T1" fmla="*/ T0 w 1928"/>
                <a:gd name="T2" fmla="+- 0 4528 3847"/>
                <a:gd name="T3" fmla="*/ 4528 h 1361"/>
                <a:gd name="T4" fmla="+- 0 7965 7625"/>
                <a:gd name="T5" fmla="*/ T4 w 1928"/>
                <a:gd name="T6" fmla="+- 0 3847 3847"/>
                <a:gd name="T7" fmla="*/ 3847 h 1361"/>
                <a:gd name="T8" fmla="+- 0 9212 7625"/>
                <a:gd name="T9" fmla="*/ T8 w 1928"/>
                <a:gd name="T10" fmla="+- 0 3847 3847"/>
                <a:gd name="T11" fmla="*/ 3847 h 1361"/>
                <a:gd name="T12" fmla="+- 0 9552 7625"/>
                <a:gd name="T13" fmla="*/ T12 w 1928"/>
                <a:gd name="T14" fmla="+- 0 4528 3847"/>
                <a:gd name="T15" fmla="*/ 4528 h 1361"/>
                <a:gd name="T16" fmla="+- 0 9212 7625"/>
                <a:gd name="T17" fmla="*/ T16 w 1928"/>
                <a:gd name="T18" fmla="+- 0 5208 3847"/>
                <a:gd name="T19" fmla="*/ 5208 h 1361"/>
                <a:gd name="T20" fmla="+- 0 7965 7625"/>
                <a:gd name="T21" fmla="*/ T20 w 1928"/>
                <a:gd name="T22" fmla="+- 0 5208 3847"/>
                <a:gd name="T23" fmla="*/ 5208 h 1361"/>
                <a:gd name="T24" fmla="+- 0 7625 7625"/>
                <a:gd name="T25" fmla="*/ T24 w 1928"/>
                <a:gd name="T26" fmla="+- 0 4528 3847"/>
                <a:gd name="T27" fmla="*/ 4528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1"/>
                  </a:moveTo>
                  <a:lnTo>
                    <a:pt x="340" y="0"/>
                  </a:lnTo>
                  <a:lnTo>
                    <a:pt x="1587" y="0"/>
                  </a:lnTo>
                  <a:lnTo>
                    <a:pt x="1927" y="681"/>
                  </a:lnTo>
                  <a:lnTo>
                    <a:pt x="1587" y="1361"/>
                  </a:lnTo>
                  <a:lnTo>
                    <a:pt x="340" y="1361"/>
                  </a:lnTo>
                  <a:lnTo>
                    <a:pt x="0" y="681"/>
                  </a:lnTo>
                  <a:close/>
                </a:path>
              </a:pathLst>
            </a:custGeom>
            <a:noFill/>
            <a:ln w="9144">
              <a:solidFill>
                <a:srgbClr val="BD4A4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90" name="Picture 4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" y="3199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9" name="Picture 4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" y="3242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6355" y="3242"/>
              <a:ext cx="1928" cy="1361"/>
            </a:xfrm>
            <a:custGeom>
              <a:avLst/>
              <a:gdLst>
                <a:gd name="T0" fmla="+- 0 6355 6355"/>
                <a:gd name="T1" fmla="*/ T0 w 1928"/>
                <a:gd name="T2" fmla="+- 0 3923 3242"/>
                <a:gd name="T3" fmla="*/ 3923 h 1361"/>
                <a:gd name="T4" fmla="+- 0 6695 6355"/>
                <a:gd name="T5" fmla="*/ T4 w 1928"/>
                <a:gd name="T6" fmla="+- 0 3242 3242"/>
                <a:gd name="T7" fmla="*/ 3242 h 1361"/>
                <a:gd name="T8" fmla="+- 0 7942 6355"/>
                <a:gd name="T9" fmla="*/ T8 w 1928"/>
                <a:gd name="T10" fmla="+- 0 3242 3242"/>
                <a:gd name="T11" fmla="*/ 3242 h 1361"/>
                <a:gd name="T12" fmla="+- 0 8282 6355"/>
                <a:gd name="T13" fmla="*/ T12 w 1928"/>
                <a:gd name="T14" fmla="+- 0 3923 3242"/>
                <a:gd name="T15" fmla="*/ 3923 h 1361"/>
                <a:gd name="T16" fmla="+- 0 7942 6355"/>
                <a:gd name="T17" fmla="*/ T16 w 1928"/>
                <a:gd name="T18" fmla="+- 0 4603 3242"/>
                <a:gd name="T19" fmla="*/ 4603 h 1361"/>
                <a:gd name="T20" fmla="+- 0 6695 6355"/>
                <a:gd name="T21" fmla="*/ T20 w 1928"/>
                <a:gd name="T22" fmla="+- 0 4603 3242"/>
                <a:gd name="T23" fmla="*/ 4603 h 1361"/>
                <a:gd name="T24" fmla="+- 0 6355 6355"/>
                <a:gd name="T25" fmla="*/ T24 w 1928"/>
                <a:gd name="T26" fmla="+- 0 3923 3242"/>
                <a:gd name="T27" fmla="*/ 3923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1"/>
                  </a:moveTo>
                  <a:lnTo>
                    <a:pt x="340" y="0"/>
                  </a:lnTo>
                  <a:lnTo>
                    <a:pt x="1587" y="0"/>
                  </a:lnTo>
                  <a:lnTo>
                    <a:pt x="1927" y="681"/>
                  </a:lnTo>
                  <a:lnTo>
                    <a:pt x="1587" y="1361"/>
                  </a:lnTo>
                  <a:lnTo>
                    <a:pt x="340" y="1361"/>
                  </a:lnTo>
                  <a:lnTo>
                    <a:pt x="0" y="681"/>
                  </a:lnTo>
                  <a:close/>
                </a:path>
              </a:pathLst>
            </a:custGeom>
            <a:noFill/>
            <a:ln w="9144">
              <a:solidFill>
                <a:srgbClr val="BD4A4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87" name="Picture 4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1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6" name="Picture 4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" y="3844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74" y="3844"/>
              <a:ext cx="1928" cy="1361"/>
            </a:xfrm>
            <a:custGeom>
              <a:avLst/>
              <a:gdLst>
                <a:gd name="T0" fmla="+- 0 74 74"/>
                <a:gd name="T1" fmla="*/ T0 w 1928"/>
                <a:gd name="T2" fmla="+- 0 4525 3845"/>
                <a:gd name="T3" fmla="*/ 4525 h 1361"/>
                <a:gd name="T4" fmla="+- 0 415 74"/>
                <a:gd name="T5" fmla="*/ T4 w 1928"/>
                <a:gd name="T6" fmla="+- 0 3845 3845"/>
                <a:gd name="T7" fmla="*/ 3845 h 1361"/>
                <a:gd name="T8" fmla="+- 0 1661 74"/>
                <a:gd name="T9" fmla="*/ T8 w 1928"/>
                <a:gd name="T10" fmla="+- 0 3845 3845"/>
                <a:gd name="T11" fmla="*/ 3845 h 1361"/>
                <a:gd name="T12" fmla="+- 0 2002 74"/>
                <a:gd name="T13" fmla="*/ T12 w 1928"/>
                <a:gd name="T14" fmla="+- 0 4525 3845"/>
                <a:gd name="T15" fmla="*/ 4525 h 1361"/>
                <a:gd name="T16" fmla="+- 0 1661 74"/>
                <a:gd name="T17" fmla="*/ T16 w 1928"/>
                <a:gd name="T18" fmla="+- 0 5206 3845"/>
                <a:gd name="T19" fmla="*/ 5206 h 1361"/>
                <a:gd name="T20" fmla="+- 0 415 74"/>
                <a:gd name="T21" fmla="*/ T20 w 1928"/>
                <a:gd name="T22" fmla="+- 0 5206 3845"/>
                <a:gd name="T23" fmla="*/ 5206 h 1361"/>
                <a:gd name="T24" fmla="+- 0 74 74"/>
                <a:gd name="T25" fmla="*/ T24 w 1928"/>
                <a:gd name="T26" fmla="+- 0 4525 3845"/>
                <a:gd name="T27" fmla="*/ 4525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0"/>
                  </a:moveTo>
                  <a:lnTo>
                    <a:pt x="341" y="0"/>
                  </a:lnTo>
                  <a:lnTo>
                    <a:pt x="1587" y="0"/>
                  </a:lnTo>
                  <a:lnTo>
                    <a:pt x="1928" y="680"/>
                  </a:lnTo>
                  <a:lnTo>
                    <a:pt x="1587" y="1361"/>
                  </a:lnTo>
                  <a:lnTo>
                    <a:pt x="341" y="1361"/>
                  </a:lnTo>
                  <a:lnTo>
                    <a:pt x="0" y="680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84" name="Picture 4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3796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3" name="Picture 3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" y="3840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2707" y="3840"/>
              <a:ext cx="1928" cy="1361"/>
            </a:xfrm>
            <a:custGeom>
              <a:avLst/>
              <a:gdLst>
                <a:gd name="T0" fmla="+- 0 2707 2707"/>
                <a:gd name="T1" fmla="*/ T0 w 1928"/>
                <a:gd name="T2" fmla="+- 0 4520 3840"/>
                <a:gd name="T3" fmla="*/ 4520 h 1361"/>
                <a:gd name="T4" fmla="+- 0 3047 2707"/>
                <a:gd name="T5" fmla="*/ T4 w 1928"/>
                <a:gd name="T6" fmla="+- 0 3840 3840"/>
                <a:gd name="T7" fmla="*/ 3840 h 1361"/>
                <a:gd name="T8" fmla="+- 0 4294 2707"/>
                <a:gd name="T9" fmla="*/ T8 w 1928"/>
                <a:gd name="T10" fmla="+- 0 3840 3840"/>
                <a:gd name="T11" fmla="*/ 3840 h 1361"/>
                <a:gd name="T12" fmla="+- 0 4634 2707"/>
                <a:gd name="T13" fmla="*/ T12 w 1928"/>
                <a:gd name="T14" fmla="+- 0 4520 3840"/>
                <a:gd name="T15" fmla="*/ 4520 h 1361"/>
                <a:gd name="T16" fmla="+- 0 4294 2707"/>
                <a:gd name="T17" fmla="*/ T16 w 1928"/>
                <a:gd name="T18" fmla="+- 0 5201 3840"/>
                <a:gd name="T19" fmla="*/ 5201 h 1361"/>
                <a:gd name="T20" fmla="+- 0 3047 2707"/>
                <a:gd name="T21" fmla="*/ T20 w 1928"/>
                <a:gd name="T22" fmla="+- 0 5201 3840"/>
                <a:gd name="T23" fmla="*/ 5201 h 1361"/>
                <a:gd name="T24" fmla="+- 0 2707 2707"/>
                <a:gd name="T25" fmla="*/ T24 w 1928"/>
                <a:gd name="T26" fmla="+- 0 4520 3840"/>
                <a:gd name="T27" fmla="*/ 4520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0"/>
                  </a:moveTo>
                  <a:lnTo>
                    <a:pt x="340" y="0"/>
                  </a:lnTo>
                  <a:lnTo>
                    <a:pt x="1587" y="0"/>
                  </a:lnTo>
                  <a:lnTo>
                    <a:pt x="1927" y="680"/>
                  </a:lnTo>
                  <a:lnTo>
                    <a:pt x="1587" y="1361"/>
                  </a:lnTo>
                  <a:lnTo>
                    <a:pt x="340" y="1361"/>
                  </a:lnTo>
                  <a:lnTo>
                    <a:pt x="0" y="680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81" name="Picture 3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224"/>
              <a:ext cx="4462" cy="4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0" name="Picture 3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5311"/>
              <a:ext cx="4431" cy="4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9" name="Picture 3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" y="5268"/>
              <a:ext cx="4313" cy="3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8" name="Picture 3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" y="5232"/>
              <a:ext cx="4462" cy="6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7" name="Picture 3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" y="5318"/>
              <a:ext cx="4433" cy="4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6" name="Picture 3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5275"/>
              <a:ext cx="4313" cy="3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5" name="Picture 3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3276"/>
              <a:ext cx="2076" cy="15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4" name="Picture 3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3319"/>
              <a:ext cx="1928" cy="1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267" y="3319"/>
              <a:ext cx="1928" cy="1361"/>
            </a:xfrm>
            <a:custGeom>
              <a:avLst/>
              <a:gdLst>
                <a:gd name="T0" fmla="+- 0 1267 1267"/>
                <a:gd name="T1" fmla="*/ T0 w 1928"/>
                <a:gd name="T2" fmla="+- 0 4000 3319"/>
                <a:gd name="T3" fmla="*/ 4000 h 1361"/>
                <a:gd name="T4" fmla="+- 0 1607 1267"/>
                <a:gd name="T5" fmla="*/ T4 w 1928"/>
                <a:gd name="T6" fmla="+- 0 3319 3319"/>
                <a:gd name="T7" fmla="*/ 3319 h 1361"/>
                <a:gd name="T8" fmla="+- 0 2854 1267"/>
                <a:gd name="T9" fmla="*/ T8 w 1928"/>
                <a:gd name="T10" fmla="+- 0 3319 3319"/>
                <a:gd name="T11" fmla="*/ 3319 h 1361"/>
                <a:gd name="T12" fmla="+- 0 3194 1267"/>
                <a:gd name="T13" fmla="*/ T12 w 1928"/>
                <a:gd name="T14" fmla="+- 0 4000 3319"/>
                <a:gd name="T15" fmla="*/ 4000 h 1361"/>
                <a:gd name="T16" fmla="+- 0 2854 1267"/>
                <a:gd name="T17" fmla="*/ T16 w 1928"/>
                <a:gd name="T18" fmla="+- 0 4680 3319"/>
                <a:gd name="T19" fmla="*/ 4680 h 1361"/>
                <a:gd name="T20" fmla="+- 0 1607 1267"/>
                <a:gd name="T21" fmla="*/ T20 w 1928"/>
                <a:gd name="T22" fmla="+- 0 4680 3319"/>
                <a:gd name="T23" fmla="*/ 4680 h 1361"/>
                <a:gd name="T24" fmla="+- 0 1267 1267"/>
                <a:gd name="T25" fmla="*/ T24 w 1928"/>
                <a:gd name="T26" fmla="+- 0 4000 3319"/>
                <a:gd name="T27" fmla="*/ 4000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28" h="1361">
                  <a:moveTo>
                    <a:pt x="0" y="681"/>
                  </a:moveTo>
                  <a:lnTo>
                    <a:pt x="340" y="0"/>
                  </a:lnTo>
                  <a:lnTo>
                    <a:pt x="1587" y="0"/>
                  </a:lnTo>
                  <a:lnTo>
                    <a:pt x="1927" y="681"/>
                  </a:lnTo>
                  <a:lnTo>
                    <a:pt x="1587" y="1361"/>
                  </a:lnTo>
                  <a:lnTo>
                    <a:pt x="340" y="1361"/>
                  </a:lnTo>
                  <a:lnTo>
                    <a:pt x="0" y="681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8223" y="2536"/>
              <a:ext cx="798" cy="1359"/>
            </a:xfrm>
            <a:custGeom>
              <a:avLst/>
              <a:gdLst>
                <a:gd name="T0" fmla="+- 0 8951 8223"/>
                <a:gd name="T1" fmla="*/ T0 w 798"/>
                <a:gd name="T2" fmla="+- 0 2537 2537"/>
                <a:gd name="T3" fmla="*/ 2537 h 1359"/>
                <a:gd name="T4" fmla="+- 0 8957 8223"/>
                <a:gd name="T5" fmla="*/ T4 w 798"/>
                <a:gd name="T6" fmla="+- 0 2612 2537"/>
                <a:gd name="T7" fmla="*/ 2612 h 1359"/>
                <a:gd name="T8" fmla="+- 0 8957 8223"/>
                <a:gd name="T9" fmla="*/ T8 w 798"/>
                <a:gd name="T10" fmla="+- 0 2686 2537"/>
                <a:gd name="T11" fmla="*/ 2686 h 1359"/>
                <a:gd name="T12" fmla="+- 0 8952 8223"/>
                <a:gd name="T13" fmla="*/ T12 w 798"/>
                <a:gd name="T14" fmla="+- 0 2760 2537"/>
                <a:gd name="T15" fmla="*/ 2760 h 1359"/>
                <a:gd name="T16" fmla="+- 0 8941 8223"/>
                <a:gd name="T17" fmla="*/ T16 w 798"/>
                <a:gd name="T18" fmla="+- 0 2833 2537"/>
                <a:gd name="T19" fmla="*/ 2833 h 1359"/>
                <a:gd name="T20" fmla="+- 0 8924 8223"/>
                <a:gd name="T21" fmla="*/ T20 w 798"/>
                <a:gd name="T22" fmla="+- 0 2905 2537"/>
                <a:gd name="T23" fmla="*/ 2905 h 1359"/>
                <a:gd name="T24" fmla="+- 0 8903 8223"/>
                <a:gd name="T25" fmla="*/ T24 w 798"/>
                <a:gd name="T26" fmla="+- 0 2975 2537"/>
                <a:gd name="T27" fmla="*/ 2975 h 1359"/>
                <a:gd name="T28" fmla="+- 0 8876 8223"/>
                <a:gd name="T29" fmla="*/ T28 w 798"/>
                <a:gd name="T30" fmla="+- 0 3043 2537"/>
                <a:gd name="T31" fmla="*/ 3043 h 1359"/>
                <a:gd name="T32" fmla="+- 0 8844 8223"/>
                <a:gd name="T33" fmla="*/ T32 w 798"/>
                <a:gd name="T34" fmla="+- 0 3109 2537"/>
                <a:gd name="T35" fmla="*/ 3109 h 1359"/>
                <a:gd name="T36" fmla="+- 0 8808 8223"/>
                <a:gd name="T37" fmla="*/ T36 w 798"/>
                <a:gd name="T38" fmla="+- 0 3172 2537"/>
                <a:gd name="T39" fmla="*/ 3172 h 1359"/>
                <a:gd name="T40" fmla="+- 0 8767 8223"/>
                <a:gd name="T41" fmla="*/ T40 w 798"/>
                <a:gd name="T42" fmla="+- 0 3233 2537"/>
                <a:gd name="T43" fmla="*/ 3233 h 1359"/>
                <a:gd name="T44" fmla="+- 0 8721 8223"/>
                <a:gd name="T45" fmla="*/ T44 w 798"/>
                <a:gd name="T46" fmla="+- 0 3291 2537"/>
                <a:gd name="T47" fmla="*/ 3291 h 1359"/>
                <a:gd name="T48" fmla="+- 0 8671 8223"/>
                <a:gd name="T49" fmla="*/ T48 w 798"/>
                <a:gd name="T50" fmla="+- 0 3346 2537"/>
                <a:gd name="T51" fmla="*/ 3346 h 1359"/>
                <a:gd name="T52" fmla="+- 0 8616 8223"/>
                <a:gd name="T53" fmla="*/ T52 w 798"/>
                <a:gd name="T54" fmla="+- 0 3397 2537"/>
                <a:gd name="T55" fmla="*/ 3397 h 1359"/>
                <a:gd name="T56" fmla="+- 0 8558 8223"/>
                <a:gd name="T57" fmla="*/ T56 w 798"/>
                <a:gd name="T58" fmla="+- 0 3445 2537"/>
                <a:gd name="T59" fmla="*/ 3445 h 1359"/>
                <a:gd name="T60" fmla="+- 0 8496 8223"/>
                <a:gd name="T61" fmla="*/ T60 w 798"/>
                <a:gd name="T62" fmla="+- 0 3488 2537"/>
                <a:gd name="T63" fmla="*/ 3488 h 1359"/>
                <a:gd name="T64" fmla="+- 0 8429 8223"/>
                <a:gd name="T65" fmla="*/ T64 w 798"/>
                <a:gd name="T66" fmla="+- 0 3527 2537"/>
                <a:gd name="T67" fmla="*/ 3527 h 1359"/>
                <a:gd name="T68" fmla="+- 0 8398 8223"/>
                <a:gd name="T69" fmla="*/ T68 w 798"/>
                <a:gd name="T70" fmla="+- 0 3405 2537"/>
                <a:gd name="T71" fmla="*/ 3405 h 1359"/>
                <a:gd name="T72" fmla="+- 0 8223 8223"/>
                <a:gd name="T73" fmla="*/ T72 w 798"/>
                <a:gd name="T74" fmla="+- 0 3743 2537"/>
                <a:gd name="T75" fmla="*/ 3743 h 1359"/>
                <a:gd name="T76" fmla="+- 0 8523 8223"/>
                <a:gd name="T77" fmla="*/ T76 w 798"/>
                <a:gd name="T78" fmla="+- 0 3895 2537"/>
                <a:gd name="T79" fmla="*/ 3895 h 1359"/>
                <a:gd name="T80" fmla="+- 0 8492 8223"/>
                <a:gd name="T81" fmla="*/ T80 w 798"/>
                <a:gd name="T82" fmla="+- 0 3773 2537"/>
                <a:gd name="T83" fmla="*/ 3773 h 1359"/>
                <a:gd name="T84" fmla="+- 0 8557 8223"/>
                <a:gd name="T85" fmla="*/ T84 w 798"/>
                <a:gd name="T86" fmla="+- 0 3734 2537"/>
                <a:gd name="T87" fmla="*/ 3734 h 1359"/>
                <a:gd name="T88" fmla="+- 0 8619 8223"/>
                <a:gd name="T89" fmla="*/ T88 w 798"/>
                <a:gd name="T90" fmla="+- 0 3691 2537"/>
                <a:gd name="T91" fmla="*/ 3691 h 1359"/>
                <a:gd name="T92" fmla="+- 0 8676 8223"/>
                <a:gd name="T93" fmla="*/ T92 w 798"/>
                <a:gd name="T94" fmla="+- 0 3645 2537"/>
                <a:gd name="T95" fmla="*/ 3645 h 1359"/>
                <a:gd name="T96" fmla="+- 0 8730 8223"/>
                <a:gd name="T97" fmla="*/ T96 w 798"/>
                <a:gd name="T98" fmla="+- 0 3595 2537"/>
                <a:gd name="T99" fmla="*/ 3595 h 1359"/>
                <a:gd name="T100" fmla="+- 0 8779 8223"/>
                <a:gd name="T101" fmla="*/ T100 w 798"/>
                <a:gd name="T102" fmla="+- 0 3542 2537"/>
                <a:gd name="T103" fmla="*/ 3542 h 1359"/>
                <a:gd name="T104" fmla="+- 0 8824 8223"/>
                <a:gd name="T105" fmla="*/ T104 w 798"/>
                <a:gd name="T106" fmla="+- 0 3486 2537"/>
                <a:gd name="T107" fmla="*/ 3486 h 1359"/>
                <a:gd name="T108" fmla="+- 0 8864 8223"/>
                <a:gd name="T109" fmla="*/ T108 w 798"/>
                <a:gd name="T110" fmla="+- 0 3427 2537"/>
                <a:gd name="T111" fmla="*/ 3427 h 1359"/>
                <a:gd name="T112" fmla="+- 0 8900 8223"/>
                <a:gd name="T113" fmla="*/ T112 w 798"/>
                <a:gd name="T114" fmla="+- 0 3366 2537"/>
                <a:gd name="T115" fmla="*/ 3366 h 1359"/>
                <a:gd name="T116" fmla="+- 0 8932 8223"/>
                <a:gd name="T117" fmla="*/ T116 w 798"/>
                <a:gd name="T118" fmla="+- 0 3302 2537"/>
                <a:gd name="T119" fmla="*/ 3302 h 1359"/>
                <a:gd name="T120" fmla="+- 0 8959 8223"/>
                <a:gd name="T121" fmla="*/ T120 w 798"/>
                <a:gd name="T122" fmla="+- 0 3237 2537"/>
                <a:gd name="T123" fmla="*/ 3237 h 1359"/>
                <a:gd name="T124" fmla="+- 0 8981 8223"/>
                <a:gd name="T125" fmla="*/ T124 w 798"/>
                <a:gd name="T126" fmla="+- 0 3170 2537"/>
                <a:gd name="T127" fmla="*/ 3170 h 1359"/>
                <a:gd name="T128" fmla="+- 0 8999 8223"/>
                <a:gd name="T129" fmla="*/ T128 w 798"/>
                <a:gd name="T130" fmla="+- 0 3102 2537"/>
                <a:gd name="T131" fmla="*/ 3102 h 1359"/>
                <a:gd name="T132" fmla="+- 0 9011 8223"/>
                <a:gd name="T133" fmla="*/ T132 w 798"/>
                <a:gd name="T134" fmla="+- 0 3032 2537"/>
                <a:gd name="T135" fmla="*/ 3032 h 1359"/>
                <a:gd name="T136" fmla="+- 0 9018 8223"/>
                <a:gd name="T137" fmla="*/ T136 w 798"/>
                <a:gd name="T138" fmla="+- 0 2962 2537"/>
                <a:gd name="T139" fmla="*/ 2962 h 1359"/>
                <a:gd name="T140" fmla="+- 0 9021 8223"/>
                <a:gd name="T141" fmla="*/ T140 w 798"/>
                <a:gd name="T142" fmla="+- 0 2891 2537"/>
                <a:gd name="T143" fmla="*/ 2891 h 1359"/>
                <a:gd name="T144" fmla="+- 0 9018 8223"/>
                <a:gd name="T145" fmla="*/ T144 w 798"/>
                <a:gd name="T146" fmla="+- 0 2820 2537"/>
                <a:gd name="T147" fmla="*/ 2820 h 1359"/>
                <a:gd name="T148" fmla="+- 0 9009 8223"/>
                <a:gd name="T149" fmla="*/ T148 w 798"/>
                <a:gd name="T150" fmla="+- 0 2748 2537"/>
                <a:gd name="T151" fmla="*/ 2748 h 1359"/>
                <a:gd name="T152" fmla="+- 0 8995 8223"/>
                <a:gd name="T153" fmla="*/ T152 w 798"/>
                <a:gd name="T154" fmla="+- 0 2677 2537"/>
                <a:gd name="T155" fmla="*/ 2677 h 1359"/>
                <a:gd name="T156" fmla="+- 0 8976 8223"/>
                <a:gd name="T157" fmla="*/ T156 w 798"/>
                <a:gd name="T158" fmla="+- 0 2607 2537"/>
                <a:gd name="T159" fmla="*/ 2607 h 1359"/>
                <a:gd name="T160" fmla="+- 0 8951 8223"/>
                <a:gd name="T161" fmla="*/ T160 w 798"/>
                <a:gd name="T162" fmla="+- 0 2537 2537"/>
                <a:gd name="T163" fmla="*/ 2537 h 13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98" h="1359">
                  <a:moveTo>
                    <a:pt x="728" y="0"/>
                  </a:moveTo>
                  <a:lnTo>
                    <a:pt x="734" y="75"/>
                  </a:lnTo>
                  <a:lnTo>
                    <a:pt x="734" y="149"/>
                  </a:lnTo>
                  <a:lnTo>
                    <a:pt x="729" y="223"/>
                  </a:lnTo>
                  <a:lnTo>
                    <a:pt x="718" y="296"/>
                  </a:lnTo>
                  <a:lnTo>
                    <a:pt x="701" y="368"/>
                  </a:lnTo>
                  <a:lnTo>
                    <a:pt x="680" y="438"/>
                  </a:lnTo>
                  <a:lnTo>
                    <a:pt x="653" y="506"/>
                  </a:lnTo>
                  <a:lnTo>
                    <a:pt x="621" y="572"/>
                  </a:lnTo>
                  <a:lnTo>
                    <a:pt x="585" y="635"/>
                  </a:lnTo>
                  <a:lnTo>
                    <a:pt x="544" y="696"/>
                  </a:lnTo>
                  <a:lnTo>
                    <a:pt x="498" y="754"/>
                  </a:lnTo>
                  <a:lnTo>
                    <a:pt x="448" y="809"/>
                  </a:lnTo>
                  <a:lnTo>
                    <a:pt x="393" y="860"/>
                  </a:lnTo>
                  <a:lnTo>
                    <a:pt x="335" y="908"/>
                  </a:lnTo>
                  <a:lnTo>
                    <a:pt x="273" y="951"/>
                  </a:lnTo>
                  <a:lnTo>
                    <a:pt x="206" y="990"/>
                  </a:lnTo>
                  <a:lnTo>
                    <a:pt x="175" y="868"/>
                  </a:lnTo>
                  <a:lnTo>
                    <a:pt x="0" y="1206"/>
                  </a:lnTo>
                  <a:lnTo>
                    <a:pt x="300" y="1358"/>
                  </a:lnTo>
                  <a:lnTo>
                    <a:pt x="269" y="1236"/>
                  </a:lnTo>
                  <a:lnTo>
                    <a:pt x="334" y="1197"/>
                  </a:lnTo>
                  <a:lnTo>
                    <a:pt x="396" y="1154"/>
                  </a:lnTo>
                  <a:lnTo>
                    <a:pt x="453" y="1108"/>
                  </a:lnTo>
                  <a:lnTo>
                    <a:pt x="507" y="1058"/>
                  </a:lnTo>
                  <a:lnTo>
                    <a:pt x="556" y="1005"/>
                  </a:lnTo>
                  <a:lnTo>
                    <a:pt x="601" y="949"/>
                  </a:lnTo>
                  <a:lnTo>
                    <a:pt x="641" y="890"/>
                  </a:lnTo>
                  <a:lnTo>
                    <a:pt x="677" y="829"/>
                  </a:lnTo>
                  <a:lnTo>
                    <a:pt x="709" y="765"/>
                  </a:lnTo>
                  <a:lnTo>
                    <a:pt x="736" y="700"/>
                  </a:lnTo>
                  <a:lnTo>
                    <a:pt x="758" y="633"/>
                  </a:lnTo>
                  <a:lnTo>
                    <a:pt x="776" y="565"/>
                  </a:lnTo>
                  <a:lnTo>
                    <a:pt x="788" y="495"/>
                  </a:lnTo>
                  <a:lnTo>
                    <a:pt x="795" y="425"/>
                  </a:lnTo>
                  <a:lnTo>
                    <a:pt x="798" y="354"/>
                  </a:lnTo>
                  <a:lnTo>
                    <a:pt x="795" y="283"/>
                  </a:lnTo>
                  <a:lnTo>
                    <a:pt x="786" y="211"/>
                  </a:lnTo>
                  <a:lnTo>
                    <a:pt x="772" y="140"/>
                  </a:lnTo>
                  <a:lnTo>
                    <a:pt x="753" y="7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717" y="1697"/>
              <a:ext cx="1288" cy="985"/>
            </a:xfrm>
            <a:custGeom>
              <a:avLst/>
              <a:gdLst>
                <a:gd name="T0" fmla="+- 0 7996 7702"/>
                <a:gd name="T1" fmla="*/ T0 w 1288"/>
                <a:gd name="T2" fmla="+- 0 1673 1673"/>
                <a:gd name="T3" fmla="*/ 1673 h 985"/>
                <a:gd name="T4" fmla="+- 0 7923 7702"/>
                <a:gd name="T5" fmla="*/ T4 w 1288"/>
                <a:gd name="T6" fmla="+- 0 1673 1673"/>
                <a:gd name="T7" fmla="*/ 1673 h 985"/>
                <a:gd name="T8" fmla="+- 0 7850 7702"/>
                <a:gd name="T9" fmla="*/ T8 w 1288"/>
                <a:gd name="T10" fmla="+- 0 1678 1673"/>
                <a:gd name="T11" fmla="*/ 1678 h 985"/>
                <a:gd name="T12" fmla="+- 0 7776 7702"/>
                <a:gd name="T13" fmla="*/ T12 w 1288"/>
                <a:gd name="T14" fmla="+- 0 1689 1673"/>
                <a:gd name="T15" fmla="*/ 1689 h 985"/>
                <a:gd name="T16" fmla="+- 0 7702 7702"/>
                <a:gd name="T17" fmla="*/ T16 w 1288"/>
                <a:gd name="T18" fmla="+- 0 1705 1673"/>
                <a:gd name="T19" fmla="*/ 1705 h 985"/>
                <a:gd name="T20" fmla="+- 0 7765 7702"/>
                <a:gd name="T21" fmla="*/ T20 w 1288"/>
                <a:gd name="T22" fmla="+- 0 1950 1673"/>
                <a:gd name="T23" fmla="*/ 1950 h 985"/>
                <a:gd name="T24" fmla="+- 0 7839 7702"/>
                <a:gd name="T25" fmla="*/ T24 w 1288"/>
                <a:gd name="T26" fmla="+- 0 1934 1673"/>
                <a:gd name="T27" fmla="*/ 1934 h 985"/>
                <a:gd name="T28" fmla="+- 0 7913 7702"/>
                <a:gd name="T29" fmla="*/ T28 w 1288"/>
                <a:gd name="T30" fmla="+- 0 1923 1673"/>
                <a:gd name="T31" fmla="*/ 1923 h 985"/>
                <a:gd name="T32" fmla="+- 0 7986 7702"/>
                <a:gd name="T33" fmla="*/ T32 w 1288"/>
                <a:gd name="T34" fmla="+- 0 1918 1673"/>
                <a:gd name="T35" fmla="*/ 1918 h 985"/>
                <a:gd name="T36" fmla="+- 0 8059 7702"/>
                <a:gd name="T37" fmla="*/ T36 w 1288"/>
                <a:gd name="T38" fmla="+- 0 1918 1673"/>
                <a:gd name="T39" fmla="*/ 1918 h 985"/>
                <a:gd name="T40" fmla="+- 0 8130 7702"/>
                <a:gd name="T41" fmla="*/ T40 w 1288"/>
                <a:gd name="T42" fmla="+- 0 1923 1673"/>
                <a:gd name="T43" fmla="*/ 1923 h 985"/>
                <a:gd name="T44" fmla="+- 0 8201 7702"/>
                <a:gd name="T45" fmla="*/ T44 w 1288"/>
                <a:gd name="T46" fmla="+- 0 1933 1673"/>
                <a:gd name="T47" fmla="*/ 1933 h 985"/>
                <a:gd name="T48" fmla="+- 0 8271 7702"/>
                <a:gd name="T49" fmla="*/ T48 w 1288"/>
                <a:gd name="T50" fmla="+- 0 1948 1673"/>
                <a:gd name="T51" fmla="*/ 1948 h 985"/>
                <a:gd name="T52" fmla="+- 0 8338 7702"/>
                <a:gd name="T53" fmla="*/ T52 w 1288"/>
                <a:gd name="T54" fmla="+- 0 1968 1673"/>
                <a:gd name="T55" fmla="*/ 1968 h 985"/>
                <a:gd name="T56" fmla="+- 0 8404 7702"/>
                <a:gd name="T57" fmla="*/ T56 w 1288"/>
                <a:gd name="T58" fmla="+- 0 1992 1673"/>
                <a:gd name="T59" fmla="*/ 1992 h 985"/>
                <a:gd name="T60" fmla="+- 0 8468 7702"/>
                <a:gd name="T61" fmla="*/ T60 w 1288"/>
                <a:gd name="T62" fmla="+- 0 2020 1673"/>
                <a:gd name="T63" fmla="*/ 2020 h 985"/>
                <a:gd name="T64" fmla="+- 0 8530 7702"/>
                <a:gd name="T65" fmla="*/ T64 w 1288"/>
                <a:gd name="T66" fmla="+- 0 2053 1673"/>
                <a:gd name="T67" fmla="*/ 2053 h 985"/>
                <a:gd name="T68" fmla="+- 0 8589 7702"/>
                <a:gd name="T69" fmla="*/ T68 w 1288"/>
                <a:gd name="T70" fmla="+- 0 2090 1673"/>
                <a:gd name="T71" fmla="*/ 2090 h 985"/>
                <a:gd name="T72" fmla="+- 0 8646 7702"/>
                <a:gd name="T73" fmla="*/ T72 w 1288"/>
                <a:gd name="T74" fmla="+- 0 2131 1673"/>
                <a:gd name="T75" fmla="*/ 2131 h 985"/>
                <a:gd name="T76" fmla="+- 0 8699 7702"/>
                <a:gd name="T77" fmla="*/ T76 w 1288"/>
                <a:gd name="T78" fmla="+- 0 2176 1673"/>
                <a:gd name="T79" fmla="*/ 2176 h 985"/>
                <a:gd name="T80" fmla="+- 0 8749 7702"/>
                <a:gd name="T81" fmla="*/ T80 w 1288"/>
                <a:gd name="T82" fmla="+- 0 2224 1673"/>
                <a:gd name="T83" fmla="*/ 2224 h 985"/>
                <a:gd name="T84" fmla="+- 0 8796 7702"/>
                <a:gd name="T85" fmla="*/ T84 w 1288"/>
                <a:gd name="T86" fmla="+- 0 2277 1673"/>
                <a:gd name="T87" fmla="*/ 2277 h 985"/>
                <a:gd name="T88" fmla="+- 0 8839 7702"/>
                <a:gd name="T89" fmla="*/ T88 w 1288"/>
                <a:gd name="T90" fmla="+- 0 2332 1673"/>
                <a:gd name="T91" fmla="*/ 2332 h 985"/>
                <a:gd name="T92" fmla="+- 0 8878 7702"/>
                <a:gd name="T93" fmla="*/ T92 w 1288"/>
                <a:gd name="T94" fmla="+- 0 2391 1673"/>
                <a:gd name="T95" fmla="*/ 2391 h 985"/>
                <a:gd name="T96" fmla="+- 0 8913 7702"/>
                <a:gd name="T97" fmla="*/ T96 w 1288"/>
                <a:gd name="T98" fmla="+- 0 2453 1673"/>
                <a:gd name="T99" fmla="*/ 2453 h 985"/>
                <a:gd name="T100" fmla="+- 0 8943 7702"/>
                <a:gd name="T101" fmla="*/ T100 w 1288"/>
                <a:gd name="T102" fmla="+- 0 2518 1673"/>
                <a:gd name="T103" fmla="*/ 2518 h 985"/>
                <a:gd name="T104" fmla="+- 0 8969 7702"/>
                <a:gd name="T105" fmla="*/ T104 w 1288"/>
                <a:gd name="T106" fmla="+- 0 2586 1673"/>
                <a:gd name="T107" fmla="*/ 2586 h 985"/>
                <a:gd name="T108" fmla="+- 0 8990 7702"/>
                <a:gd name="T109" fmla="*/ T108 w 1288"/>
                <a:gd name="T110" fmla="+- 0 2657 1673"/>
                <a:gd name="T111" fmla="*/ 2657 h 985"/>
                <a:gd name="T112" fmla="+- 0 8928 7702"/>
                <a:gd name="T113" fmla="*/ T112 w 1288"/>
                <a:gd name="T114" fmla="+- 0 2412 1673"/>
                <a:gd name="T115" fmla="*/ 2412 h 985"/>
                <a:gd name="T116" fmla="+- 0 8907 7702"/>
                <a:gd name="T117" fmla="*/ T116 w 1288"/>
                <a:gd name="T118" fmla="+- 0 2341 1673"/>
                <a:gd name="T119" fmla="*/ 2341 h 985"/>
                <a:gd name="T120" fmla="+- 0 8881 7702"/>
                <a:gd name="T121" fmla="*/ T120 w 1288"/>
                <a:gd name="T122" fmla="+- 0 2273 1673"/>
                <a:gd name="T123" fmla="*/ 2273 h 985"/>
                <a:gd name="T124" fmla="+- 0 8850 7702"/>
                <a:gd name="T125" fmla="*/ T124 w 1288"/>
                <a:gd name="T126" fmla="+- 0 2208 1673"/>
                <a:gd name="T127" fmla="*/ 2208 h 985"/>
                <a:gd name="T128" fmla="+- 0 8815 7702"/>
                <a:gd name="T129" fmla="*/ T128 w 1288"/>
                <a:gd name="T130" fmla="+- 0 2146 1673"/>
                <a:gd name="T131" fmla="*/ 2146 h 985"/>
                <a:gd name="T132" fmla="+- 0 8776 7702"/>
                <a:gd name="T133" fmla="*/ T132 w 1288"/>
                <a:gd name="T134" fmla="+- 0 2087 1673"/>
                <a:gd name="T135" fmla="*/ 2087 h 985"/>
                <a:gd name="T136" fmla="+- 0 8733 7702"/>
                <a:gd name="T137" fmla="*/ T136 w 1288"/>
                <a:gd name="T138" fmla="+- 0 2031 1673"/>
                <a:gd name="T139" fmla="*/ 2031 h 985"/>
                <a:gd name="T140" fmla="+- 0 8687 7702"/>
                <a:gd name="T141" fmla="*/ T140 w 1288"/>
                <a:gd name="T142" fmla="+- 0 1979 1673"/>
                <a:gd name="T143" fmla="*/ 1979 h 985"/>
                <a:gd name="T144" fmla="+- 0 8636 7702"/>
                <a:gd name="T145" fmla="*/ T144 w 1288"/>
                <a:gd name="T146" fmla="+- 0 1931 1673"/>
                <a:gd name="T147" fmla="*/ 1931 h 985"/>
                <a:gd name="T148" fmla="+- 0 8583 7702"/>
                <a:gd name="T149" fmla="*/ T148 w 1288"/>
                <a:gd name="T150" fmla="+- 0 1886 1673"/>
                <a:gd name="T151" fmla="*/ 1886 h 985"/>
                <a:gd name="T152" fmla="+- 0 8527 7702"/>
                <a:gd name="T153" fmla="*/ T152 w 1288"/>
                <a:gd name="T154" fmla="+- 0 1845 1673"/>
                <a:gd name="T155" fmla="*/ 1845 h 985"/>
                <a:gd name="T156" fmla="+- 0 8467 7702"/>
                <a:gd name="T157" fmla="*/ T156 w 1288"/>
                <a:gd name="T158" fmla="+- 0 1808 1673"/>
                <a:gd name="T159" fmla="*/ 1808 h 985"/>
                <a:gd name="T160" fmla="+- 0 8406 7702"/>
                <a:gd name="T161" fmla="*/ T160 w 1288"/>
                <a:gd name="T162" fmla="+- 0 1775 1673"/>
                <a:gd name="T163" fmla="*/ 1775 h 985"/>
                <a:gd name="T164" fmla="+- 0 8342 7702"/>
                <a:gd name="T165" fmla="*/ T164 w 1288"/>
                <a:gd name="T166" fmla="+- 0 1747 1673"/>
                <a:gd name="T167" fmla="*/ 1747 h 985"/>
                <a:gd name="T168" fmla="+- 0 8276 7702"/>
                <a:gd name="T169" fmla="*/ T168 w 1288"/>
                <a:gd name="T170" fmla="+- 0 1722 1673"/>
                <a:gd name="T171" fmla="*/ 1722 h 985"/>
                <a:gd name="T172" fmla="+- 0 8208 7702"/>
                <a:gd name="T173" fmla="*/ T172 w 1288"/>
                <a:gd name="T174" fmla="+- 0 1703 1673"/>
                <a:gd name="T175" fmla="*/ 1703 h 985"/>
                <a:gd name="T176" fmla="+- 0 8138 7702"/>
                <a:gd name="T177" fmla="*/ T176 w 1288"/>
                <a:gd name="T178" fmla="+- 0 1688 1673"/>
                <a:gd name="T179" fmla="*/ 1688 h 985"/>
                <a:gd name="T180" fmla="+- 0 8068 7702"/>
                <a:gd name="T181" fmla="*/ T180 w 1288"/>
                <a:gd name="T182" fmla="+- 0 1678 1673"/>
                <a:gd name="T183" fmla="*/ 1678 h 985"/>
                <a:gd name="T184" fmla="+- 0 7996 7702"/>
                <a:gd name="T185" fmla="*/ T184 w 1288"/>
                <a:gd name="T186" fmla="+- 0 1673 1673"/>
                <a:gd name="T187" fmla="*/ 1673 h 9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1288" h="985">
                  <a:moveTo>
                    <a:pt x="294" y="0"/>
                  </a:moveTo>
                  <a:lnTo>
                    <a:pt x="221" y="0"/>
                  </a:lnTo>
                  <a:lnTo>
                    <a:pt x="148" y="5"/>
                  </a:lnTo>
                  <a:lnTo>
                    <a:pt x="74" y="16"/>
                  </a:lnTo>
                  <a:lnTo>
                    <a:pt x="0" y="32"/>
                  </a:lnTo>
                  <a:lnTo>
                    <a:pt x="63" y="277"/>
                  </a:lnTo>
                  <a:lnTo>
                    <a:pt x="137" y="261"/>
                  </a:lnTo>
                  <a:lnTo>
                    <a:pt x="211" y="250"/>
                  </a:lnTo>
                  <a:lnTo>
                    <a:pt x="284" y="245"/>
                  </a:lnTo>
                  <a:lnTo>
                    <a:pt x="357" y="245"/>
                  </a:lnTo>
                  <a:lnTo>
                    <a:pt x="428" y="250"/>
                  </a:lnTo>
                  <a:lnTo>
                    <a:pt x="499" y="260"/>
                  </a:lnTo>
                  <a:lnTo>
                    <a:pt x="569" y="275"/>
                  </a:lnTo>
                  <a:lnTo>
                    <a:pt x="636" y="295"/>
                  </a:lnTo>
                  <a:lnTo>
                    <a:pt x="702" y="319"/>
                  </a:lnTo>
                  <a:lnTo>
                    <a:pt x="766" y="347"/>
                  </a:lnTo>
                  <a:lnTo>
                    <a:pt x="828" y="380"/>
                  </a:lnTo>
                  <a:lnTo>
                    <a:pt x="887" y="417"/>
                  </a:lnTo>
                  <a:lnTo>
                    <a:pt x="944" y="458"/>
                  </a:lnTo>
                  <a:lnTo>
                    <a:pt x="997" y="503"/>
                  </a:lnTo>
                  <a:lnTo>
                    <a:pt x="1047" y="551"/>
                  </a:lnTo>
                  <a:lnTo>
                    <a:pt x="1094" y="604"/>
                  </a:lnTo>
                  <a:lnTo>
                    <a:pt x="1137" y="659"/>
                  </a:lnTo>
                  <a:lnTo>
                    <a:pt x="1176" y="718"/>
                  </a:lnTo>
                  <a:lnTo>
                    <a:pt x="1211" y="780"/>
                  </a:lnTo>
                  <a:lnTo>
                    <a:pt x="1241" y="845"/>
                  </a:lnTo>
                  <a:lnTo>
                    <a:pt x="1267" y="913"/>
                  </a:lnTo>
                  <a:lnTo>
                    <a:pt x="1288" y="984"/>
                  </a:lnTo>
                  <a:lnTo>
                    <a:pt x="1226" y="739"/>
                  </a:lnTo>
                  <a:lnTo>
                    <a:pt x="1205" y="668"/>
                  </a:lnTo>
                  <a:lnTo>
                    <a:pt x="1179" y="600"/>
                  </a:lnTo>
                  <a:lnTo>
                    <a:pt x="1148" y="535"/>
                  </a:lnTo>
                  <a:lnTo>
                    <a:pt x="1113" y="473"/>
                  </a:lnTo>
                  <a:lnTo>
                    <a:pt x="1074" y="414"/>
                  </a:lnTo>
                  <a:lnTo>
                    <a:pt x="1031" y="358"/>
                  </a:lnTo>
                  <a:lnTo>
                    <a:pt x="985" y="306"/>
                  </a:lnTo>
                  <a:lnTo>
                    <a:pt x="934" y="258"/>
                  </a:lnTo>
                  <a:lnTo>
                    <a:pt x="881" y="213"/>
                  </a:lnTo>
                  <a:lnTo>
                    <a:pt x="825" y="172"/>
                  </a:lnTo>
                  <a:lnTo>
                    <a:pt x="765" y="135"/>
                  </a:lnTo>
                  <a:lnTo>
                    <a:pt x="704" y="102"/>
                  </a:lnTo>
                  <a:lnTo>
                    <a:pt x="640" y="74"/>
                  </a:lnTo>
                  <a:lnTo>
                    <a:pt x="574" y="49"/>
                  </a:lnTo>
                  <a:lnTo>
                    <a:pt x="506" y="30"/>
                  </a:lnTo>
                  <a:lnTo>
                    <a:pt x="436" y="15"/>
                  </a:lnTo>
                  <a:lnTo>
                    <a:pt x="366" y="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C9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702" y="1672"/>
              <a:ext cx="1318" cy="2223"/>
            </a:xfrm>
            <a:custGeom>
              <a:avLst/>
              <a:gdLst>
                <a:gd name="T0" fmla="+- 0 8969 7702"/>
                <a:gd name="T1" fmla="*/ T0 w 1318"/>
                <a:gd name="T2" fmla="+- 0 2586 1673"/>
                <a:gd name="T3" fmla="*/ 2586 h 2223"/>
                <a:gd name="T4" fmla="+- 0 8913 7702"/>
                <a:gd name="T5" fmla="*/ T4 w 1318"/>
                <a:gd name="T6" fmla="+- 0 2453 1673"/>
                <a:gd name="T7" fmla="*/ 2453 h 2223"/>
                <a:gd name="T8" fmla="+- 0 8839 7702"/>
                <a:gd name="T9" fmla="*/ T8 w 1318"/>
                <a:gd name="T10" fmla="+- 0 2332 1673"/>
                <a:gd name="T11" fmla="*/ 2332 h 2223"/>
                <a:gd name="T12" fmla="+- 0 8749 7702"/>
                <a:gd name="T13" fmla="*/ T12 w 1318"/>
                <a:gd name="T14" fmla="+- 0 2224 1673"/>
                <a:gd name="T15" fmla="*/ 2224 h 2223"/>
                <a:gd name="T16" fmla="+- 0 8646 7702"/>
                <a:gd name="T17" fmla="*/ T16 w 1318"/>
                <a:gd name="T18" fmla="+- 0 2131 1673"/>
                <a:gd name="T19" fmla="*/ 2131 h 2223"/>
                <a:gd name="T20" fmla="+- 0 8530 7702"/>
                <a:gd name="T21" fmla="*/ T20 w 1318"/>
                <a:gd name="T22" fmla="+- 0 2053 1673"/>
                <a:gd name="T23" fmla="*/ 2053 h 2223"/>
                <a:gd name="T24" fmla="+- 0 8404 7702"/>
                <a:gd name="T25" fmla="*/ T24 w 1318"/>
                <a:gd name="T26" fmla="+- 0 1992 1673"/>
                <a:gd name="T27" fmla="*/ 1992 h 2223"/>
                <a:gd name="T28" fmla="+- 0 8271 7702"/>
                <a:gd name="T29" fmla="*/ T28 w 1318"/>
                <a:gd name="T30" fmla="+- 0 1948 1673"/>
                <a:gd name="T31" fmla="*/ 1948 h 2223"/>
                <a:gd name="T32" fmla="+- 0 8130 7702"/>
                <a:gd name="T33" fmla="*/ T32 w 1318"/>
                <a:gd name="T34" fmla="+- 0 1923 1673"/>
                <a:gd name="T35" fmla="*/ 1923 h 2223"/>
                <a:gd name="T36" fmla="+- 0 7986 7702"/>
                <a:gd name="T37" fmla="*/ T36 w 1318"/>
                <a:gd name="T38" fmla="+- 0 1918 1673"/>
                <a:gd name="T39" fmla="*/ 1918 h 2223"/>
                <a:gd name="T40" fmla="+- 0 7839 7702"/>
                <a:gd name="T41" fmla="*/ T40 w 1318"/>
                <a:gd name="T42" fmla="+- 0 1934 1673"/>
                <a:gd name="T43" fmla="*/ 1934 h 2223"/>
                <a:gd name="T44" fmla="+- 0 7702 7702"/>
                <a:gd name="T45" fmla="*/ T44 w 1318"/>
                <a:gd name="T46" fmla="+- 0 1705 1673"/>
                <a:gd name="T47" fmla="*/ 1705 h 2223"/>
                <a:gd name="T48" fmla="+- 0 7850 7702"/>
                <a:gd name="T49" fmla="*/ T48 w 1318"/>
                <a:gd name="T50" fmla="+- 0 1678 1673"/>
                <a:gd name="T51" fmla="*/ 1678 h 2223"/>
                <a:gd name="T52" fmla="+- 0 7996 7702"/>
                <a:gd name="T53" fmla="*/ T52 w 1318"/>
                <a:gd name="T54" fmla="+- 0 1673 1673"/>
                <a:gd name="T55" fmla="*/ 1673 h 2223"/>
                <a:gd name="T56" fmla="+- 0 8138 7702"/>
                <a:gd name="T57" fmla="*/ T56 w 1318"/>
                <a:gd name="T58" fmla="+- 0 1688 1673"/>
                <a:gd name="T59" fmla="*/ 1688 h 2223"/>
                <a:gd name="T60" fmla="+- 0 8276 7702"/>
                <a:gd name="T61" fmla="*/ T60 w 1318"/>
                <a:gd name="T62" fmla="+- 0 1722 1673"/>
                <a:gd name="T63" fmla="*/ 1722 h 2223"/>
                <a:gd name="T64" fmla="+- 0 8406 7702"/>
                <a:gd name="T65" fmla="*/ T64 w 1318"/>
                <a:gd name="T66" fmla="+- 0 1775 1673"/>
                <a:gd name="T67" fmla="*/ 1775 h 2223"/>
                <a:gd name="T68" fmla="+- 0 8527 7702"/>
                <a:gd name="T69" fmla="*/ T68 w 1318"/>
                <a:gd name="T70" fmla="+- 0 1845 1673"/>
                <a:gd name="T71" fmla="*/ 1845 h 2223"/>
                <a:gd name="T72" fmla="+- 0 8636 7702"/>
                <a:gd name="T73" fmla="*/ T72 w 1318"/>
                <a:gd name="T74" fmla="+- 0 1931 1673"/>
                <a:gd name="T75" fmla="*/ 1931 h 2223"/>
                <a:gd name="T76" fmla="+- 0 8733 7702"/>
                <a:gd name="T77" fmla="*/ T76 w 1318"/>
                <a:gd name="T78" fmla="+- 0 2031 1673"/>
                <a:gd name="T79" fmla="*/ 2031 h 2223"/>
                <a:gd name="T80" fmla="+- 0 8815 7702"/>
                <a:gd name="T81" fmla="*/ T80 w 1318"/>
                <a:gd name="T82" fmla="+- 0 2146 1673"/>
                <a:gd name="T83" fmla="*/ 2146 h 2223"/>
                <a:gd name="T84" fmla="+- 0 8881 7702"/>
                <a:gd name="T85" fmla="*/ T84 w 1318"/>
                <a:gd name="T86" fmla="+- 0 2273 1673"/>
                <a:gd name="T87" fmla="*/ 2273 h 2223"/>
                <a:gd name="T88" fmla="+- 0 8928 7702"/>
                <a:gd name="T89" fmla="*/ T88 w 1318"/>
                <a:gd name="T90" fmla="+- 0 2412 1673"/>
                <a:gd name="T91" fmla="*/ 2412 h 2223"/>
                <a:gd name="T92" fmla="+- 0 9006 7702"/>
                <a:gd name="T93" fmla="*/ T92 w 1318"/>
                <a:gd name="T94" fmla="+- 0 2730 1673"/>
                <a:gd name="T95" fmla="*/ 2730 h 2223"/>
                <a:gd name="T96" fmla="+- 0 9020 7702"/>
                <a:gd name="T97" fmla="*/ T96 w 1318"/>
                <a:gd name="T98" fmla="+- 0 2876 1673"/>
                <a:gd name="T99" fmla="*/ 2876 h 2223"/>
                <a:gd name="T100" fmla="+- 0 9013 7702"/>
                <a:gd name="T101" fmla="*/ T100 w 1318"/>
                <a:gd name="T102" fmla="+- 0 3021 1673"/>
                <a:gd name="T103" fmla="*/ 3021 h 2223"/>
                <a:gd name="T104" fmla="+- 0 8984 7702"/>
                <a:gd name="T105" fmla="*/ T104 w 1318"/>
                <a:gd name="T106" fmla="+- 0 3161 1673"/>
                <a:gd name="T107" fmla="*/ 3161 h 2223"/>
                <a:gd name="T108" fmla="+- 0 8935 7702"/>
                <a:gd name="T109" fmla="*/ T108 w 1318"/>
                <a:gd name="T110" fmla="+- 0 3296 1673"/>
                <a:gd name="T111" fmla="*/ 3296 h 2223"/>
                <a:gd name="T112" fmla="+- 0 8867 7702"/>
                <a:gd name="T113" fmla="*/ T112 w 1318"/>
                <a:gd name="T114" fmla="+- 0 3423 1673"/>
                <a:gd name="T115" fmla="*/ 3423 h 2223"/>
                <a:gd name="T116" fmla="+- 0 8781 7702"/>
                <a:gd name="T117" fmla="*/ T116 w 1318"/>
                <a:gd name="T118" fmla="+- 0 3540 1673"/>
                <a:gd name="T119" fmla="*/ 3540 h 2223"/>
                <a:gd name="T120" fmla="+- 0 8677 7702"/>
                <a:gd name="T121" fmla="*/ T120 w 1318"/>
                <a:gd name="T122" fmla="+- 0 3644 1673"/>
                <a:gd name="T123" fmla="*/ 3644 h 2223"/>
                <a:gd name="T124" fmla="+- 0 8558 7702"/>
                <a:gd name="T125" fmla="*/ T124 w 1318"/>
                <a:gd name="T126" fmla="+- 0 3734 1673"/>
                <a:gd name="T127" fmla="*/ 3734 h 2223"/>
                <a:gd name="T128" fmla="+- 0 8523 7702"/>
                <a:gd name="T129" fmla="*/ T128 w 1318"/>
                <a:gd name="T130" fmla="+- 0 3895 1673"/>
                <a:gd name="T131" fmla="*/ 3895 h 2223"/>
                <a:gd name="T132" fmla="+- 0 8398 7702"/>
                <a:gd name="T133" fmla="*/ T132 w 1318"/>
                <a:gd name="T134" fmla="+- 0 3405 1673"/>
                <a:gd name="T135" fmla="*/ 3405 h 2223"/>
                <a:gd name="T136" fmla="+- 0 8496 7702"/>
                <a:gd name="T137" fmla="*/ T136 w 1318"/>
                <a:gd name="T138" fmla="+- 0 3488 1673"/>
                <a:gd name="T139" fmla="*/ 3488 h 2223"/>
                <a:gd name="T140" fmla="+- 0 8616 7702"/>
                <a:gd name="T141" fmla="*/ T140 w 1318"/>
                <a:gd name="T142" fmla="+- 0 3397 1673"/>
                <a:gd name="T143" fmla="*/ 3397 h 2223"/>
                <a:gd name="T144" fmla="+- 0 8721 7702"/>
                <a:gd name="T145" fmla="*/ T144 w 1318"/>
                <a:gd name="T146" fmla="+- 0 3291 1673"/>
                <a:gd name="T147" fmla="*/ 3291 h 2223"/>
                <a:gd name="T148" fmla="+- 0 8808 7702"/>
                <a:gd name="T149" fmla="*/ T148 w 1318"/>
                <a:gd name="T150" fmla="+- 0 3172 1673"/>
                <a:gd name="T151" fmla="*/ 3172 h 2223"/>
                <a:gd name="T152" fmla="+- 0 8876 7702"/>
                <a:gd name="T153" fmla="*/ T152 w 1318"/>
                <a:gd name="T154" fmla="+- 0 3043 1673"/>
                <a:gd name="T155" fmla="*/ 3043 h 2223"/>
                <a:gd name="T156" fmla="+- 0 8924 7702"/>
                <a:gd name="T157" fmla="*/ T156 w 1318"/>
                <a:gd name="T158" fmla="+- 0 2905 1673"/>
                <a:gd name="T159" fmla="*/ 2905 h 2223"/>
                <a:gd name="T160" fmla="+- 0 8952 7702"/>
                <a:gd name="T161" fmla="*/ T160 w 1318"/>
                <a:gd name="T162" fmla="+- 0 2760 1673"/>
                <a:gd name="T163" fmla="*/ 2760 h 2223"/>
                <a:gd name="T164" fmla="+- 0 8957 7702"/>
                <a:gd name="T165" fmla="*/ T164 w 1318"/>
                <a:gd name="T166" fmla="+- 0 2612 1673"/>
                <a:gd name="T167" fmla="*/ 2612 h 22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318" h="2223">
                  <a:moveTo>
                    <a:pt x="1288" y="984"/>
                  </a:moveTo>
                  <a:lnTo>
                    <a:pt x="1267" y="913"/>
                  </a:lnTo>
                  <a:lnTo>
                    <a:pt x="1241" y="845"/>
                  </a:lnTo>
                  <a:lnTo>
                    <a:pt x="1211" y="780"/>
                  </a:lnTo>
                  <a:lnTo>
                    <a:pt x="1176" y="718"/>
                  </a:lnTo>
                  <a:lnTo>
                    <a:pt x="1137" y="659"/>
                  </a:lnTo>
                  <a:lnTo>
                    <a:pt x="1094" y="604"/>
                  </a:lnTo>
                  <a:lnTo>
                    <a:pt x="1047" y="551"/>
                  </a:lnTo>
                  <a:lnTo>
                    <a:pt x="997" y="503"/>
                  </a:lnTo>
                  <a:lnTo>
                    <a:pt x="944" y="458"/>
                  </a:lnTo>
                  <a:lnTo>
                    <a:pt x="887" y="417"/>
                  </a:lnTo>
                  <a:lnTo>
                    <a:pt x="828" y="380"/>
                  </a:lnTo>
                  <a:lnTo>
                    <a:pt x="766" y="347"/>
                  </a:lnTo>
                  <a:lnTo>
                    <a:pt x="702" y="319"/>
                  </a:lnTo>
                  <a:lnTo>
                    <a:pt x="636" y="295"/>
                  </a:lnTo>
                  <a:lnTo>
                    <a:pt x="569" y="275"/>
                  </a:lnTo>
                  <a:lnTo>
                    <a:pt x="499" y="260"/>
                  </a:lnTo>
                  <a:lnTo>
                    <a:pt x="428" y="250"/>
                  </a:lnTo>
                  <a:lnTo>
                    <a:pt x="357" y="245"/>
                  </a:lnTo>
                  <a:lnTo>
                    <a:pt x="284" y="245"/>
                  </a:lnTo>
                  <a:lnTo>
                    <a:pt x="211" y="250"/>
                  </a:lnTo>
                  <a:lnTo>
                    <a:pt x="137" y="261"/>
                  </a:lnTo>
                  <a:lnTo>
                    <a:pt x="63" y="277"/>
                  </a:lnTo>
                  <a:lnTo>
                    <a:pt x="0" y="32"/>
                  </a:lnTo>
                  <a:lnTo>
                    <a:pt x="74" y="16"/>
                  </a:lnTo>
                  <a:lnTo>
                    <a:pt x="148" y="5"/>
                  </a:lnTo>
                  <a:lnTo>
                    <a:pt x="221" y="0"/>
                  </a:lnTo>
                  <a:lnTo>
                    <a:pt x="294" y="0"/>
                  </a:lnTo>
                  <a:lnTo>
                    <a:pt x="366" y="5"/>
                  </a:lnTo>
                  <a:lnTo>
                    <a:pt x="436" y="15"/>
                  </a:lnTo>
                  <a:lnTo>
                    <a:pt x="506" y="30"/>
                  </a:lnTo>
                  <a:lnTo>
                    <a:pt x="574" y="49"/>
                  </a:lnTo>
                  <a:lnTo>
                    <a:pt x="640" y="74"/>
                  </a:lnTo>
                  <a:lnTo>
                    <a:pt x="704" y="102"/>
                  </a:lnTo>
                  <a:lnTo>
                    <a:pt x="765" y="135"/>
                  </a:lnTo>
                  <a:lnTo>
                    <a:pt x="825" y="172"/>
                  </a:lnTo>
                  <a:lnTo>
                    <a:pt x="881" y="213"/>
                  </a:lnTo>
                  <a:lnTo>
                    <a:pt x="934" y="258"/>
                  </a:lnTo>
                  <a:lnTo>
                    <a:pt x="985" y="306"/>
                  </a:lnTo>
                  <a:lnTo>
                    <a:pt x="1031" y="358"/>
                  </a:lnTo>
                  <a:lnTo>
                    <a:pt x="1074" y="414"/>
                  </a:lnTo>
                  <a:lnTo>
                    <a:pt x="1113" y="473"/>
                  </a:lnTo>
                  <a:lnTo>
                    <a:pt x="1148" y="535"/>
                  </a:lnTo>
                  <a:lnTo>
                    <a:pt x="1179" y="600"/>
                  </a:lnTo>
                  <a:lnTo>
                    <a:pt x="1205" y="668"/>
                  </a:lnTo>
                  <a:lnTo>
                    <a:pt x="1226" y="739"/>
                  </a:lnTo>
                  <a:lnTo>
                    <a:pt x="1288" y="984"/>
                  </a:lnTo>
                  <a:lnTo>
                    <a:pt x="1304" y="1057"/>
                  </a:lnTo>
                  <a:lnTo>
                    <a:pt x="1314" y="1130"/>
                  </a:lnTo>
                  <a:lnTo>
                    <a:pt x="1318" y="1203"/>
                  </a:lnTo>
                  <a:lnTo>
                    <a:pt x="1317" y="1276"/>
                  </a:lnTo>
                  <a:lnTo>
                    <a:pt x="1311" y="1348"/>
                  </a:lnTo>
                  <a:lnTo>
                    <a:pt x="1299" y="1419"/>
                  </a:lnTo>
                  <a:lnTo>
                    <a:pt x="1282" y="1488"/>
                  </a:lnTo>
                  <a:lnTo>
                    <a:pt x="1260" y="1557"/>
                  </a:lnTo>
                  <a:lnTo>
                    <a:pt x="1233" y="1623"/>
                  </a:lnTo>
                  <a:lnTo>
                    <a:pt x="1201" y="1688"/>
                  </a:lnTo>
                  <a:lnTo>
                    <a:pt x="1165" y="1750"/>
                  </a:lnTo>
                  <a:lnTo>
                    <a:pt x="1124" y="1810"/>
                  </a:lnTo>
                  <a:lnTo>
                    <a:pt x="1079" y="1867"/>
                  </a:lnTo>
                  <a:lnTo>
                    <a:pt x="1029" y="1920"/>
                  </a:lnTo>
                  <a:lnTo>
                    <a:pt x="975" y="1971"/>
                  </a:lnTo>
                  <a:lnTo>
                    <a:pt x="917" y="2018"/>
                  </a:lnTo>
                  <a:lnTo>
                    <a:pt x="856" y="2061"/>
                  </a:lnTo>
                  <a:lnTo>
                    <a:pt x="790" y="2100"/>
                  </a:lnTo>
                  <a:lnTo>
                    <a:pt x="821" y="2222"/>
                  </a:lnTo>
                  <a:lnTo>
                    <a:pt x="521" y="2070"/>
                  </a:lnTo>
                  <a:lnTo>
                    <a:pt x="696" y="1732"/>
                  </a:lnTo>
                  <a:lnTo>
                    <a:pt x="727" y="1854"/>
                  </a:lnTo>
                  <a:lnTo>
                    <a:pt x="794" y="1815"/>
                  </a:lnTo>
                  <a:lnTo>
                    <a:pt x="856" y="1772"/>
                  </a:lnTo>
                  <a:lnTo>
                    <a:pt x="914" y="1724"/>
                  </a:lnTo>
                  <a:lnTo>
                    <a:pt x="969" y="1673"/>
                  </a:lnTo>
                  <a:lnTo>
                    <a:pt x="1019" y="1618"/>
                  </a:lnTo>
                  <a:lnTo>
                    <a:pt x="1065" y="1560"/>
                  </a:lnTo>
                  <a:lnTo>
                    <a:pt x="1106" y="1499"/>
                  </a:lnTo>
                  <a:lnTo>
                    <a:pt x="1142" y="1436"/>
                  </a:lnTo>
                  <a:lnTo>
                    <a:pt x="1174" y="1370"/>
                  </a:lnTo>
                  <a:lnTo>
                    <a:pt x="1201" y="1302"/>
                  </a:lnTo>
                  <a:lnTo>
                    <a:pt x="1222" y="1232"/>
                  </a:lnTo>
                  <a:lnTo>
                    <a:pt x="1239" y="1160"/>
                  </a:lnTo>
                  <a:lnTo>
                    <a:pt x="1250" y="1087"/>
                  </a:lnTo>
                  <a:lnTo>
                    <a:pt x="1255" y="1013"/>
                  </a:lnTo>
                  <a:lnTo>
                    <a:pt x="1255" y="939"/>
                  </a:lnTo>
                  <a:lnTo>
                    <a:pt x="1249" y="864"/>
                  </a:lnTo>
                </a:path>
              </a:pathLst>
            </a:custGeom>
            <a:noFill/>
            <a:ln w="25400">
              <a:solidFill>
                <a:srgbClr val="70883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793" y="1165"/>
              <a:ext cx="84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69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Знание предмета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223" y="675"/>
              <a:ext cx="108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Целеустрем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лённость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и уверенность в своих силах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5791" y="1165"/>
              <a:ext cx="159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Сотрудничество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241" y="2124"/>
              <a:ext cx="1284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Навыки умственных действий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362" y="2061"/>
              <a:ext cx="140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Мотивация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705" y="2348"/>
              <a:ext cx="14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Открытость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5527" y="2286"/>
              <a:ext cx="130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на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выполнение	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4" name="Text Box 14"/>
            <p:cNvSpPr txBox="1">
              <a:spLocks noChangeArrowheads="1"/>
            </p:cNvSpPr>
            <p:nvPr/>
          </p:nvSpPr>
          <p:spPr bwMode="auto">
            <a:xfrm>
              <a:off x="5791" y="2682"/>
              <a:ext cx="76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задания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5" name="Text Box 13"/>
            <p:cNvSpPr txBox="1">
              <a:spLocks noChangeArrowheads="1"/>
            </p:cNvSpPr>
            <p:nvPr/>
          </p:nvSpPr>
          <p:spPr bwMode="auto">
            <a:xfrm>
              <a:off x="230" y="4248"/>
              <a:ext cx="1265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Подходы в образовании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6" name="Text Box 12"/>
            <p:cNvSpPr txBox="1">
              <a:spLocks noChangeArrowheads="1"/>
            </p:cNvSpPr>
            <p:nvPr/>
          </p:nvSpPr>
          <p:spPr bwMode="auto">
            <a:xfrm>
              <a:off x="1728" y="3707"/>
              <a:ext cx="1027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Культурные нормы и ожидания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" name="Text Box 11"/>
            <p:cNvSpPr txBox="1">
              <a:spLocks noChangeArrowheads="1"/>
            </p:cNvSpPr>
            <p:nvPr/>
          </p:nvSpPr>
          <p:spPr bwMode="auto">
            <a:xfrm>
              <a:off x="6828" y="3726"/>
              <a:ext cx="12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58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Творческое выражение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Text Box 10"/>
            <p:cNvSpPr txBox="1">
              <a:spLocks noChangeArrowheads="1"/>
            </p:cNvSpPr>
            <p:nvPr/>
          </p:nvSpPr>
          <p:spPr bwMode="auto">
            <a:xfrm>
              <a:off x="3280" y="4129"/>
              <a:ext cx="798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7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Климат в школе и классной комнате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Text Box 9"/>
            <p:cNvSpPr txBox="1">
              <a:spLocks noChangeArrowheads="1"/>
            </p:cNvSpPr>
            <p:nvPr/>
          </p:nvSpPr>
          <p:spPr bwMode="auto">
            <a:xfrm>
              <a:off x="5539" y="4394"/>
              <a:ext cx="106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Разрешение проблем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8124" y="4235"/>
              <a:ext cx="950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Получение нового знания</a:t>
              </a: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224" y="5275"/>
              <a:ext cx="4313" cy="371"/>
            </a:xfrm>
            <a:prstGeom prst="rect">
              <a:avLst/>
            </a:prstGeom>
            <a:noFill/>
            <a:ln w="9144">
              <a:solidFill>
                <a:srgbClr val="BD4A4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Достижения и прогресс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230" y="5268"/>
              <a:ext cx="4313" cy="378"/>
            </a:xfrm>
            <a:prstGeom prst="rect">
              <a:avLst/>
            </a:prstGeom>
            <a:noFill/>
            <a:ln w="9144">
              <a:solidFill>
                <a:srgbClr val="497DBA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Внешние стимуляторы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1137" y="43"/>
              <a:ext cx="6891" cy="492"/>
            </a:xfrm>
            <a:prstGeom prst="rect">
              <a:avLst/>
            </a:prstGeom>
            <a:noFill/>
            <a:ln w="9144">
              <a:solidFill>
                <a:srgbClr val="F692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Внутренние стимуляторы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4" name="Freeform 4"/>
            <p:cNvSpPr>
              <a:spLocks/>
            </p:cNvSpPr>
            <p:nvPr/>
          </p:nvSpPr>
          <p:spPr bwMode="auto">
            <a:xfrm>
              <a:off x="4891" y="5646"/>
              <a:ext cx="1668" cy="524"/>
            </a:xfrm>
            <a:custGeom>
              <a:avLst/>
              <a:gdLst>
                <a:gd name="T0" fmla="+- 0 6569 4982"/>
                <a:gd name="T1" fmla="*/ T0 w 1668"/>
                <a:gd name="T2" fmla="+- 0 5027 5027"/>
                <a:gd name="T3" fmla="*/ 5027 h 524"/>
                <a:gd name="T4" fmla="+- 0 6388 4982"/>
                <a:gd name="T5" fmla="*/ T4 w 1668"/>
                <a:gd name="T6" fmla="+- 0 5158 5027"/>
                <a:gd name="T7" fmla="*/ 5158 h 524"/>
                <a:gd name="T8" fmla="+- 0 6453 4982"/>
                <a:gd name="T9" fmla="*/ T8 w 1668"/>
                <a:gd name="T10" fmla="+- 0 5158 5027"/>
                <a:gd name="T11" fmla="*/ 5158 h 524"/>
                <a:gd name="T12" fmla="+- 0 6424 4982"/>
                <a:gd name="T13" fmla="*/ T12 w 1668"/>
                <a:gd name="T14" fmla="+- 0 5191 5027"/>
                <a:gd name="T15" fmla="*/ 5191 h 524"/>
                <a:gd name="T16" fmla="+- 0 6347 4982"/>
                <a:gd name="T17" fmla="*/ T16 w 1668"/>
                <a:gd name="T18" fmla="+- 0 5253 5027"/>
                <a:gd name="T19" fmla="*/ 5253 h 524"/>
                <a:gd name="T20" fmla="+- 0 6248 4982"/>
                <a:gd name="T21" fmla="*/ T20 w 1668"/>
                <a:gd name="T22" fmla="+- 0 5312 5027"/>
                <a:gd name="T23" fmla="*/ 5312 h 524"/>
                <a:gd name="T24" fmla="+- 0 6190 4982"/>
                <a:gd name="T25" fmla="*/ T24 w 1668"/>
                <a:gd name="T26" fmla="+- 0 5339 5027"/>
                <a:gd name="T27" fmla="*/ 5339 h 524"/>
                <a:gd name="T28" fmla="+- 0 6128 4982"/>
                <a:gd name="T29" fmla="*/ T28 w 1668"/>
                <a:gd name="T30" fmla="+- 0 5365 5027"/>
                <a:gd name="T31" fmla="*/ 5365 h 524"/>
                <a:gd name="T32" fmla="+- 0 6061 4982"/>
                <a:gd name="T33" fmla="*/ T32 w 1668"/>
                <a:gd name="T34" fmla="+- 0 5389 5027"/>
                <a:gd name="T35" fmla="*/ 5389 h 524"/>
                <a:gd name="T36" fmla="+- 0 5990 4982"/>
                <a:gd name="T37" fmla="*/ T36 w 1668"/>
                <a:gd name="T38" fmla="+- 0 5412 5027"/>
                <a:gd name="T39" fmla="*/ 5412 h 524"/>
                <a:gd name="T40" fmla="+- 0 5914 4982"/>
                <a:gd name="T41" fmla="*/ T40 w 1668"/>
                <a:gd name="T42" fmla="+- 0 5434 5027"/>
                <a:gd name="T43" fmla="*/ 5434 h 524"/>
                <a:gd name="T44" fmla="+- 0 5835 4982"/>
                <a:gd name="T45" fmla="*/ T44 w 1668"/>
                <a:gd name="T46" fmla="+- 0 5454 5027"/>
                <a:gd name="T47" fmla="*/ 5454 h 524"/>
                <a:gd name="T48" fmla="+- 0 5751 4982"/>
                <a:gd name="T49" fmla="*/ T48 w 1668"/>
                <a:gd name="T50" fmla="+- 0 5472 5027"/>
                <a:gd name="T51" fmla="*/ 5472 h 524"/>
                <a:gd name="T52" fmla="+- 0 5665 4982"/>
                <a:gd name="T53" fmla="*/ T52 w 1668"/>
                <a:gd name="T54" fmla="+- 0 5488 5027"/>
                <a:gd name="T55" fmla="*/ 5488 h 524"/>
                <a:gd name="T56" fmla="+- 0 5575 4982"/>
                <a:gd name="T57" fmla="*/ T56 w 1668"/>
                <a:gd name="T58" fmla="+- 0 5503 5027"/>
                <a:gd name="T59" fmla="*/ 5503 h 524"/>
                <a:gd name="T60" fmla="+- 0 5482 4982"/>
                <a:gd name="T61" fmla="*/ T60 w 1668"/>
                <a:gd name="T62" fmla="+- 0 5516 5027"/>
                <a:gd name="T63" fmla="*/ 5516 h 524"/>
                <a:gd name="T64" fmla="+- 0 5387 4982"/>
                <a:gd name="T65" fmla="*/ T64 w 1668"/>
                <a:gd name="T66" fmla="+- 0 5527 5027"/>
                <a:gd name="T67" fmla="*/ 5527 h 524"/>
                <a:gd name="T68" fmla="+- 0 5289 4982"/>
                <a:gd name="T69" fmla="*/ T68 w 1668"/>
                <a:gd name="T70" fmla="+- 0 5535 5027"/>
                <a:gd name="T71" fmla="*/ 5535 h 524"/>
                <a:gd name="T72" fmla="+- 0 5188 4982"/>
                <a:gd name="T73" fmla="*/ T72 w 1668"/>
                <a:gd name="T74" fmla="+- 0 5542 5027"/>
                <a:gd name="T75" fmla="*/ 5542 h 524"/>
                <a:gd name="T76" fmla="+- 0 5086 4982"/>
                <a:gd name="T77" fmla="*/ T76 w 1668"/>
                <a:gd name="T78" fmla="+- 0 5547 5027"/>
                <a:gd name="T79" fmla="*/ 5547 h 524"/>
                <a:gd name="T80" fmla="+- 0 4982 4982"/>
                <a:gd name="T81" fmla="*/ T80 w 1668"/>
                <a:gd name="T82" fmla="+- 0 5550 5027"/>
                <a:gd name="T83" fmla="*/ 5550 h 524"/>
                <a:gd name="T84" fmla="+- 0 5083 4982"/>
                <a:gd name="T85" fmla="*/ T84 w 1668"/>
                <a:gd name="T86" fmla="+- 0 5550 5027"/>
                <a:gd name="T87" fmla="*/ 5550 h 524"/>
                <a:gd name="T88" fmla="+- 0 5184 4982"/>
                <a:gd name="T89" fmla="*/ T88 w 1668"/>
                <a:gd name="T90" fmla="+- 0 5548 5027"/>
                <a:gd name="T91" fmla="*/ 5548 h 524"/>
                <a:gd name="T92" fmla="+- 0 5282 4982"/>
                <a:gd name="T93" fmla="*/ T92 w 1668"/>
                <a:gd name="T94" fmla="+- 0 5544 5027"/>
                <a:gd name="T95" fmla="*/ 5544 h 524"/>
                <a:gd name="T96" fmla="+- 0 5379 4982"/>
                <a:gd name="T97" fmla="*/ T96 w 1668"/>
                <a:gd name="T98" fmla="+- 0 5538 5027"/>
                <a:gd name="T99" fmla="*/ 5538 h 524"/>
                <a:gd name="T100" fmla="+- 0 5475 4982"/>
                <a:gd name="T101" fmla="*/ T100 w 1668"/>
                <a:gd name="T102" fmla="+- 0 5531 5027"/>
                <a:gd name="T103" fmla="*/ 5531 h 524"/>
                <a:gd name="T104" fmla="+- 0 5568 4982"/>
                <a:gd name="T105" fmla="*/ T104 w 1668"/>
                <a:gd name="T106" fmla="+- 0 5521 5027"/>
                <a:gd name="T107" fmla="*/ 5521 h 524"/>
                <a:gd name="T108" fmla="+- 0 5658 4982"/>
                <a:gd name="T109" fmla="*/ T108 w 1668"/>
                <a:gd name="T110" fmla="+- 0 5510 5027"/>
                <a:gd name="T111" fmla="*/ 5510 h 524"/>
                <a:gd name="T112" fmla="+- 0 5746 4982"/>
                <a:gd name="T113" fmla="*/ T112 w 1668"/>
                <a:gd name="T114" fmla="+- 0 5497 5027"/>
                <a:gd name="T115" fmla="*/ 5497 h 524"/>
                <a:gd name="T116" fmla="+- 0 5832 4982"/>
                <a:gd name="T117" fmla="*/ T116 w 1668"/>
                <a:gd name="T118" fmla="+- 0 5482 5027"/>
                <a:gd name="T119" fmla="*/ 5482 h 524"/>
                <a:gd name="T120" fmla="+- 0 5914 4982"/>
                <a:gd name="T121" fmla="*/ T120 w 1668"/>
                <a:gd name="T122" fmla="+- 0 5465 5027"/>
                <a:gd name="T123" fmla="*/ 5465 h 524"/>
                <a:gd name="T124" fmla="+- 0 5993 4982"/>
                <a:gd name="T125" fmla="*/ T124 w 1668"/>
                <a:gd name="T126" fmla="+- 0 5447 5027"/>
                <a:gd name="T127" fmla="*/ 5447 h 524"/>
                <a:gd name="T128" fmla="+- 0 6069 4982"/>
                <a:gd name="T129" fmla="*/ T128 w 1668"/>
                <a:gd name="T130" fmla="+- 0 5427 5027"/>
                <a:gd name="T131" fmla="*/ 5427 h 524"/>
                <a:gd name="T132" fmla="+- 0 6141 4982"/>
                <a:gd name="T133" fmla="*/ T132 w 1668"/>
                <a:gd name="T134" fmla="+- 0 5406 5027"/>
                <a:gd name="T135" fmla="*/ 5406 h 524"/>
                <a:gd name="T136" fmla="+- 0 6209 4982"/>
                <a:gd name="T137" fmla="*/ T136 w 1668"/>
                <a:gd name="T138" fmla="+- 0 5383 5027"/>
                <a:gd name="T139" fmla="*/ 5383 h 524"/>
                <a:gd name="T140" fmla="+- 0 6272 4982"/>
                <a:gd name="T141" fmla="*/ T140 w 1668"/>
                <a:gd name="T142" fmla="+- 0 5359 5027"/>
                <a:gd name="T143" fmla="*/ 5359 h 524"/>
                <a:gd name="T144" fmla="+- 0 6332 4982"/>
                <a:gd name="T145" fmla="*/ T144 w 1668"/>
                <a:gd name="T146" fmla="+- 0 5334 5027"/>
                <a:gd name="T147" fmla="*/ 5334 h 524"/>
                <a:gd name="T148" fmla="+- 0 6387 4982"/>
                <a:gd name="T149" fmla="*/ T148 w 1668"/>
                <a:gd name="T150" fmla="+- 0 5308 5027"/>
                <a:gd name="T151" fmla="*/ 5308 h 524"/>
                <a:gd name="T152" fmla="+- 0 6482 4982"/>
                <a:gd name="T153" fmla="*/ T152 w 1668"/>
                <a:gd name="T154" fmla="+- 0 5251 5027"/>
                <a:gd name="T155" fmla="*/ 5251 h 524"/>
                <a:gd name="T156" fmla="+- 0 6555 4982"/>
                <a:gd name="T157" fmla="*/ T156 w 1668"/>
                <a:gd name="T158" fmla="+- 0 5190 5027"/>
                <a:gd name="T159" fmla="*/ 5190 h 524"/>
                <a:gd name="T160" fmla="+- 0 6584 4982"/>
                <a:gd name="T161" fmla="*/ T160 w 1668"/>
                <a:gd name="T162" fmla="+- 0 5158 5027"/>
                <a:gd name="T163" fmla="*/ 5158 h 524"/>
                <a:gd name="T164" fmla="+- 0 6649 4982"/>
                <a:gd name="T165" fmla="*/ T164 w 1668"/>
                <a:gd name="T166" fmla="+- 0 5158 5027"/>
                <a:gd name="T167" fmla="*/ 5158 h 524"/>
                <a:gd name="T168" fmla="+- 0 6569 4982"/>
                <a:gd name="T169" fmla="*/ T168 w 1668"/>
                <a:gd name="T170" fmla="+- 0 5027 5027"/>
                <a:gd name="T171" fmla="*/ 5027 h 5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1668" h="524">
                  <a:moveTo>
                    <a:pt x="1587" y="0"/>
                  </a:moveTo>
                  <a:lnTo>
                    <a:pt x="1406" y="131"/>
                  </a:lnTo>
                  <a:lnTo>
                    <a:pt x="1471" y="131"/>
                  </a:lnTo>
                  <a:lnTo>
                    <a:pt x="1442" y="164"/>
                  </a:lnTo>
                  <a:lnTo>
                    <a:pt x="1365" y="226"/>
                  </a:lnTo>
                  <a:lnTo>
                    <a:pt x="1266" y="285"/>
                  </a:lnTo>
                  <a:lnTo>
                    <a:pt x="1208" y="312"/>
                  </a:lnTo>
                  <a:lnTo>
                    <a:pt x="1146" y="338"/>
                  </a:lnTo>
                  <a:lnTo>
                    <a:pt x="1079" y="362"/>
                  </a:lnTo>
                  <a:lnTo>
                    <a:pt x="1008" y="385"/>
                  </a:lnTo>
                  <a:lnTo>
                    <a:pt x="932" y="407"/>
                  </a:lnTo>
                  <a:lnTo>
                    <a:pt x="853" y="427"/>
                  </a:lnTo>
                  <a:lnTo>
                    <a:pt x="769" y="445"/>
                  </a:lnTo>
                  <a:lnTo>
                    <a:pt x="683" y="461"/>
                  </a:lnTo>
                  <a:lnTo>
                    <a:pt x="593" y="476"/>
                  </a:lnTo>
                  <a:lnTo>
                    <a:pt x="500" y="489"/>
                  </a:lnTo>
                  <a:lnTo>
                    <a:pt x="405" y="500"/>
                  </a:lnTo>
                  <a:lnTo>
                    <a:pt x="307" y="508"/>
                  </a:lnTo>
                  <a:lnTo>
                    <a:pt x="206" y="515"/>
                  </a:lnTo>
                  <a:lnTo>
                    <a:pt x="104" y="520"/>
                  </a:lnTo>
                  <a:lnTo>
                    <a:pt x="0" y="523"/>
                  </a:lnTo>
                  <a:lnTo>
                    <a:pt x="101" y="523"/>
                  </a:lnTo>
                  <a:lnTo>
                    <a:pt x="202" y="521"/>
                  </a:lnTo>
                  <a:lnTo>
                    <a:pt x="300" y="517"/>
                  </a:lnTo>
                  <a:lnTo>
                    <a:pt x="397" y="511"/>
                  </a:lnTo>
                  <a:lnTo>
                    <a:pt x="493" y="504"/>
                  </a:lnTo>
                  <a:lnTo>
                    <a:pt x="586" y="494"/>
                  </a:lnTo>
                  <a:lnTo>
                    <a:pt x="676" y="483"/>
                  </a:lnTo>
                  <a:lnTo>
                    <a:pt x="764" y="470"/>
                  </a:lnTo>
                  <a:lnTo>
                    <a:pt x="850" y="455"/>
                  </a:lnTo>
                  <a:lnTo>
                    <a:pt x="932" y="438"/>
                  </a:lnTo>
                  <a:lnTo>
                    <a:pt x="1011" y="420"/>
                  </a:lnTo>
                  <a:lnTo>
                    <a:pt x="1087" y="400"/>
                  </a:lnTo>
                  <a:lnTo>
                    <a:pt x="1159" y="379"/>
                  </a:lnTo>
                  <a:lnTo>
                    <a:pt x="1227" y="356"/>
                  </a:lnTo>
                  <a:lnTo>
                    <a:pt x="1290" y="332"/>
                  </a:lnTo>
                  <a:lnTo>
                    <a:pt x="1350" y="307"/>
                  </a:lnTo>
                  <a:lnTo>
                    <a:pt x="1405" y="281"/>
                  </a:lnTo>
                  <a:lnTo>
                    <a:pt x="1500" y="224"/>
                  </a:lnTo>
                  <a:lnTo>
                    <a:pt x="1573" y="163"/>
                  </a:lnTo>
                  <a:lnTo>
                    <a:pt x="1602" y="131"/>
                  </a:lnTo>
                  <a:lnTo>
                    <a:pt x="1667" y="13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" name="Freeform 3"/>
            <p:cNvSpPr>
              <a:spLocks/>
            </p:cNvSpPr>
            <p:nvPr/>
          </p:nvSpPr>
          <p:spPr bwMode="auto">
            <a:xfrm>
              <a:off x="3280" y="5646"/>
              <a:ext cx="1718" cy="524"/>
            </a:xfrm>
            <a:custGeom>
              <a:avLst/>
              <a:gdLst>
                <a:gd name="T0" fmla="+- 0 3461 3330"/>
                <a:gd name="T1" fmla="*/ T0 w 1718"/>
                <a:gd name="T2" fmla="+- 0 5027 5027"/>
                <a:gd name="T3" fmla="*/ 5027 h 524"/>
                <a:gd name="T4" fmla="+- 0 3330 3330"/>
                <a:gd name="T5" fmla="*/ T4 w 1718"/>
                <a:gd name="T6" fmla="+- 0 5027 5027"/>
                <a:gd name="T7" fmla="*/ 5027 h 524"/>
                <a:gd name="T8" fmla="+- 0 3334 3330"/>
                <a:gd name="T9" fmla="*/ T8 w 1718"/>
                <a:gd name="T10" fmla="+- 0 5063 5027"/>
                <a:gd name="T11" fmla="*/ 5063 h 524"/>
                <a:gd name="T12" fmla="+- 0 3362 3330"/>
                <a:gd name="T13" fmla="*/ T12 w 1718"/>
                <a:gd name="T14" fmla="+- 0 5132 5027"/>
                <a:gd name="T15" fmla="*/ 5132 h 524"/>
                <a:gd name="T16" fmla="+- 0 3418 3330"/>
                <a:gd name="T17" fmla="*/ T16 w 1718"/>
                <a:gd name="T18" fmla="+- 0 5199 5027"/>
                <a:gd name="T19" fmla="*/ 5199 h 524"/>
                <a:gd name="T20" fmla="+- 0 3498 3330"/>
                <a:gd name="T21" fmla="*/ T20 w 1718"/>
                <a:gd name="T22" fmla="+- 0 5261 5027"/>
                <a:gd name="T23" fmla="*/ 5261 h 524"/>
                <a:gd name="T24" fmla="+- 0 3601 3330"/>
                <a:gd name="T25" fmla="*/ T24 w 1718"/>
                <a:gd name="T26" fmla="+- 0 5319 5027"/>
                <a:gd name="T27" fmla="*/ 5319 h 524"/>
                <a:gd name="T28" fmla="+- 0 3661 3330"/>
                <a:gd name="T29" fmla="*/ T28 w 1718"/>
                <a:gd name="T30" fmla="+- 0 5347 5027"/>
                <a:gd name="T31" fmla="*/ 5347 h 524"/>
                <a:gd name="T32" fmla="+- 0 3725 3330"/>
                <a:gd name="T33" fmla="*/ T32 w 1718"/>
                <a:gd name="T34" fmla="+- 0 5372 5027"/>
                <a:gd name="T35" fmla="*/ 5372 h 524"/>
                <a:gd name="T36" fmla="+- 0 3795 3330"/>
                <a:gd name="T37" fmla="*/ T36 w 1718"/>
                <a:gd name="T38" fmla="+- 0 5397 5027"/>
                <a:gd name="T39" fmla="*/ 5397 h 524"/>
                <a:gd name="T40" fmla="+- 0 3869 3330"/>
                <a:gd name="T41" fmla="*/ T40 w 1718"/>
                <a:gd name="T42" fmla="+- 0 5420 5027"/>
                <a:gd name="T43" fmla="*/ 5420 h 524"/>
                <a:gd name="T44" fmla="+- 0 3947 3330"/>
                <a:gd name="T45" fmla="*/ T44 w 1718"/>
                <a:gd name="T46" fmla="+- 0 5441 5027"/>
                <a:gd name="T47" fmla="*/ 5441 h 524"/>
                <a:gd name="T48" fmla="+- 0 4030 3330"/>
                <a:gd name="T49" fmla="*/ T48 w 1718"/>
                <a:gd name="T50" fmla="+- 0 5461 5027"/>
                <a:gd name="T51" fmla="*/ 5461 h 524"/>
                <a:gd name="T52" fmla="+- 0 4116 3330"/>
                <a:gd name="T53" fmla="*/ T52 w 1718"/>
                <a:gd name="T54" fmla="+- 0 5479 5027"/>
                <a:gd name="T55" fmla="*/ 5479 h 524"/>
                <a:gd name="T56" fmla="+- 0 4206 3330"/>
                <a:gd name="T57" fmla="*/ T56 w 1718"/>
                <a:gd name="T58" fmla="+- 0 5495 5027"/>
                <a:gd name="T59" fmla="*/ 5495 h 524"/>
                <a:gd name="T60" fmla="+- 0 4299 3330"/>
                <a:gd name="T61" fmla="*/ T60 w 1718"/>
                <a:gd name="T62" fmla="+- 0 5509 5027"/>
                <a:gd name="T63" fmla="*/ 5509 h 524"/>
                <a:gd name="T64" fmla="+- 0 4396 3330"/>
                <a:gd name="T65" fmla="*/ T64 w 1718"/>
                <a:gd name="T66" fmla="+- 0 5521 5027"/>
                <a:gd name="T67" fmla="*/ 5521 h 524"/>
                <a:gd name="T68" fmla="+- 0 4495 3330"/>
                <a:gd name="T69" fmla="*/ T68 w 1718"/>
                <a:gd name="T70" fmla="+- 0 5531 5027"/>
                <a:gd name="T71" fmla="*/ 5531 h 524"/>
                <a:gd name="T72" fmla="+- 0 4597 3330"/>
                <a:gd name="T73" fmla="*/ T72 w 1718"/>
                <a:gd name="T74" fmla="+- 0 5539 5027"/>
                <a:gd name="T75" fmla="*/ 5539 h 524"/>
                <a:gd name="T76" fmla="+- 0 4701 3330"/>
                <a:gd name="T77" fmla="*/ T76 w 1718"/>
                <a:gd name="T78" fmla="+- 0 5545 5027"/>
                <a:gd name="T79" fmla="*/ 5545 h 524"/>
                <a:gd name="T80" fmla="+- 0 4808 3330"/>
                <a:gd name="T81" fmla="*/ T80 w 1718"/>
                <a:gd name="T82" fmla="+- 0 5549 5027"/>
                <a:gd name="T83" fmla="*/ 5549 h 524"/>
                <a:gd name="T84" fmla="+- 0 4917 3330"/>
                <a:gd name="T85" fmla="*/ T84 w 1718"/>
                <a:gd name="T86" fmla="+- 0 5550 5027"/>
                <a:gd name="T87" fmla="*/ 5550 h 524"/>
                <a:gd name="T88" fmla="+- 0 5047 3330"/>
                <a:gd name="T89" fmla="*/ T88 w 1718"/>
                <a:gd name="T90" fmla="+- 0 5550 5027"/>
                <a:gd name="T91" fmla="*/ 5550 h 524"/>
                <a:gd name="T92" fmla="+- 0 4939 3330"/>
                <a:gd name="T93" fmla="*/ T92 w 1718"/>
                <a:gd name="T94" fmla="+- 0 5549 5027"/>
                <a:gd name="T95" fmla="*/ 5549 h 524"/>
                <a:gd name="T96" fmla="+- 0 4832 3330"/>
                <a:gd name="T97" fmla="*/ T96 w 1718"/>
                <a:gd name="T98" fmla="+- 0 5545 5027"/>
                <a:gd name="T99" fmla="*/ 5545 h 524"/>
                <a:gd name="T100" fmla="+- 0 4728 3330"/>
                <a:gd name="T101" fmla="*/ T100 w 1718"/>
                <a:gd name="T102" fmla="+- 0 5539 5027"/>
                <a:gd name="T103" fmla="*/ 5539 h 524"/>
                <a:gd name="T104" fmla="+- 0 4626 3330"/>
                <a:gd name="T105" fmla="*/ T104 w 1718"/>
                <a:gd name="T106" fmla="+- 0 5531 5027"/>
                <a:gd name="T107" fmla="*/ 5531 h 524"/>
                <a:gd name="T108" fmla="+- 0 4526 3330"/>
                <a:gd name="T109" fmla="*/ T108 w 1718"/>
                <a:gd name="T110" fmla="+- 0 5521 5027"/>
                <a:gd name="T111" fmla="*/ 5521 h 524"/>
                <a:gd name="T112" fmla="+- 0 4430 3330"/>
                <a:gd name="T113" fmla="*/ T112 w 1718"/>
                <a:gd name="T114" fmla="+- 0 5509 5027"/>
                <a:gd name="T115" fmla="*/ 5509 h 524"/>
                <a:gd name="T116" fmla="+- 0 4337 3330"/>
                <a:gd name="T117" fmla="*/ T116 w 1718"/>
                <a:gd name="T118" fmla="+- 0 5495 5027"/>
                <a:gd name="T119" fmla="*/ 5495 h 524"/>
                <a:gd name="T120" fmla="+- 0 4247 3330"/>
                <a:gd name="T121" fmla="*/ T120 w 1718"/>
                <a:gd name="T122" fmla="+- 0 5479 5027"/>
                <a:gd name="T123" fmla="*/ 5479 h 524"/>
                <a:gd name="T124" fmla="+- 0 4160 3330"/>
                <a:gd name="T125" fmla="*/ T124 w 1718"/>
                <a:gd name="T126" fmla="+- 0 5461 5027"/>
                <a:gd name="T127" fmla="*/ 5461 h 524"/>
                <a:gd name="T128" fmla="+- 0 4078 3330"/>
                <a:gd name="T129" fmla="*/ T128 w 1718"/>
                <a:gd name="T130" fmla="+- 0 5441 5027"/>
                <a:gd name="T131" fmla="*/ 5441 h 524"/>
                <a:gd name="T132" fmla="+- 0 4000 3330"/>
                <a:gd name="T133" fmla="*/ T132 w 1718"/>
                <a:gd name="T134" fmla="+- 0 5420 5027"/>
                <a:gd name="T135" fmla="*/ 5420 h 524"/>
                <a:gd name="T136" fmla="+- 0 3926 3330"/>
                <a:gd name="T137" fmla="*/ T136 w 1718"/>
                <a:gd name="T138" fmla="+- 0 5397 5027"/>
                <a:gd name="T139" fmla="*/ 5397 h 524"/>
                <a:gd name="T140" fmla="+- 0 3856 3330"/>
                <a:gd name="T141" fmla="*/ T140 w 1718"/>
                <a:gd name="T142" fmla="+- 0 5372 5027"/>
                <a:gd name="T143" fmla="*/ 5372 h 524"/>
                <a:gd name="T144" fmla="+- 0 3791 3330"/>
                <a:gd name="T145" fmla="*/ T144 w 1718"/>
                <a:gd name="T146" fmla="+- 0 5347 5027"/>
                <a:gd name="T147" fmla="*/ 5347 h 524"/>
                <a:gd name="T148" fmla="+- 0 3732 3330"/>
                <a:gd name="T149" fmla="*/ T148 w 1718"/>
                <a:gd name="T150" fmla="+- 0 5319 5027"/>
                <a:gd name="T151" fmla="*/ 5319 h 524"/>
                <a:gd name="T152" fmla="+- 0 3677 3330"/>
                <a:gd name="T153" fmla="*/ T152 w 1718"/>
                <a:gd name="T154" fmla="+- 0 5291 5027"/>
                <a:gd name="T155" fmla="*/ 5291 h 524"/>
                <a:gd name="T156" fmla="+- 0 3585 3330"/>
                <a:gd name="T157" fmla="*/ T156 w 1718"/>
                <a:gd name="T158" fmla="+- 0 5230 5027"/>
                <a:gd name="T159" fmla="*/ 5230 h 524"/>
                <a:gd name="T160" fmla="+- 0 3517 3330"/>
                <a:gd name="T161" fmla="*/ T160 w 1718"/>
                <a:gd name="T162" fmla="+- 0 5166 5027"/>
                <a:gd name="T163" fmla="*/ 5166 h 524"/>
                <a:gd name="T164" fmla="+- 0 3475 3330"/>
                <a:gd name="T165" fmla="*/ T164 w 1718"/>
                <a:gd name="T166" fmla="+- 0 5098 5027"/>
                <a:gd name="T167" fmla="*/ 5098 h 524"/>
                <a:gd name="T168" fmla="+- 0 3464 3330"/>
                <a:gd name="T169" fmla="*/ T168 w 1718"/>
                <a:gd name="T170" fmla="+- 0 5063 5027"/>
                <a:gd name="T171" fmla="*/ 5063 h 524"/>
                <a:gd name="T172" fmla="+- 0 3461 3330"/>
                <a:gd name="T173" fmla="*/ T172 w 1718"/>
                <a:gd name="T174" fmla="+- 0 5027 5027"/>
                <a:gd name="T175" fmla="*/ 5027 h 5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718" h="524">
                  <a:moveTo>
                    <a:pt x="131" y="0"/>
                  </a:moveTo>
                  <a:lnTo>
                    <a:pt x="0" y="0"/>
                  </a:lnTo>
                  <a:lnTo>
                    <a:pt x="4" y="36"/>
                  </a:lnTo>
                  <a:lnTo>
                    <a:pt x="32" y="105"/>
                  </a:lnTo>
                  <a:lnTo>
                    <a:pt x="88" y="172"/>
                  </a:lnTo>
                  <a:lnTo>
                    <a:pt x="168" y="234"/>
                  </a:lnTo>
                  <a:lnTo>
                    <a:pt x="271" y="292"/>
                  </a:lnTo>
                  <a:lnTo>
                    <a:pt x="331" y="320"/>
                  </a:lnTo>
                  <a:lnTo>
                    <a:pt x="395" y="345"/>
                  </a:lnTo>
                  <a:lnTo>
                    <a:pt x="465" y="370"/>
                  </a:lnTo>
                  <a:lnTo>
                    <a:pt x="539" y="393"/>
                  </a:lnTo>
                  <a:lnTo>
                    <a:pt x="617" y="414"/>
                  </a:lnTo>
                  <a:lnTo>
                    <a:pt x="700" y="434"/>
                  </a:lnTo>
                  <a:lnTo>
                    <a:pt x="786" y="452"/>
                  </a:lnTo>
                  <a:lnTo>
                    <a:pt x="876" y="468"/>
                  </a:lnTo>
                  <a:lnTo>
                    <a:pt x="969" y="482"/>
                  </a:lnTo>
                  <a:lnTo>
                    <a:pt x="1066" y="494"/>
                  </a:lnTo>
                  <a:lnTo>
                    <a:pt x="1165" y="504"/>
                  </a:lnTo>
                  <a:lnTo>
                    <a:pt x="1267" y="512"/>
                  </a:lnTo>
                  <a:lnTo>
                    <a:pt x="1371" y="518"/>
                  </a:lnTo>
                  <a:lnTo>
                    <a:pt x="1478" y="522"/>
                  </a:lnTo>
                  <a:lnTo>
                    <a:pt x="1587" y="523"/>
                  </a:lnTo>
                  <a:lnTo>
                    <a:pt x="1717" y="523"/>
                  </a:lnTo>
                  <a:lnTo>
                    <a:pt x="1609" y="522"/>
                  </a:lnTo>
                  <a:lnTo>
                    <a:pt x="1502" y="518"/>
                  </a:lnTo>
                  <a:lnTo>
                    <a:pt x="1398" y="512"/>
                  </a:lnTo>
                  <a:lnTo>
                    <a:pt x="1296" y="504"/>
                  </a:lnTo>
                  <a:lnTo>
                    <a:pt x="1196" y="494"/>
                  </a:lnTo>
                  <a:lnTo>
                    <a:pt x="1100" y="482"/>
                  </a:lnTo>
                  <a:lnTo>
                    <a:pt x="1007" y="468"/>
                  </a:lnTo>
                  <a:lnTo>
                    <a:pt x="917" y="452"/>
                  </a:lnTo>
                  <a:lnTo>
                    <a:pt x="830" y="434"/>
                  </a:lnTo>
                  <a:lnTo>
                    <a:pt x="748" y="414"/>
                  </a:lnTo>
                  <a:lnTo>
                    <a:pt x="670" y="393"/>
                  </a:lnTo>
                  <a:lnTo>
                    <a:pt x="596" y="370"/>
                  </a:lnTo>
                  <a:lnTo>
                    <a:pt x="526" y="345"/>
                  </a:lnTo>
                  <a:lnTo>
                    <a:pt x="461" y="320"/>
                  </a:lnTo>
                  <a:lnTo>
                    <a:pt x="402" y="292"/>
                  </a:lnTo>
                  <a:lnTo>
                    <a:pt x="347" y="264"/>
                  </a:lnTo>
                  <a:lnTo>
                    <a:pt x="255" y="203"/>
                  </a:lnTo>
                  <a:lnTo>
                    <a:pt x="187" y="139"/>
                  </a:lnTo>
                  <a:lnTo>
                    <a:pt x="145" y="71"/>
                  </a:lnTo>
                  <a:lnTo>
                    <a:pt x="134" y="3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C95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6" name="Freeform 2"/>
            <p:cNvSpPr>
              <a:spLocks/>
            </p:cNvSpPr>
            <p:nvPr/>
          </p:nvSpPr>
          <p:spPr bwMode="auto">
            <a:xfrm>
              <a:off x="3268" y="5646"/>
              <a:ext cx="3320" cy="524"/>
            </a:xfrm>
            <a:custGeom>
              <a:avLst/>
              <a:gdLst>
                <a:gd name="T0" fmla="+- 0 5086 3330"/>
                <a:gd name="T1" fmla="*/ T0 w 3320"/>
                <a:gd name="T2" fmla="+- 0 5547 5027"/>
                <a:gd name="T3" fmla="*/ 5547 h 524"/>
                <a:gd name="T4" fmla="+- 0 5289 3330"/>
                <a:gd name="T5" fmla="*/ T4 w 3320"/>
                <a:gd name="T6" fmla="+- 0 5535 5027"/>
                <a:gd name="T7" fmla="*/ 5535 h 524"/>
                <a:gd name="T8" fmla="+- 0 5482 3330"/>
                <a:gd name="T9" fmla="*/ T8 w 3320"/>
                <a:gd name="T10" fmla="+- 0 5516 5027"/>
                <a:gd name="T11" fmla="*/ 5516 h 524"/>
                <a:gd name="T12" fmla="+- 0 5665 3330"/>
                <a:gd name="T13" fmla="*/ T12 w 3320"/>
                <a:gd name="T14" fmla="+- 0 5488 5027"/>
                <a:gd name="T15" fmla="*/ 5488 h 524"/>
                <a:gd name="T16" fmla="+- 0 5835 3330"/>
                <a:gd name="T17" fmla="*/ T16 w 3320"/>
                <a:gd name="T18" fmla="+- 0 5454 5027"/>
                <a:gd name="T19" fmla="*/ 5454 h 524"/>
                <a:gd name="T20" fmla="+- 0 5990 3330"/>
                <a:gd name="T21" fmla="*/ T20 w 3320"/>
                <a:gd name="T22" fmla="+- 0 5412 5027"/>
                <a:gd name="T23" fmla="*/ 5412 h 524"/>
                <a:gd name="T24" fmla="+- 0 6128 3330"/>
                <a:gd name="T25" fmla="*/ T24 w 3320"/>
                <a:gd name="T26" fmla="+- 0 5365 5027"/>
                <a:gd name="T27" fmla="*/ 5365 h 524"/>
                <a:gd name="T28" fmla="+- 0 6248 3330"/>
                <a:gd name="T29" fmla="*/ T28 w 3320"/>
                <a:gd name="T30" fmla="+- 0 5312 5027"/>
                <a:gd name="T31" fmla="*/ 5312 h 524"/>
                <a:gd name="T32" fmla="+- 0 6424 3330"/>
                <a:gd name="T33" fmla="*/ T32 w 3320"/>
                <a:gd name="T34" fmla="+- 0 5191 5027"/>
                <a:gd name="T35" fmla="*/ 5191 h 524"/>
                <a:gd name="T36" fmla="+- 0 6388 3330"/>
                <a:gd name="T37" fmla="*/ T36 w 3320"/>
                <a:gd name="T38" fmla="+- 0 5158 5027"/>
                <a:gd name="T39" fmla="*/ 5158 h 524"/>
                <a:gd name="T40" fmla="+- 0 6649 3330"/>
                <a:gd name="T41" fmla="*/ T40 w 3320"/>
                <a:gd name="T42" fmla="+- 0 5158 5027"/>
                <a:gd name="T43" fmla="*/ 5158 h 524"/>
                <a:gd name="T44" fmla="+- 0 6555 3330"/>
                <a:gd name="T45" fmla="*/ T44 w 3320"/>
                <a:gd name="T46" fmla="+- 0 5190 5027"/>
                <a:gd name="T47" fmla="*/ 5190 h 524"/>
                <a:gd name="T48" fmla="+- 0 6383 3330"/>
                <a:gd name="T49" fmla="*/ T48 w 3320"/>
                <a:gd name="T50" fmla="+- 0 5310 5027"/>
                <a:gd name="T51" fmla="*/ 5310 h 524"/>
                <a:gd name="T52" fmla="+- 0 6266 3330"/>
                <a:gd name="T53" fmla="*/ T52 w 3320"/>
                <a:gd name="T54" fmla="+- 0 5362 5027"/>
                <a:gd name="T55" fmla="*/ 5362 h 524"/>
                <a:gd name="T56" fmla="+- 0 6131 3330"/>
                <a:gd name="T57" fmla="*/ T56 w 3320"/>
                <a:gd name="T58" fmla="+- 0 5409 5027"/>
                <a:gd name="T59" fmla="*/ 5409 h 524"/>
                <a:gd name="T60" fmla="+- 0 5980 3330"/>
                <a:gd name="T61" fmla="*/ T60 w 3320"/>
                <a:gd name="T62" fmla="+- 0 5450 5027"/>
                <a:gd name="T63" fmla="*/ 5450 h 524"/>
                <a:gd name="T64" fmla="+- 0 5815 3330"/>
                <a:gd name="T65" fmla="*/ T64 w 3320"/>
                <a:gd name="T66" fmla="+- 0 5485 5027"/>
                <a:gd name="T67" fmla="*/ 5485 h 524"/>
                <a:gd name="T68" fmla="+- 0 5637 3330"/>
                <a:gd name="T69" fmla="*/ T68 w 3320"/>
                <a:gd name="T70" fmla="+- 0 5513 5027"/>
                <a:gd name="T71" fmla="*/ 5513 h 524"/>
                <a:gd name="T72" fmla="+- 0 5448 3330"/>
                <a:gd name="T73" fmla="*/ T72 w 3320"/>
                <a:gd name="T74" fmla="+- 0 5533 5027"/>
                <a:gd name="T75" fmla="*/ 5533 h 524"/>
                <a:gd name="T76" fmla="+- 0 5251 3330"/>
                <a:gd name="T77" fmla="*/ T76 w 3320"/>
                <a:gd name="T78" fmla="+- 0 5546 5027"/>
                <a:gd name="T79" fmla="*/ 5546 h 524"/>
                <a:gd name="T80" fmla="+- 0 5047 3330"/>
                <a:gd name="T81" fmla="*/ T80 w 3320"/>
                <a:gd name="T82" fmla="+- 0 5550 5027"/>
                <a:gd name="T83" fmla="*/ 5550 h 524"/>
                <a:gd name="T84" fmla="+- 0 4808 3330"/>
                <a:gd name="T85" fmla="*/ T84 w 3320"/>
                <a:gd name="T86" fmla="+- 0 5549 5027"/>
                <a:gd name="T87" fmla="*/ 5549 h 524"/>
                <a:gd name="T88" fmla="+- 0 4597 3330"/>
                <a:gd name="T89" fmla="*/ T88 w 3320"/>
                <a:gd name="T90" fmla="+- 0 5539 5027"/>
                <a:gd name="T91" fmla="*/ 5539 h 524"/>
                <a:gd name="T92" fmla="+- 0 4396 3330"/>
                <a:gd name="T93" fmla="*/ T92 w 3320"/>
                <a:gd name="T94" fmla="+- 0 5521 5027"/>
                <a:gd name="T95" fmla="*/ 5521 h 524"/>
                <a:gd name="T96" fmla="+- 0 4206 3330"/>
                <a:gd name="T97" fmla="*/ T96 w 3320"/>
                <a:gd name="T98" fmla="+- 0 5495 5027"/>
                <a:gd name="T99" fmla="*/ 5495 h 524"/>
                <a:gd name="T100" fmla="+- 0 4030 3330"/>
                <a:gd name="T101" fmla="*/ T100 w 3320"/>
                <a:gd name="T102" fmla="+- 0 5461 5027"/>
                <a:gd name="T103" fmla="*/ 5461 h 524"/>
                <a:gd name="T104" fmla="+- 0 3869 3330"/>
                <a:gd name="T105" fmla="*/ T104 w 3320"/>
                <a:gd name="T106" fmla="+- 0 5420 5027"/>
                <a:gd name="T107" fmla="*/ 5420 h 524"/>
                <a:gd name="T108" fmla="+- 0 3725 3330"/>
                <a:gd name="T109" fmla="*/ T108 w 3320"/>
                <a:gd name="T110" fmla="+- 0 5372 5027"/>
                <a:gd name="T111" fmla="*/ 5372 h 524"/>
                <a:gd name="T112" fmla="+- 0 3601 3330"/>
                <a:gd name="T113" fmla="*/ T112 w 3320"/>
                <a:gd name="T114" fmla="+- 0 5319 5027"/>
                <a:gd name="T115" fmla="*/ 5319 h 524"/>
                <a:gd name="T116" fmla="+- 0 3455 3330"/>
                <a:gd name="T117" fmla="*/ T116 w 3320"/>
                <a:gd name="T118" fmla="+- 0 5230 5027"/>
                <a:gd name="T119" fmla="*/ 5230 h 524"/>
                <a:gd name="T120" fmla="+- 0 3344 3330"/>
                <a:gd name="T121" fmla="*/ T120 w 3320"/>
                <a:gd name="T122" fmla="+- 0 5098 5027"/>
                <a:gd name="T123" fmla="*/ 5098 h 524"/>
                <a:gd name="T124" fmla="+- 0 3461 3330"/>
                <a:gd name="T125" fmla="*/ T124 w 3320"/>
                <a:gd name="T126" fmla="+- 0 5027 5027"/>
                <a:gd name="T127" fmla="*/ 5027 h 524"/>
                <a:gd name="T128" fmla="+- 0 3475 3330"/>
                <a:gd name="T129" fmla="*/ T128 w 3320"/>
                <a:gd name="T130" fmla="+- 0 5098 5027"/>
                <a:gd name="T131" fmla="*/ 5098 h 524"/>
                <a:gd name="T132" fmla="+- 0 3585 3330"/>
                <a:gd name="T133" fmla="*/ T132 w 3320"/>
                <a:gd name="T134" fmla="+- 0 5230 5027"/>
                <a:gd name="T135" fmla="*/ 5230 h 524"/>
                <a:gd name="T136" fmla="+- 0 3732 3330"/>
                <a:gd name="T137" fmla="*/ T136 w 3320"/>
                <a:gd name="T138" fmla="+- 0 5319 5027"/>
                <a:gd name="T139" fmla="*/ 5319 h 524"/>
                <a:gd name="T140" fmla="+- 0 3856 3330"/>
                <a:gd name="T141" fmla="*/ T140 w 3320"/>
                <a:gd name="T142" fmla="+- 0 5372 5027"/>
                <a:gd name="T143" fmla="*/ 5372 h 524"/>
                <a:gd name="T144" fmla="+- 0 4000 3330"/>
                <a:gd name="T145" fmla="*/ T144 w 3320"/>
                <a:gd name="T146" fmla="+- 0 5420 5027"/>
                <a:gd name="T147" fmla="*/ 5420 h 524"/>
                <a:gd name="T148" fmla="+- 0 4160 3330"/>
                <a:gd name="T149" fmla="*/ T148 w 3320"/>
                <a:gd name="T150" fmla="+- 0 5461 5027"/>
                <a:gd name="T151" fmla="*/ 5461 h 524"/>
                <a:gd name="T152" fmla="+- 0 4337 3330"/>
                <a:gd name="T153" fmla="*/ T152 w 3320"/>
                <a:gd name="T154" fmla="+- 0 5495 5027"/>
                <a:gd name="T155" fmla="*/ 5495 h 524"/>
                <a:gd name="T156" fmla="+- 0 4526 3330"/>
                <a:gd name="T157" fmla="*/ T156 w 3320"/>
                <a:gd name="T158" fmla="+- 0 5521 5027"/>
                <a:gd name="T159" fmla="*/ 5521 h 524"/>
                <a:gd name="T160" fmla="+- 0 4728 3330"/>
                <a:gd name="T161" fmla="*/ T160 w 3320"/>
                <a:gd name="T162" fmla="+- 0 5539 5027"/>
                <a:gd name="T163" fmla="*/ 5539 h 524"/>
                <a:gd name="T164" fmla="+- 0 4939 3330"/>
                <a:gd name="T165" fmla="*/ T164 w 3320"/>
                <a:gd name="T166" fmla="+- 0 5549 5027"/>
                <a:gd name="T167" fmla="*/ 5549 h 5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3320" h="524">
                  <a:moveTo>
                    <a:pt x="1652" y="523"/>
                  </a:moveTo>
                  <a:lnTo>
                    <a:pt x="1756" y="520"/>
                  </a:lnTo>
                  <a:lnTo>
                    <a:pt x="1858" y="515"/>
                  </a:lnTo>
                  <a:lnTo>
                    <a:pt x="1959" y="508"/>
                  </a:lnTo>
                  <a:lnTo>
                    <a:pt x="2057" y="500"/>
                  </a:lnTo>
                  <a:lnTo>
                    <a:pt x="2152" y="489"/>
                  </a:lnTo>
                  <a:lnTo>
                    <a:pt x="2245" y="476"/>
                  </a:lnTo>
                  <a:lnTo>
                    <a:pt x="2335" y="461"/>
                  </a:lnTo>
                  <a:lnTo>
                    <a:pt x="2421" y="445"/>
                  </a:lnTo>
                  <a:lnTo>
                    <a:pt x="2505" y="427"/>
                  </a:lnTo>
                  <a:lnTo>
                    <a:pt x="2584" y="407"/>
                  </a:lnTo>
                  <a:lnTo>
                    <a:pt x="2660" y="385"/>
                  </a:lnTo>
                  <a:lnTo>
                    <a:pt x="2731" y="362"/>
                  </a:lnTo>
                  <a:lnTo>
                    <a:pt x="2798" y="338"/>
                  </a:lnTo>
                  <a:lnTo>
                    <a:pt x="2860" y="312"/>
                  </a:lnTo>
                  <a:lnTo>
                    <a:pt x="2918" y="285"/>
                  </a:lnTo>
                  <a:lnTo>
                    <a:pt x="3017" y="226"/>
                  </a:lnTo>
                  <a:lnTo>
                    <a:pt x="3094" y="164"/>
                  </a:lnTo>
                  <a:lnTo>
                    <a:pt x="3123" y="131"/>
                  </a:lnTo>
                  <a:lnTo>
                    <a:pt x="3058" y="131"/>
                  </a:lnTo>
                  <a:lnTo>
                    <a:pt x="3239" y="0"/>
                  </a:lnTo>
                  <a:lnTo>
                    <a:pt x="3319" y="131"/>
                  </a:lnTo>
                  <a:lnTo>
                    <a:pt x="3254" y="131"/>
                  </a:lnTo>
                  <a:lnTo>
                    <a:pt x="3225" y="163"/>
                  </a:lnTo>
                  <a:lnTo>
                    <a:pt x="3150" y="225"/>
                  </a:lnTo>
                  <a:lnTo>
                    <a:pt x="3053" y="283"/>
                  </a:lnTo>
                  <a:lnTo>
                    <a:pt x="2997" y="309"/>
                  </a:lnTo>
                  <a:lnTo>
                    <a:pt x="2936" y="335"/>
                  </a:lnTo>
                  <a:lnTo>
                    <a:pt x="2871" y="359"/>
                  </a:lnTo>
                  <a:lnTo>
                    <a:pt x="2801" y="382"/>
                  </a:lnTo>
                  <a:lnTo>
                    <a:pt x="2727" y="403"/>
                  </a:lnTo>
                  <a:lnTo>
                    <a:pt x="2650" y="423"/>
                  </a:lnTo>
                  <a:lnTo>
                    <a:pt x="2569" y="441"/>
                  </a:lnTo>
                  <a:lnTo>
                    <a:pt x="2485" y="458"/>
                  </a:lnTo>
                  <a:lnTo>
                    <a:pt x="2397" y="473"/>
                  </a:lnTo>
                  <a:lnTo>
                    <a:pt x="2307" y="486"/>
                  </a:lnTo>
                  <a:lnTo>
                    <a:pt x="2214" y="497"/>
                  </a:lnTo>
                  <a:lnTo>
                    <a:pt x="2118" y="506"/>
                  </a:lnTo>
                  <a:lnTo>
                    <a:pt x="2021" y="513"/>
                  </a:lnTo>
                  <a:lnTo>
                    <a:pt x="1921" y="519"/>
                  </a:lnTo>
                  <a:lnTo>
                    <a:pt x="1820" y="522"/>
                  </a:lnTo>
                  <a:lnTo>
                    <a:pt x="1717" y="523"/>
                  </a:lnTo>
                  <a:lnTo>
                    <a:pt x="1587" y="523"/>
                  </a:lnTo>
                  <a:lnTo>
                    <a:pt x="1478" y="522"/>
                  </a:lnTo>
                  <a:lnTo>
                    <a:pt x="1371" y="518"/>
                  </a:lnTo>
                  <a:lnTo>
                    <a:pt x="1267" y="512"/>
                  </a:lnTo>
                  <a:lnTo>
                    <a:pt x="1165" y="504"/>
                  </a:lnTo>
                  <a:lnTo>
                    <a:pt x="1066" y="494"/>
                  </a:lnTo>
                  <a:lnTo>
                    <a:pt x="969" y="482"/>
                  </a:lnTo>
                  <a:lnTo>
                    <a:pt x="876" y="468"/>
                  </a:lnTo>
                  <a:lnTo>
                    <a:pt x="786" y="452"/>
                  </a:lnTo>
                  <a:lnTo>
                    <a:pt x="700" y="434"/>
                  </a:lnTo>
                  <a:lnTo>
                    <a:pt x="617" y="414"/>
                  </a:lnTo>
                  <a:lnTo>
                    <a:pt x="539" y="393"/>
                  </a:lnTo>
                  <a:lnTo>
                    <a:pt x="465" y="370"/>
                  </a:lnTo>
                  <a:lnTo>
                    <a:pt x="395" y="345"/>
                  </a:lnTo>
                  <a:lnTo>
                    <a:pt x="331" y="320"/>
                  </a:lnTo>
                  <a:lnTo>
                    <a:pt x="271" y="292"/>
                  </a:lnTo>
                  <a:lnTo>
                    <a:pt x="217" y="264"/>
                  </a:lnTo>
                  <a:lnTo>
                    <a:pt x="125" y="203"/>
                  </a:lnTo>
                  <a:lnTo>
                    <a:pt x="57" y="139"/>
                  </a:lnTo>
                  <a:lnTo>
                    <a:pt x="14" y="7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4" y="36"/>
                  </a:lnTo>
                  <a:lnTo>
                    <a:pt x="145" y="71"/>
                  </a:lnTo>
                  <a:lnTo>
                    <a:pt x="187" y="139"/>
                  </a:lnTo>
                  <a:lnTo>
                    <a:pt x="255" y="203"/>
                  </a:lnTo>
                  <a:lnTo>
                    <a:pt x="347" y="264"/>
                  </a:lnTo>
                  <a:lnTo>
                    <a:pt x="402" y="292"/>
                  </a:lnTo>
                  <a:lnTo>
                    <a:pt x="461" y="320"/>
                  </a:lnTo>
                  <a:lnTo>
                    <a:pt x="526" y="345"/>
                  </a:lnTo>
                  <a:lnTo>
                    <a:pt x="596" y="370"/>
                  </a:lnTo>
                  <a:lnTo>
                    <a:pt x="670" y="393"/>
                  </a:lnTo>
                  <a:lnTo>
                    <a:pt x="748" y="414"/>
                  </a:lnTo>
                  <a:lnTo>
                    <a:pt x="830" y="434"/>
                  </a:lnTo>
                  <a:lnTo>
                    <a:pt x="917" y="452"/>
                  </a:lnTo>
                  <a:lnTo>
                    <a:pt x="1007" y="468"/>
                  </a:lnTo>
                  <a:lnTo>
                    <a:pt x="1100" y="482"/>
                  </a:lnTo>
                  <a:lnTo>
                    <a:pt x="1196" y="494"/>
                  </a:lnTo>
                  <a:lnTo>
                    <a:pt x="1296" y="504"/>
                  </a:lnTo>
                  <a:lnTo>
                    <a:pt x="1398" y="512"/>
                  </a:lnTo>
                  <a:lnTo>
                    <a:pt x="1502" y="518"/>
                  </a:lnTo>
                  <a:lnTo>
                    <a:pt x="1609" y="522"/>
                  </a:lnTo>
                  <a:lnTo>
                    <a:pt x="1717" y="523"/>
                  </a:lnTo>
                </a:path>
              </a:pathLst>
            </a:custGeom>
            <a:noFill/>
            <a:ln w="25908">
              <a:solidFill>
                <a:srgbClr val="70883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Freeform 23"/>
          <p:cNvSpPr>
            <a:spLocks/>
          </p:cNvSpPr>
          <p:nvPr/>
        </p:nvSpPr>
        <p:spPr bwMode="auto">
          <a:xfrm rot="12413449">
            <a:off x="1394201" y="2064589"/>
            <a:ext cx="1005554" cy="2177875"/>
          </a:xfrm>
          <a:custGeom>
            <a:avLst/>
            <a:gdLst>
              <a:gd name="T0" fmla="+- 0 8969 7702"/>
              <a:gd name="T1" fmla="*/ T0 w 1318"/>
              <a:gd name="T2" fmla="+- 0 2586 1673"/>
              <a:gd name="T3" fmla="*/ 2586 h 2223"/>
              <a:gd name="T4" fmla="+- 0 8913 7702"/>
              <a:gd name="T5" fmla="*/ T4 w 1318"/>
              <a:gd name="T6" fmla="+- 0 2453 1673"/>
              <a:gd name="T7" fmla="*/ 2453 h 2223"/>
              <a:gd name="T8" fmla="+- 0 8839 7702"/>
              <a:gd name="T9" fmla="*/ T8 w 1318"/>
              <a:gd name="T10" fmla="+- 0 2332 1673"/>
              <a:gd name="T11" fmla="*/ 2332 h 2223"/>
              <a:gd name="T12" fmla="+- 0 8749 7702"/>
              <a:gd name="T13" fmla="*/ T12 w 1318"/>
              <a:gd name="T14" fmla="+- 0 2224 1673"/>
              <a:gd name="T15" fmla="*/ 2224 h 2223"/>
              <a:gd name="T16" fmla="+- 0 8646 7702"/>
              <a:gd name="T17" fmla="*/ T16 w 1318"/>
              <a:gd name="T18" fmla="+- 0 2131 1673"/>
              <a:gd name="T19" fmla="*/ 2131 h 2223"/>
              <a:gd name="T20" fmla="+- 0 8530 7702"/>
              <a:gd name="T21" fmla="*/ T20 w 1318"/>
              <a:gd name="T22" fmla="+- 0 2053 1673"/>
              <a:gd name="T23" fmla="*/ 2053 h 2223"/>
              <a:gd name="T24" fmla="+- 0 8404 7702"/>
              <a:gd name="T25" fmla="*/ T24 w 1318"/>
              <a:gd name="T26" fmla="+- 0 1992 1673"/>
              <a:gd name="T27" fmla="*/ 1992 h 2223"/>
              <a:gd name="T28" fmla="+- 0 8271 7702"/>
              <a:gd name="T29" fmla="*/ T28 w 1318"/>
              <a:gd name="T30" fmla="+- 0 1948 1673"/>
              <a:gd name="T31" fmla="*/ 1948 h 2223"/>
              <a:gd name="T32" fmla="+- 0 8130 7702"/>
              <a:gd name="T33" fmla="*/ T32 w 1318"/>
              <a:gd name="T34" fmla="+- 0 1923 1673"/>
              <a:gd name="T35" fmla="*/ 1923 h 2223"/>
              <a:gd name="T36" fmla="+- 0 7986 7702"/>
              <a:gd name="T37" fmla="*/ T36 w 1318"/>
              <a:gd name="T38" fmla="+- 0 1918 1673"/>
              <a:gd name="T39" fmla="*/ 1918 h 2223"/>
              <a:gd name="T40" fmla="+- 0 7839 7702"/>
              <a:gd name="T41" fmla="*/ T40 w 1318"/>
              <a:gd name="T42" fmla="+- 0 1934 1673"/>
              <a:gd name="T43" fmla="*/ 1934 h 2223"/>
              <a:gd name="T44" fmla="+- 0 7702 7702"/>
              <a:gd name="T45" fmla="*/ T44 w 1318"/>
              <a:gd name="T46" fmla="+- 0 1705 1673"/>
              <a:gd name="T47" fmla="*/ 1705 h 2223"/>
              <a:gd name="T48" fmla="+- 0 7850 7702"/>
              <a:gd name="T49" fmla="*/ T48 w 1318"/>
              <a:gd name="T50" fmla="+- 0 1678 1673"/>
              <a:gd name="T51" fmla="*/ 1678 h 2223"/>
              <a:gd name="T52" fmla="+- 0 7996 7702"/>
              <a:gd name="T53" fmla="*/ T52 w 1318"/>
              <a:gd name="T54" fmla="+- 0 1673 1673"/>
              <a:gd name="T55" fmla="*/ 1673 h 2223"/>
              <a:gd name="T56" fmla="+- 0 8138 7702"/>
              <a:gd name="T57" fmla="*/ T56 w 1318"/>
              <a:gd name="T58" fmla="+- 0 1688 1673"/>
              <a:gd name="T59" fmla="*/ 1688 h 2223"/>
              <a:gd name="T60" fmla="+- 0 8276 7702"/>
              <a:gd name="T61" fmla="*/ T60 w 1318"/>
              <a:gd name="T62" fmla="+- 0 1722 1673"/>
              <a:gd name="T63" fmla="*/ 1722 h 2223"/>
              <a:gd name="T64" fmla="+- 0 8406 7702"/>
              <a:gd name="T65" fmla="*/ T64 w 1318"/>
              <a:gd name="T66" fmla="+- 0 1775 1673"/>
              <a:gd name="T67" fmla="*/ 1775 h 2223"/>
              <a:gd name="T68" fmla="+- 0 8527 7702"/>
              <a:gd name="T69" fmla="*/ T68 w 1318"/>
              <a:gd name="T70" fmla="+- 0 1845 1673"/>
              <a:gd name="T71" fmla="*/ 1845 h 2223"/>
              <a:gd name="T72" fmla="+- 0 8636 7702"/>
              <a:gd name="T73" fmla="*/ T72 w 1318"/>
              <a:gd name="T74" fmla="+- 0 1931 1673"/>
              <a:gd name="T75" fmla="*/ 1931 h 2223"/>
              <a:gd name="T76" fmla="+- 0 8733 7702"/>
              <a:gd name="T77" fmla="*/ T76 w 1318"/>
              <a:gd name="T78" fmla="+- 0 2031 1673"/>
              <a:gd name="T79" fmla="*/ 2031 h 2223"/>
              <a:gd name="T80" fmla="+- 0 8815 7702"/>
              <a:gd name="T81" fmla="*/ T80 w 1318"/>
              <a:gd name="T82" fmla="+- 0 2146 1673"/>
              <a:gd name="T83" fmla="*/ 2146 h 2223"/>
              <a:gd name="T84" fmla="+- 0 8881 7702"/>
              <a:gd name="T85" fmla="*/ T84 w 1318"/>
              <a:gd name="T86" fmla="+- 0 2273 1673"/>
              <a:gd name="T87" fmla="*/ 2273 h 2223"/>
              <a:gd name="T88" fmla="+- 0 8928 7702"/>
              <a:gd name="T89" fmla="*/ T88 w 1318"/>
              <a:gd name="T90" fmla="+- 0 2412 1673"/>
              <a:gd name="T91" fmla="*/ 2412 h 2223"/>
              <a:gd name="T92" fmla="+- 0 9006 7702"/>
              <a:gd name="T93" fmla="*/ T92 w 1318"/>
              <a:gd name="T94" fmla="+- 0 2730 1673"/>
              <a:gd name="T95" fmla="*/ 2730 h 2223"/>
              <a:gd name="T96" fmla="+- 0 9020 7702"/>
              <a:gd name="T97" fmla="*/ T96 w 1318"/>
              <a:gd name="T98" fmla="+- 0 2876 1673"/>
              <a:gd name="T99" fmla="*/ 2876 h 2223"/>
              <a:gd name="T100" fmla="+- 0 9013 7702"/>
              <a:gd name="T101" fmla="*/ T100 w 1318"/>
              <a:gd name="T102" fmla="+- 0 3021 1673"/>
              <a:gd name="T103" fmla="*/ 3021 h 2223"/>
              <a:gd name="T104" fmla="+- 0 8984 7702"/>
              <a:gd name="T105" fmla="*/ T104 w 1318"/>
              <a:gd name="T106" fmla="+- 0 3161 1673"/>
              <a:gd name="T107" fmla="*/ 3161 h 2223"/>
              <a:gd name="T108" fmla="+- 0 8935 7702"/>
              <a:gd name="T109" fmla="*/ T108 w 1318"/>
              <a:gd name="T110" fmla="+- 0 3296 1673"/>
              <a:gd name="T111" fmla="*/ 3296 h 2223"/>
              <a:gd name="T112" fmla="+- 0 8867 7702"/>
              <a:gd name="T113" fmla="*/ T112 w 1318"/>
              <a:gd name="T114" fmla="+- 0 3423 1673"/>
              <a:gd name="T115" fmla="*/ 3423 h 2223"/>
              <a:gd name="T116" fmla="+- 0 8781 7702"/>
              <a:gd name="T117" fmla="*/ T116 w 1318"/>
              <a:gd name="T118" fmla="+- 0 3540 1673"/>
              <a:gd name="T119" fmla="*/ 3540 h 2223"/>
              <a:gd name="T120" fmla="+- 0 8677 7702"/>
              <a:gd name="T121" fmla="*/ T120 w 1318"/>
              <a:gd name="T122" fmla="+- 0 3644 1673"/>
              <a:gd name="T123" fmla="*/ 3644 h 2223"/>
              <a:gd name="T124" fmla="+- 0 8558 7702"/>
              <a:gd name="T125" fmla="*/ T124 w 1318"/>
              <a:gd name="T126" fmla="+- 0 3734 1673"/>
              <a:gd name="T127" fmla="*/ 3734 h 2223"/>
              <a:gd name="T128" fmla="+- 0 8523 7702"/>
              <a:gd name="T129" fmla="*/ T128 w 1318"/>
              <a:gd name="T130" fmla="+- 0 3895 1673"/>
              <a:gd name="T131" fmla="*/ 3895 h 2223"/>
              <a:gd name="T132" fmla="+- 0 8398 7702"/>
              <a:gd name="T133" fmla="*/ T132 w 1318"/>
              <a:gd name="T134" fmla="+- 0 3405 1673"/>
              <a:gd name="T135" fmla="*/ 3405 h 2223"/>
              <a:gd name="T136" fmla="+- 0 8496 7702"/>
              <a:gd name="T137" fmla="*/ T136 w 1318"/>
              <a:gd name="T138" fmla="+- 0 3488 1673"/>
              <a:gd name="T139" fmla="*/ 3488 h 2223"/>
              <a:gd name="T140" fmla="+- 0 8616 7702"/>
              <a:gd name="T141" fmla="*/ T140 w 1318"/>
              <a:gd name="T142" fmla="+- 0 3397 1673"/>
              <a:gd name="T143" fmla="*/ 3397 h 2223"/>
              <a:gd name="T144" fmla="+- 0 8721 7702"/>
              <a:gd name="T145" fmla="*/ T144 w 1318"/>
              <a:gd name="T146" fmla="+- 0 3291 1673"/>
              <a:gd name="T147" fmla="*/ 3291 h 2223"/>
              <a:gd name="T148" fmla="+- 0 8808 7702"/>
              <a:gd name="T149" fmla="*/ T148 w 1318"/>
              <a:gd name="T150" fmla="+- 0 3172 1673"/>
              <a:gd name="T151" fmla="*/ 3172 h 2223"/>
              <a:gd name="T152" fmla="+- 0 8876 7702"/>
              <a:gd name="T153" fmla="*/ T152 w 1318"/>
              <a:gd name="T154" fmla="+- 0 3043 1673"/>
              <a:gd name="T155" fmla="*/ 3043 h 2223"/>
              <a:gd name="T156" fmla="+- 0 8924 7702"/>
              <a:gd name="T157" fmla="*/ T156 w 1318"/>
              <a:gd name="T158" fmla="+- 0 2905 1673"/>
              <a:gd name="T159" fmla="*/ 2905 h 2223"/>
              <a:gd name="T160" fmla="+- 0 8952 7702"/>
              <a:gd name="T161" fmla="*/ T160 w 1318"/>
              <a:gd name="T162" fmla="+- 0 2760 1673"/>
              <a:gd name="T163" fmla="*/ 2760 h 2223"/>
              <a:gd name="T164" fmla="+- 0 8957 7702"/>
              <a:gd name="T165" fmla="*/ T164 w 1318"/>
              <a:gd name="T166" fmla="+- 0 2612 1673"/>
              <a:gd name="T167" fmla="*/ 2612 h 22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318" h="2223">
                <a:moveTo>
                  <a:pt x="1288" y="984"/>
                </a:moveTo>
                <a:lnTo>
                  <a:pt x="1267" y="913"/>
                </a:lnTo>
                <a:lnTo>
                  <a:pt x="1241" y="845"/>
                </a:lnTo>
                <a:lnTo>
                  <a:pt x="1211" y="780"/>
                </a:lnTo>
                <a:lnTo>
                  <a:pt x="1176" y="718"/>
                </a:lnTo>
                <a:lnTo>
                  <a:pt x="1137" y="659"/>
                </a:lnTo>
                <a:lnTo>
                  <a:pt x="1094" y="604"/>
                </a:lnTo>
                <a:lnTo>
                  <a:pt x="1047" y="551"/>
                </a:lnTo>
                <a:lnTo>
                  <a:pt x="997" y="503"/>
                </a:lnTo>
                <a:lnTo>
                  <a:pt x="944" y="458"/>
                </a:lnTo>
                <a:lnTo>
                  <a:pt x="887" y="417"/>
                </a:lnTo>
                <a:lnTo>
                  <a:pt x="828" y="380"/>
                </a:lnTo>
                <a:lnTo>
                  <a:pt x="766" y="347"/>
                </a:lnTo>
                <a:lnTo>
                  <a:pt x="702" y="319"/>
                </a:lnTo>
                <a:lnTo>
                  <a:pt x="636" y="295"/>
                </a:lnTo>
                <a:lnTo>
                  <a:pt x="569" y="275"/>
                </a:lnTo>
                <a:lnTo>
                  <a:pt x="499" y="260"/>
                </a:lnTo>
                <a:lnTo>
                  <a:pt x="428" y="250"/>
                </a:lnTo>
                <a:lnTo>
                  <a:pt x="357" y="245"/>
                </a:lnTo>
                <a:lnTo>
                  <a:pt x="284" y="245"/>
                </a:lnTo>
                <a:lnTo>
                  <a:pt x="211" y="250"/>
                </a:lnTo>
                <a:lnTo>
                  <a:pt x="137" y="261"/>
                </a:lnTo>
                <a:lnTo>
                  <a:pt x="63" y="277"/>
                </a:lnTo>
                <a:lnTo>
                  <a:pt x="0" y="32"/>
                </a:lnTo>
                <a:lnTo>
                  <a:pt x="74" y="16"/>
                </a:lnTo>
                <a:lnTo>
                  <a:pt x="148" y="5"/>
                </a:lnTo>
                <a:lnTo>
                  <a:pt x="221" y="0"/>
                </a:lnTo>
                <a:lnTo>
                  <a:pt x="294" y="0"/>
                </a:lnTo>
                <a:lnTo>
                  <a:pt x="366" y="5"/>
                </a:lnTo>
                <a:lnTo>
                  <a:pt x="436" y="15"/>
                </a:lnTo>
                <a:lnTo>
                  <a:pt x="506" y="30"/>
                </a:lnTo>
                <a:lnTo>
                  <a:pt x="574" y="49"/>
                </a:lnTo>
                <a:lnTo>
                  <a:pt x="640" y="74"/>
                </a:lnTo>
                <a:lnTo>
                  <a:pt x="704" y="102"/>
                </a:lnTo>
                <a:lnTo>
                  <a:pt x="765" y="135"/>
                </a:lnTo>
                <a:lnTo>
                  <a:pt x="825" y="172"/>
                </a:lnTo>
                <a:lnTo>
                  <a:pt x="881" y="213"/>
                </a:lnTo>
                <a:lnTo>
                  <a:pt x="934" y="258"/>
                </a:lnTo>
                <a:lnTo>
                  <a:pt x="985" y="306"/>
                </a:lnTo>
                <a:lnTo>
                  <a:pt x="1031" y="358"/>
                </a:lnTo>
                <a:lnTo>
                  <a:pt x="1074" y="414"/>
                </a:lnTo>
                <a:lnTo>
                  <a:pt x="1113" y="473"/>
                </a:lnTo>
                <a:lnTo>
                  <a:pt x="1148" y="535"/>
                </a:lnTo>
                <a:lnTo>
                  <a:pt x="1179" y="600"/>
                </a:lnTo>
                <a:lnTo>
                  <a:pt x="1205" y="668"/>
                </a:lnTo>
                <a:lnTo>
                  <a:pt x="1226" y="739"/>
                </a:lnTo>
                <a:lnTo>
                  <a:pt x="1288" y="984"/>
                </a:lnTo>
                <a:lnTo>
                  <a:pt x="1304" y="1057"/>
                </a:lnTo>
                <a:lnTo>
                  <a:pt x="1314" y="1130"/>
                </a:lnTo>
                <a:lnTo>
                  <a:pt x="1318" y="1203"/>
                </a:lnTo>
                <a:lnTo>
                  <a:pt x="1317" y="1276"/>
                </a:lnTo>
                <a:lnTo>
                  <a:pt x="1311" y="1348"/>
                </a:lnTo>
                <a:lnTo>
                  <a:pt x="1299" y="1419"/>
                </a:lnTo>
                <a:lnTo>
                  <a:pt x="1282" y="1488"/>
                </a:lnTo>
                <a:lnTo>
                  <a:pt x="1260" y="1557"/>
                </a:lnTo>
                <a:lnTo>
                  <a:pt x="1233" y="1623"/>
                </a:lnTo>
                <a:lnTo>
                  <a:pt x="1201" y="1688"/>
                </a:lnTo>
                <a:lnTo>
                  <a:pt x="1165" y="1750"/>
                </a:lnTo>
                <a:lnTo>
                  <a:pt x="1124" y="1810"/>
                </a:lnTo>
                <a:lnTo>
                  <a:pt x="1079" y="1867"/>
                </a:lnTo>
                <a:lnTo>
                  <a:pt x="1029" y="1920"/>
                </a:lnTo>
                <a:lnTo>
                  <a:pt x="975" y="1971"/>
                </a:lnTo>
                <a:lnTo>
                  <a:pt x="917" y="2018"/>
                </a:lnTo>
                <a:lnTo>
                  <a:pt x="856" y="2061"/>
                </a:lnTo>
                <a:lnTo>
                  <a:pt x="790" y="2100"/>
                </a:lnTo>
                <a:lnTo>
                  <a:pt x="821" y="2222"/>
                </a:lnTo>
                <a:lnTo>
                  <a:pt x="521" y="2070"/>
                </a:lnTo>
                <a:lnTo>
                  <a:pt x="696" y="1732"/>
                </a:lnTo>
                <a:lnTo>
                  <a:pt x="727" y="1854"/>
                </a:lnTo>
                <a:lnTo>
                  <a:pt x="794" y="1815"/>
                </a:lnTo>
                <a:lnTo>
                  <a:pt x="856" y="1772"/>
                </a:lnTo>
                <a:lnTo>
                  <a:pt x="914" y="1724"/>
                </a:lnTo>
                <a:lnTo>
                  <a:pt x="969" y="1673"/>
                </a:lnTo>
                <a:lnTo>
                  <a:pt x="1019" y="1618"/>
                </a:lnTo>
                <a:lnTo>
                  <a:pt x="1065" y="1560"/>
                </a:lnTo>
                <a:lnTo>
                  <a:pt x="1106" y="1499"/>
                </a:lnTo>
                <a:lnTo>
                  <a:pt x="1142" y="1436"/>
                </a:lnTo>
                <a:lnTo>
                  <a:pt x="1174" y="1370"/>
                </a:lnTo>
                <a:lnTo>
                  <a:pt x="1201" y="1302"/>
                </a:lnTo>
                <a:lnTo>
                  <a:pt x="1222" y="1232"/>
                </a:lnTo>
                <a:lnTo>
                  <a:pt x="1239" y="1160"/>
                </a:lnTo>
                <a:lnTo>
                  <a:pt x="1250" y="1087"/>
                </a:lnTo>
                <a:lnTo>
                  <a:pt x="1255" y="1013"/>
                </a:lnTo>
                <a:lnTo>
                  <a:pt x="1255" y="939"/>
                </a:lnTo>
                <a:lnTo>
                  <a:pt x="1249" y="864"/>
                </a:lnTo>
              </a:path>
            </a:pathLst>
          </a:custGeom>
          <a:noFill/>
          <a:ln w="25400">
            <a:solidFill>
              <a:srgbClr val="70883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24"/>
          <p:cNvSpPr>
            <a:spLocks/>
          </p:cNvSpPr>
          <p:nvPr/>
        </p:nvSpPr>
        <p:spPr bwMode="auto">
          <a:xfrm rot="12488859">
            <a:off x="1115063" y="3239877"/>
            <a:ext cx="982666" cy="965005"/>
          </a:xfrm>
          <a:custGeom>
            <a:avLst/>
            <a:gdLst>
              <a:gd name="T0" fmla="+- 0 7996 7702"/>
              <a:gd name="T1" fmla="*/ T0 w 1288"/>
              <a:gd name="T2" fmla="+- 0 1673 1673"/>
              <a:gd name="T3" fmla="*/ 1673 h 985"/>
              <a:gd name="T4" fmla="+- 0 7923 7702"/>
              <a:gd name="T5" fmla="*/ T4 w 1288"/>
              <a:gd name="T6" fmla="+- 0 1673 1673"/>
              <a:gd name="T7" fmla="*/ 1673 h 985"/>
              <a:gd name="T8" fmla="+- 0 7850 7702"/>
              <a:gd name="T9" fmla="*/ T8 w 1288"/>
              <a:gd name="T10" fmla="+- 0 1678 1673"/>
              <a:gd name="T11" fmla="*/ 1678 h 985"/>
              <a:gd name="T12" fmla="+- 0 7776 7702"/>
              <a:gd name="T13" fmla="*/ T12 w 1288"/>
              <a:gd name="T14" fmla="+- 0 1689 1673"/>
              <a:gd name="T15" fmla="*/ 1689 h 985"/>
              <a:gd name="T16" fmla="+- 0 7702 7702"/>
              <a:gd name="T17" fmla="*/ T16 w 1288"/>
              <a:gd name="T18" fmla="+- 0 1705 1673"/>
              <a:gd name="T19" fmla="*/ 1705 h 985"/>
              <a:gd name="T20" fmla="+- 0 7765 7702"/>
              <a:gd name="T21" fmla="*/ T20 w 1288"/>
              <a:gd name="T22" fmla="+- 0 1950 1673"/>
              <a:gd name="T23" fmla="*/ 1950 h 985"/>
              <a:gd name="T24" fmla="+- 0 7839 7702"/>
              <a:gd name="T25" fmla="*/ T24 w 1288"/>
              <a:gd name="T26" fmla="+- 0 1934 1673"/>
              <a:gd name="T27" fmla="*/ 1934 h 985"/>
              <a:gd name="T28" fmla="+- 0 7913 7702"/>
              <a:gd name="T29" fmla="*/ T28 w 1288"/>
              <a:gd name="T30" fmla="+- 0 1923 1673"/>
              <a:gd name="T31" fmla="*/ 1923 h 985"/>
              <a:gd name="T32" fmla="+- 0 7986 7702"/>
              <a:gd name="T33" fmla="*/ T32 w 1288"/>
              <a:gd name="T34" fmla="+- 0 1918 1673"/>
              <a:gd name="T35" fmla="*/ 1918 h 985"/>
              <a:gd name="T36" fmla="+- 0 8059 7702"/>
              <a:gd name="T37" fmla="*/ T36 w 1288"/>
              <a:gd name="T38" fmla="+- 0 1918 1673"/>
              <a:gd name="T39" fmla="*/ 1918 h 985"/>
              <a:gd name="T40" fmla="+- 0 8130 7702"/>
              <a:gd name="T41" fmla="*/ T40 w 1288"/>
              <a:gd name="T42" fmla="+- 0 1923 1673"/>
              <a:gd name="T43" fmla="*/ 1923 h 985"/>
              <a:gd name="T44" fmla="+- 0 8201 7702"/>
              <a:gd name="T45" fmla="*/ T44 w 1288"/>
              <a:gd name="T46" fmla="+- 0 1933 1673"/>
              <a:gd name="T47" fmla="*/ 1933 h 985"/>
              <a:gd name="T48" fmla="+- 0 8271 7702"/>
              <a:gd name="T49" fmla="*/ T48 w 1288"/>
              <a:gd name="T50" fmla="+- 0 1948 1673"/>
              <a:gd name="T51" fmla="*/ 1948 h 985"/>
              <a:gd name="T52" fmla="+- 0 8338 7702"/>
              <a:gd name="T53" fmla="*/ T52 w 1288"/>
              <a:gd name="T54" fmla="+- 0 1968 1673"/>
              <a:gd name="T55" fmla="*/ 1968 h 985"/>
              <a:gd name="T56" fmla="+- 0 8404 7702"/>
              <a:gd name="T57" fmla="*/ T56 w 1288"/>
              <a:gd name="T58" fmla="+- 0 1992 1673"/>
              <a:gd name="T59" fmla="*/ 1992 h 985"/>
              <a:gd name="T60" fmla="+- 0 8468 7702"/>
              <a:gd name="T61" fmla="*/ T60 w 1288"/>
              <a:gd name="T62" fmla="+- 0 2020 1673"/>
              <a:gd name="T63" fmla="*/ 2020 h 985"/>
              <a:gd name="T64" fmla="+- 0 8530 7702"/>
              <a:gd name="T65" fmla="*/ T64 w 1288"/>
              <a:gd name="T66" fmla="+- 0 2053 1673"/>
              <a:gd name="T67" fmla="*/ 2053 h 985"/>
              <a:gd name="T68" fmla="+- 0 8589 7702"/>
              <a:gd name="T69" fmla="*/ T68 w 1288"/>
              <a:gd name="T70" fmla="+- 0 2090 1673"/>
              <a:gd name="T71" fmla="*/ 2090 h 985"/>
              <a:gd name="T72" fmla="+- 0 8646 7702"/>
              <a:gd name="T73" fmla="*/ T72 w 1288"/>
              <a:gd name="T74" fmla="+- 0 2131 1673"/>
              <a:gd name="T75" fmla="*/ 2131 h 985"/>
              <a:gd name="T76" fmla="+- 0 8699 7702"/>
              <a:gd name="T77" fmla="*/ T76 w 1288"/>
              <a:gd name="T78" fmla="+- 0 2176 1673"/>
              <a:gd name="T79" fmla="*/ 2176 h 985"/>
              <a:gd name="T80" fmla="+- 0 8749 7702"/>
              <a:gd name="T81" fmla="*/ T80 w 1288"/>
              <a:gd name="T82" fmla="+- 0 2224 1673"/>
              <a:gd name="T83" fmla="*/ 2224 h 985"/>
              <a:gd name="T84" fmla="+- 0 8796 7702"/>
              <a:gd name="T85" fmla="*/ T84 w 1288"/>
              <a:gd name="T86" fmla="+- 0 2277 1673"/>
              <a:gd name="T87" fmla="*/ 2277 h 985"/>
              <a:gd name="T88" fmla="+- 0 8839 7702"/>
              <a:gd name="T89" fmla="*/ T88 w 1288"/>
              <a:gd name="T90" fmla="+- 0 2332 1673"/>
              <a:gd name="T91" fmla="*/ 2332 h 985"/>
              <a:gd name="T92" fmla="+- 0 8878 7702"/>
              <a:gd name="T93" fmla="*/ T92 w 1288"/>
              <a:gd name="T94" fmla="+- 0 2391 1673"/>
              <a:gd name="T95" fmla="*/ 2391 h 985"/>
              <a:gd name="T96" fmla="+- 0 8913 7702"/>
              <a:gd name="T97" fmla="*/ T96 w 1288"/>
              <a:gd name="T98" fmla="+- 0 2453 1673"/>
              <a:gd name="T99" fmla="*/ 2453 h 985"/>
              <a:gd name="T100" fmla="+- 0 8943 7702"/>
              <a:gd name="T101" fmla="*/ T100 w 1288"/>
              <a:gd name="T102" fmla="+- 0 2518 1673"/>
              <a:gd name="T103" fmla="*/ 2518 h 985"/>
              <a:gd name="T104" fmla="+- 0 8969 7702"/>
              <a:gd name="T105" fmla="*/ T104 w 1288"/>
              <a:gd name="T106" fmla="+- 0 2586 1673"/>
              <a:gd name="T107" fmla="*/ 2586 h 985"/>
              <a:gd name="T108" fmla="+- 0 8990 7702"/>
              <a:gd name="T109" fmla="*/ T108 w 1288"/>
              <a:gd name="T110" fmla="+- 0 2657 1673"/>
              <a:gd name="T111" fmla="*/ 2657 h 985"/>
              <a:gd name="T112" fmla="+- 0 8928 7702"/>
              <a:gd name="T113" fmla="*/ T112 w 1288"/>
              <a:gd name="T114" fmla="+- 0 2412 1673"/>
              <a:gd name="T115" fmla="*/ 2412 h 985"/>
              <a:gd name="T116" fmla="+- 0 8907 7702"/>
              <a:gd name="T117" fmla="*/ T116 w 1288"/>
              <a:gd name="T118" fmla="+- 0 2341 1673"/>
              <a:gd name="T119" fmla="*/ 2341 h 985"/>
              <a:gd name="T120" fmla="+- 0 8881 7702"/>
              <a:gd name="T121" fmla="*/ T120 w 1288"/>
              <a:gd name="T122" fmla="+- 0 2273 1673"/>
              <a:gd name="T123" fmla="*/ 2273 h 985"/>
              <a:gd name="T124" fmla="+- 0 8850 7702"/>
              <a:gd name="T125" fmla="*/ T124 w 1288"/>
              <a:gd name="T126" fmla="+- 0 2208 1673"/>
              <a:gd name="T127" fmla="*/ 2208 h 985"/>
              <a:gd name="T128" fmla="+- 0 8815 7702"/>
              <a:gd name="T129" fmla="*/ T128 w 1288"/>
              <a:gd name="T130" fmla="+- 0 2146 1673"/>
              <a:gd name="T131" fmla="*/ 2146 h 985"/>
              <a:gd name="T132" fmla="+- 0 8776 7702"/>
              <a:gd name="T133" fmla="*/ T132 w 1288"/>
              <a:gd name="T134" fmla="+- 0 2087 1673"/>
              <a:gd name="T135" fmla="*/ 2087 h 985"/>
              <a:gd name="T136" fmla="+- 0 8733 7702"/>
              <a:gd name="T137" fmla="*/ T136 w 1288"/>
              <a:gd name="T138" fmla="+- 0 2031 1673"/>
              <a:gd name="T139" fmla="*/ 2031 h 985"/>
              <a:gd name="T140" fmla="+- 0 8687 7702"/>
              <a:gd name="T141" fmla="*/ T140 w 1288"/>
              <a:gd name="T142" fmla="+- 0 1979 1673"/>
              <a:gd name="T143" fmla="*/ 1979 h 985"/>
              <a:gd name="T144" fmla="+- 0 8636 7702"/>
              <a:gd name="T145" fmla="*/ T144 w 1288"/>
              <a:gd name="T146" fmla="+- 0 1931 1673"/>
              <a:gd name="T147" fmla="*/ 1931 h 985"/>
              <a:gd name="T148" fmla="+- 0 8583 7702"/>
              <a:gd name="T149" fmla="*/ T148 w 1288"/>
              <a:gd name="T150" fmla="+- 0 1886 1673"/>
              <a:gd name="T151" fmla="*/ 1886 h 985"/>
              <a:gd name="T152" fmla="+- 0 8527 7702"/>
              <a:gd name="T153" fmla="*/ T152 w 1288"/>
              <a:gd name="T154" fmla="+- 0 1845 1673"/>
              <a:gd name="T155" fmla="*/ 1845 h 985"/>
              <a:gd name="T156" fmla="+- 0 8467 7702"/>
              <a:gd name="T157" fmla="*/ T156 w 1288"/>
              <a:gd name="T158" fmla="+- 0 1808 1673"/>
              <a:gd name="T159" fmla="*/ 1808 h 985"/>
              <a:gd name="T160" fmla="+- 0 8406 7702"/>
              <a:gd name="T161" fmla="*/ T160 w 1288"/>
              <a:gd name="T162" fmla="+- 0 1775 1673"/>
              <a:gd name="T163" fmla="*/ 1775 h 985"/>
              <a:gd name="T164" fmla="+- 0 8342 7702"/>
              <a:gd name="T165" fmla="*/ T164 w 1288"/>
              <a:gd name="T166" fmla="+- 0 1747 1673"/>
              <a:gd name="T167" fmla="*/ 1747 h 985"/>
              <a:gd name="T168" fmla="+- 0 8276 7702"/>
              <a:gd name="T169" fmla="*/ T168 w 1288"/>
              <a:gd name="T170" fmla="+- 0 1722 1673"/>
              <a:gd name="T171" fmla="*/ 1722 h 985"/>
              <a:gd name="T172" fmla="+- 0 8208 7702"/>
              <a:gd name="T173" fmla="*/ T172 w 1288"/>
              <a:gd name="T174" fmla="+- 0 1703 1673"/>
              <a:gd name="T175" fmla="*/ 1703 h 985"/>
              <a:gd name="T176" fmla="+- 0 8138 7702"/>
              <a:gd name="T177" fmla="*/ T176 w 1288"/>
              <a:gd name="T178" fmla="+- 0 1688 1673"/>
              <a:gd name="T179" fmla="*/ 1688 h 985"/>
              <a:gd name="T180" fmla="+- 0 8068 7702"/>
              <a:gd name="T181" fmla="*/ T180 w 1288"/>
              <a:gd name="T182" fmla="+- 0 1678 1673"/>
              <a:gd name="T183" fmla="*/ 1678 h 985"/>
              <a:gd name="T184" fmla="+- 0 7996 7702"/>
              <a:gd name="T185" fmla="*/ T184 w 1288"/>
              <a:gd name="T186" fmla="+- 0 1673 1673"/>
              <a:gd name="T187" fmla="*/ 1673 h 9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288" h="985">
                <a:moveTo>
                  <a:pt x="294" y="0"/>
                </a:moveTo>
                <a:lnTo>
                  <a:pt x="221" y="0"/>
                </a:lnTo>
                <a:lnTo>
                  <a:pt x="148" y="5"/>
                </a:lnTo>
                <a:lnTo>
                  <a:pt x="74" y="16"/>
                </a:lnTo>
                <a:lnTo>
                  <a:pt x="0" y="32"/>
                </a:lnTo>
                <a:lnTo>
                  <a:pt x="63" y="277"/>
                </a:lnTo>
                <a:lnTo>
                  <a:pt x="137" y="261"/>
                </a:lnTo>
                <a:lnTo>
                  <a:pt x="211" y="250"/>
                </a:lnTo>
                <a:lnTo>
                  <a:pt x="284" y="245"/>
                </a:lnTo>
                <a:lnTo>
                  <a:pt x="357" y="245"/>
                </a:lnTo>
                <a:lnTo>
                  <a:pt x="428" y="250"/>
                </a:lnTo>
                <a:lnTo>
                  <a:pt x="499" y="260"/>
                </a:lnTo>
                <a:lnTo>
                  <a:pt x="569" y="275"/>
                </a:lnTo>
                <a:lnTo>
                  <a:pt x="636" y="295"/>
                </a:lnTo>
                <a:lnTo>
                  <a:pt x="702" y="319"/>
                </a:lnTo>
                <a:lnTo>
                  <a:pt x="766" y="347"/>
                </a:lnTo>
                <a:lnTo>
                  <a:pt x="828" y="380"/>
                </a:lnTo>
                <a:lnTo>
                  <a:pt x="887" y="417"/>
                </a:lnTo>
                <a:lnTo>
                  <a:pt x="944" y="458"/>
                </a:lnTo>
                <a:lnTo>
                  <a:pt x="997" y="503"/>
                </a:lnTo>
                <a:lnTo>
                  <a:pt x="1047" y="551"/>
                </a:lnTo>
                <a:lnTo>
                  <a:pt x="1094" y="604"/>
                </a:lnTo>
                <a:lnTo>
                  <a:pt x="1137" y="659"/>
                </a:lnTo>
                <a:lnTo>
                  <a:pt x="1176" y="718"/>
                </a:lnTo>
                <a:lnTo>
                  <a:pt x="1211" y="780"/>
                </a:lnTo>
                <a:lnTo>
                  <a:pt x="1241" y="845"/>
                </a:lnTo>
                <a:lnTo>
                  <a:pt x="1267" y="913"/>
                </a:lnTo>
                <a:lnTo>
                  <a:pt x="1288" y="984"/>
                </a:lnTo>
                <a:lnTo>
                  <a:pt x="1226" y="739"/>
                </a:lnTo>
                <a:lnTo>
                  <a:pt x="1205" y="668"/>
                </a:lnTo>
                <a:lnTo>
                  <a:pt x="1179" y="600"/>
                </a:lnTo>
                <a:lnTo>
                  <a:pt x="1148" y="535"/>
                </a:lnTo>
                <a:lnTo>
                  <a:pt x="1113" y="473"/>
                </a:lnTo>
                <a:lnTo>
                  <a:pt x="1074" y="414"/>
                </a:lnTo>
                <a:lnTo>
                  <a:pt x="1031" y="358"/>
                </a:lnTo>
                <a:lnTo>
                  <a:pt x="985" y="306"/>
                </a:lnTo>
                <a:lnTo>
                  <a:pt x="934" y="258"/>
                </a:lnTo>
                <a:lnTo>
                  <a:pt x="881" y="213"/>
                </a:lnTo>
                <a:lnTo>
                  <a:pt x="825" y="172"/>
                </a:lnTo>
                <a:lnTo>
                  <a:pt x="765" y="135"/>
                </a:lnTo>
                <a:lnTo>
                  <a:pt x="704" y="102"/>
                </a:lnTo>
                <a:lnTo>
                  <a:pt x="640" y="74"/>
                </a:lnTo>
                <a:lnTo>
                  <a:pt x="574" y="49"/>
                </a:lnTo>
                <a:lnTo>
                  <a:pt x="506" y="30"/>
                </a:lnTo>
                <a:lnTo>
                  <a:pt x="436" y="15"/>
                </a:lnTo>
                <a:lnTo>
                  <a:pt x="366" y="5"/>
                </a:lnTo>
                <a:lnTo>
                  <a:pt x="294" y="0"/>
                </a:lnTo>
                <a:close/>
              </a:path>
            </a:pathLst>
          </a:custGeom>
          <a:solidFill>
            <a:srgbClr val="7C95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25"/>
          <p:cNvSpPr>
            <a:spLocks/>
          </p:cNvSpPr>
          <p:nvPr/>
        </p:nvSpPr>
        <p:spPr bwMode="auto">
          <a:xfrm rot="12270374">
            <a:off x="1612014" y="2010966"/>
            <a:ext cx="608826" cy="1331413"/>
          </a:xfrm>
          <a:custGeom>
            <a:avLst/>
            <a:gdLst>
              <a:gd name="T0" fmla="+- 0 8951 8223"/>
              <a:gd name="T1" fmla="*/ T0 w 798"/>
              <a:gd name="T2" fmla="+- 0 2537 2537"/>
              <a:gd name="T3" fmla="*/ 2537 h 1359"/>
              <a:gd name="T4" fmla="+- 0 8957 8223"/>
              <a:gd name="T5" fmla="*/ T4 w 798"/>
              <a:gd name="T6" fmla="+- 0 2612 2537"/>
              <a:gd name="T7" fmla="*/ 2612 h 1359"/>
              <a:gd name="T8" fmla="+- 0 8957 8223"/>
              <a:gd name="T9" fmla="*/ T8 w 798"/>
              <a:gd name="T10" fmla="+- 0 2686 2537"/>
              <a:gd name="T11" fmla="*/ 2686 h 1359"/>
              <a:gd name="T12" fmla="+- 0 8952 8223"/>
              <a:gd name="T13" fmla="*/ T12 w 798"/>
              <a:gd name="T14" fmla="+- 0 2760 2537"/>
              <a:gd name="T15" fmla="*/ 2760 h 1359"/>
              <a:gd name="T16" fmla="+- 0 8941 8223"/>
              <a:gd name="T17" fmla="*/ T16 w 798"/>
              <a:gd name="T18" fmla="+- 0 2833 2537"/>
              <a:gd name="T19" fmla="*/ 2833 h 1359"/>
              <a:gd name="T20" fmla="+- 0 8924 8223"/>
              <a:gd name="T21" fmla="*/ T20 w 798"/>
              <a:gd name="T22" fmla="+- 0 2905 2537"/>
              <a:gd name="T23" fmla="*/ 2905 h 1359"/>
              <a:gd name="T24" fmla="+- 0 8903 8223"/>
              <a:gd name="T25" fmla="*/ T24 w 798"/>
              <a:gd name="T26" fmla="+- 0 2975 2537"/>
              <a:gd name="T27" fmla="*/ 2975 h 1359"/>
              <a:gd name="T28" fmla="+- 0 8876 8223"/>
              <a:gd name="T29" fmla="*/ T28 w 798"/>
              <a:gd name="T30" fmla="+- 0 3043 2537"/>
              <a:gd name="T31" fmla="*/ 3043 h 1359"/>
              <a:gd name="T32" fmla="+- 0 8844 8223"/>
              <a:gd name="T33" fmla="*/ T32 w 798"/>
              <a:gd name="T34" fmla="+- 0 3109 2537"/>
              <a:gd name="T35" fmla="*/ 3109 h 1359"/>
              <a:gd name="T36" fmla="+- 0 8808 8223"/>
              <a:gd name="T37" fmla="*/ T36 w 798"/>
              <a:gd name="T38" fmla="+- 0 3172 2537"/>
              <a:gd name="T39" fmla="*/ 3172 h 1359"/>
              <a:gd name="T40" fmla="+- 0 8767 8223"/>
              <a:gd name="T41" fmla="*/ T40 w 798"/>
              <a:gd name="T42" fmla="+- 0 3233 2537"/>
              <a:gd name="T43" fmla="*/ 3233 h 1359"/>
              <a:gd name="T44" fmla="+- 0 8721 8223"/>
              <a:gd name="T45" fmla="*/ T44 w 798"/>
              <a:gd name="T46" fmla="+- 0 3291 2537"/>
              <a:gd name="T47" fmla="*/ 3291 h 1359"/>
              <a:gd name="T48" fmla="+- 0 8671 8223"/>
              <a:gd name="T49" fmla="*/ T48 w 798"/>
              <a:gd name="T50" fmla="+- 0 3346 2537"/>
              <a:gd name="T51" fmla="*/ 3346 h 1359"/>
              <a:gd name="T52" fmla="+- 0 8616 8223"/>
              <a:gd name="T53" fmla="*/ T52 w 798"/>
              <a:gd name="T54" fmla="+- 0 3397 2537"/>
              <a:gd name="T55" fmla="*/ 3397 h 1359"/>
              <a:gd name="T56" fmla="+- 0 8558 8223"/>
              <a:gd name="T57" fmla="*/ T56 w 798"/>
              <a:gd name="T58" fmla="+- 0 3445 2537"/>
              <a:gd name="T59" fmla="*/ 3445 h 1359"/>
              <a:gd name="T60" fmla="+- 0 8496 8223"/>
              <a:gd name="T61" fmla="*/ T60 w 798"/>
              <a:gd name="T62" fmla="+- 0 3488 2537"/>
              <a:gd name="T63" fmla="*/ 3488 h 1359"/>
              <a:gd name="T64" fmla="+- 0 8429 8223"/>
              <a:gd name="T65" fmla="*/ T64 w 798"/>
              <a:gd name="T66" fmla="+- 0 3527 2537"/>
              <a:gd name="T67" fmla="*/ 3527 h 1359"/>
              <a:gd name="T68" fmla="+- 0 8398 8223"/>
              <a:gd name="T69" fmla="*/ T68 w 798"/>
              <a:gd name="T70" fmla="+- 0 3405 2537"/>
              <a:gd name="T71" fmla="*/ 3405 h 1359"/>
              <a:gd name="T72" fmla="+- 0 8223 8223"/>
              <a:gd name="T73" fmla="*/ T72 w 798"/>
              <a:gd name="T74" fmla="+- 0 3743 2537"/>
              <a:gd name="T75" fmla="*/ 3743 h 1359"/>
              <a:gd name="T76" fmla="+- 0 8523 8223"/>
              <a:gd name="T77" fmla="*/ T76 w 798"/>
              <a:gd name="T78" fmla="+- 0 3895 2537"/>
              <a:gd name="T79" fmla="*/ 3895 h 1359"/>
              <a:gd name="T80" fmla="+- 0 8492 8223"/>
              <a:gd name="T81" fmla="*/ T80 w 798"/>
              <a:gd name="T82" fmla="+- 0 3773 2537"/>
              <a:gd name="T83" fmla="*/ 3773 h 1359"/>
              <a:gd name="T84" fmla="+- 0 8557 8223"/>
              <a:gd name="T85" fmla="*/ T84 w 798"/>
              <a:gd name="T86" fmla="+- 0 3734 2537"/>
              <a:gd name="T87" fmla="*/ 3734 h 1359"/>
              <a:gd name="T88" fmla="+- 0 8619 8223"/>
              <a:gd name="T89" fmla="*/ T88 w 798"/>
              <a:gd name="T90" fmla="+- 0 3691 2537"/>
              <a:gd name="T91" fmla="*/ 3691 h 1359"/>
              <a:gd name="T92" fmla="+- 0 8676 8223"/>
              <a:gd name="T93" fmla="*/ T92 w 798"/>
              <a:gd name="T94" fmla="+- 0 3645 2537"/>
              <a:gd name="T95" fmla="*/ 3645 h 1359"/>
              <a:gd name="T96" fmla="+- 0 8730 8223"/>
              <a:gd name="T97" fmla="*/ T96 w 798"/>
              <a:gd name="T98" fmla="+- 0 3595 2537"/>
              <a:gd name="T99" fmla="*/ 3595 h 1359"/>
              <a:gd name="T100" fmla="+- 0 8779 8223"/>
              <a:gd name="T101" fmla="*/ T100 w 798"/>
              <a:gd name="T102" fmla="+- 0 3542 2537"/>
              <a:gd name="T103" fmla="*/ 3542 h 1359"/>
              <a:gd name="T104" fmla="+- 0 8824 8223"/>
              <a:gd name="T105" fmla="*/ T104 w 798"/>
              <a:gd name="T106" fmla="+- 0 3486 2537"/>
              <a:gd name="T107" fmla="*/ 3486 h 1359"/>
              <a:gd name="T108" fmla="+- 0 8864 8223"/>
              <a:gd name="T109" fmla="*/ T108 w 798"/>
              <a:gd name="T110" fmla="+- 0 3427 2537"/>
              <a:gd name="T111" fmla="*/ 3427 h 1359"/>
              <a:gd name="T112" fmla="+- 0 8900 8223"/>
              <a:gd name="T113" fmla="*/ T112 w 798"/>
              <a:gd name="T114" fmla="+- 0 3366 2537"/>
              <a:gd name="T115" fmla="*/ 3366 h 1359"/>
              <a:gd name="T116" fmla="+- 0 8932 8223"/>
              <a:gd name="T117" fmla="*/ T116 w 798"/>
              <a:gd name="T118" fmla="+- 0 3302 2537"/>
              <a:gd name="T119" fmla="*/ 3302 h 1359"/>
              <a:gd name="T120" fmla="+- 0 8959 8223"/>
              <a:gd name="T121" fmla="*/ T120 w 798"/>
              <a:gd name="T122" fmla="+- 0 3237 2537"/>
              <a:gd name="T123" fmla="*/ 3237 h 1359"/>
              <a:gd name="T124" fmla="+- 0 8981 8223"/>
              <a:gd name="T125" fmla="*/ T124 w 798"/>
              <a:gd name="T126" fmla="+- 0 3170 2537"/>
              <a:gd name="T127" fmla="*/ 3170 h 1359"/>
              <a:gd name="T128" fmla="+- 0 8999 8223"/>
              <a:gd name="T129" fmla="*/ T128 w 798"/>
              <a:gd name="T130" fmla="+- 0 3102 2537"/>
              <a:gd name="T131" fmla="*/ 3102 h 1359"/>
              <a:gd name="T132" fmla="+- 0 9011 8223"/>
              <a:gd name="T133" fmla="*/ T132 w 798"/>
              <a:gd name="T134" fmla="+- 0 3032 2537"/>
              <a:gd name="T135" fmla="*/ 3032 h 1359"/>
              <a:gd name="T136" fmla="+- 0 9018 8223"/>
              <a:gd name="T137" fmla="*/ T136 w 798"/>
              <a:gd name="T138" fmla="+- 0 2962 2537"/>
              <a:gd name="T139" fmla="*/ 2962 h 1359"/>
              <a:gd name="T140" fmla="+- 0 9021 8223"/>
              <a:gd name="T141" fmla="*/ T140 w 798"/>
              <a:gd name="T142" fmla="+- 0 2891 2537"/>
              <a:gd name="T143" fmla="*/ 2891 h 1359"/>
              <a:gd name="T144" fmla="+- 0 9018 8223"/>
              <a:gd name="T145" fmla="*/ T144 w 798"/>
              <a:gd name="T146" fmla="+- 0 2820 2537"/>
              <a:gd name="T147" fmla="*/ 2820 h 1359"/>
              <a:gd name="T148" fmla="+- 0 9009 8223"/>
              <a:gd name="T149" fmla="*/ T148 w 798"/>
              <a:gd name="T150" fmla="+- 0 2748 2537"/>
              <a:gd name="T151" fmla="*/ 2748 h 1359"/>
              <a:gd name="T152" fmla="+- 0 8995 8223"/>
              <a:gd name="T153" fmla="*/ T152 w 798"/>
              <a:gd name="T154" fmla="+- 0 2677 2537"/>
              <a:gd name="T155" fmla="*/ 2677 h 1359"/>
              <a:gd name="T156" fmla="+- 0 8976 8223"/>
              <a:gd name="T157" fmla="*/ T156 w 798"/>
              <a:gd name="T158" fmla="+- 0 2607 2537"/>
              <a:gd name="T159" fmla="*/ 2607 h 1359"/>
              <a:gd name="T160" fmla="+- 0 8951 8223"/>
              <a:gd name="T161" fmla="*/ T160 w 798"/>
              <a:gd name="T162" fmla="+- 0 2537 2537"/>
              <a:gd name="T163" fmla="*/ 2537 h 13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798" h="1359">
                <a:moveTo>
                  <a:pt x="728" y="0"/>
                </a:moveTo>
                <a:lnTo>
                  <a:pt x="734" y="75"/>
                </a:lnTo>
                <a:lnTo>
                  <a:pt x="734" y="149"/>
                </a:lnTo>
                <a:lnTo>
                  <a:pt x="729" y="223"/>
                </a:lnTo>
                <a:lnTo>
                  <a:pt x="718" y="296"/>
                </a:lnTo>
                <a:lnTo>
                  <a:pt x="701" y="368"/>
                </a:lnTo>
                <a:lnTo>
                  <a:pt x="680" y="438"/>
                </a:lnTo>
                <a:lnTo>
                  <a:pt x="653" y="506"/>
                </a:lnTo>
                <a:lnTo>
                  <a:pt x="621" y="572"/>
                </a:lnTo>
                <a:lnTo>
                  <a:pt x="585" y="635"/>
                </a:lnTo>
                <a:lnTo>
                  <a:pt x="544" y="696"/>
                </a:lnTo>
                <a:lnTo>
                  <a:pt x="498" y="754"/>
                </a:lnTo>
                <a:lnTo>
                  <a:pt x="448" y="809"/>
                </a:lnTo>
                <a:lnTo>
                  <a:pt x="393" y="860"/>
                </a:lnTo>
                <a:lnTo>
                  <a:pt x="335" y="908"/>
                </a:lnTo>
                <a:lnTo>
                  <a:pt x="273" y="951"/>
                </a:lnTo>
                <a:lnTo>
                  <a:pt x="206" y="990"/>
                </a:lnTo>
                <a:lnTo>
                  <a:pt x="175" y="868"/>
                </a:lnTo>
                <a:lnTo>
                  <a:pt x="0" y="1206"/>
                </a:lnTo>
                <a:lnTo>
                  <a:pt x="300" y="1358"/>
                </a:lnTo>
                <a:lnTo>
                  <a:pt x="269" y="1236"/>
                </a:lnTo>
                <a:lnTo>
                  <a:pt x="334" y="1197"/>
                </a:lnTo>
                <a:lnTo>
                  <a:pt x="396" y="1154"/>
                </a:lnTo>
                <a:lnTo>
                  <a:pt x="453" y="1108"/>
                </a:lnTo>
                <a:lnTo>
                  <a:pt x="507" y="1058"/>
                </a:lnTo>
                <a:lnTo>
                  <a:pt x="556" y="1005"/>
                </a:lnTo>
                <a:lnTo>
                  <a:pt x="601" y="949"/>
                </a:lnTo>
                <a:lnTo>
                  <a:pt x="641" y="890"/>
                </a:lnTo>
                <a:lnTo>
                  <a:pt x="677" y="829"/>
                </a:lnTo>
                <a:lnTo>
                  <a:pt x="709" y="765"/>
                </a:lnTo>
                <a:lnTo>
                  <a:pt x="736" y="700"/>
                </a:lnTo>
                <a:lnTo>
                  <a:pt x="758" y="633"/>
                </a:lnTo>
                <a:lnTo>
                  <a:pt x="776" y="565"/>
                </a:lnTo>
                <a:lnTo>
                  <a:pt x="788" y="495"/>
                </a:lnTo>
                <a:lnTo>
                  <a:pt x="795" y="425"/>
                </a:lnTo>
                <a:lnTo>
                  <a:pt x="798" y="354"/>
                </a:lnTo>
                <a:lnTo>
                  <a:pt x="795" y="283"/>
                </a:lnTo>
                <a:lnTo>
                  <a:pt x="786" y="211"/>
                </a:lnTo>
                <a:lnTo>
                  <a:pt x="772" y="140"/>
                </a:lnTo>
                <a:lnTo>
                  <a:pt x="753" y="70"/>
                </a:lnTo>
                <a:lnTo>
                  <a:pt x="728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7" name="Прямоугольник 6156"/>
          <p:cNvSpPr/>
          <p:nvPr/>
        </p:nvSpPr>
        <p:spPr>
          <a:xfrm>
            <a:off x="0" y="-190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Модель</a:t>
            </a:r>
            <a:r>
              <a:rPr lang="ru-RU" sz="2000" b="1" spc="-5" dirty="0" smtClean="0">
                <a:effectLst/>
                <a:latin typeface="Georgia" pitchFamily="18" charset="0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формирования</a:t>
            </a:r>
            <a:r>
              <a:rPr lang="ru-RU" sz="2000" b="1" spc="-5" dirty="0" smtClean="0">
                <a:effectLst/>
                <a:latin typeface="Georgia" pitchFamily="18" charset="0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и способов</a:t>
            </a:r>
            <a:r>
              <a:rPr lang="ru-RU" sz="2000" b="1" spc="-10" dirty="0" smtClean="0">
                <a:effectLst/>
                <a:latin typeface="Georgia" pitchFamily="18" charset="0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проявления</a:t>
            </a:r>
            <a:r>
              <a:rPr lang="ru-RU" sz="2000" b="1" spc="-5" dirty="0" smtClean="0">
                <a:effectLst/>
                <a:latin typeface="Georgia" pitchFamily="18" charset="0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креативного</a:t>
            </a:r>
            <a:r>
              <a:rPr lang="ru-RU" sz="2000" b="1" spc="-5" dirty="0" smtClean="0">
                <a:effectLst/>
                <a:latin typeface="Georgia" pitchFamily="18" charset="0"/>
                <a:ea typeface="Times New Roman"/>
              </a:rPr>
              <a:t> </a:t>
            </a:r>
            <a:r>
              <a:rPr lang="ru-RU" sz="2000" b="1" dirty="0" smtClean="0">
                <a:effectLst/>
                <a:latin typeface="Georgia" pitchFamily="18" charset="0"/>
                <a:ea typeface="Times New Roman"/>
              </a:rPr>
              <a:t>мышления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Креативное мышление: определение</a:t>
            </a:r>
            <a:r>
              <a:rPr lang="ru-RU" altLang="ru-RU" sz="2400" b="1" kern="0" dirty="0"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PISA-2021)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7440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endParaRPr lang="ru-RU" altLang="ru-RU" sz="2000" kern="0" dirty="0" smtClean="0">
              <a:solidFill>
                <a:srgbClr val="000000"/>
              </a:solidFill>
            </a:endParaRP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Способность продуктивно участвовать в процессе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выработки, оценки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и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совершенствовании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идей, направленных на получение: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инновационных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(новых, новаторских, оригинальных, нестандартных, непривычных и т.п.) и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эффективных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(действенных, результативных, экономичных, оптимальных)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решений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и/или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нового знания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и/или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эффектного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(впечатляющего, вдохновляющего, необыкновенного, удивительного и т.п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.)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выражения воображени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4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Стадии творческого инновационного решения проблемы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25305" y="860455"/>
            <a:ext cx="1623575" cy="649430"/>
            <a:chOff x="6115155" y="496821"/>
            <a:chExt cx="1623575" cy="649430"/>
          </a:xfrm>
        </p:grpSpPr>
        <p:sp>
          <p:nvSpPr>
            <p:cNvPr id="4" name="Нашивка 3"/>
            <p:cNvSpPr/>
            <p:nvPr/>
          </p:nvSpPr>
          <p:spPr>
            <a:xfrm>
              <a:off x="6115155" y="496821"/>
              <a:ext cx="1623575" cy="649430"/>
            </a:xfrm>
            <a:prstGeom prst="chevron">
              <a:avLst/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" name="Нашивка 4"/>
            <p:cNvSpPr/>
            <p:nvPr/>
          </p:nvSpPr>
          <p:spPr>
            <a:xfrm>
              <a:off x="6349520" y="496821"/>
              <a:ext cx="1154844" cy="6494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Реализация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27223" y="860456"/>
            <a:ext cx="1333511" cy="601941"/>
            <a:chOff x="4512544" y="520566"/>
            <a:chExt cx="1333511" cy="601941"/>
          </a:xfrm>
        </p:grpSpPr>
        <p:sp>
          <p:nvSpPr>
            <p:cNvPr id="7" name="Нашивка 6"/>
            <p:cNvSpPr/>
            <p:nvPr/>
          </p:nvSpPr>
          <p:spPr>
            <a:xfrm>
              <a:off x="4512544" y="520566"/>
              <a:ext cx="1333511" cy="601941"/>
            </a:xfrm>
            <a:prstGeom prst="chevron">
              <a:avLst/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Нашивка 4"/>
            <p:cNvSpPr/>
            <p:nvPr/>
          </p:nvSpPr>
          <p:spPr>
            <a:xfrm>
              <a:off x="4813515" y="520566"/>
              <a:ext cx="731570" cy="6019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Оценка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53645" y="860455"/>
            <a:ext cx="1673578" cy="601941"/>
            <a:chOff x="2989451" y="520566"/>
            <a:chExt cx="1673578" cy="601941"/>
          </a:xfrm>
        </p:grpSpPr>
        <p:sp>
          <p:nvSpPr>
            <p:cNvPr id="10" name="Нашивка 9"/>
            <p:cNvSpPr/>
            <p:nvPr/>
          </p:nvSpPr>
          <p:spPr>
            <a:xfrm>
              <a:off x="2989451" y="520566"/>
              <a:ext cx="1673578" cy="601941"/>
            </a:xfrm>
            <a:prstGeom prst="chevron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1" name="Нашивка 4"/>
            <p:cNvSpPr/>
            <p:nvPr/>
          </p:nvSpPr>
          <p:spPr>
            <a:xfrm>
              <a:off x="3290422" y="520566"/>
              <a:ext cx="1071637" cy="6019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Генерация идеи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09936" y="872070"/>
            <a:ext cx="1543709" cy="601941"/>
            <a:chOff x="1586424" y="527271"/>
            <a:chExt cx="1543709" cy="601941"/>
          </a:xfrm>
        </p:grpSpPr>
        <p:sp>
          <p:nvSpPr>
            <p:cNvPr id="13" name="Нашивка 12"/>
            <p:cNvSpPr/>
            <p:nvPr/>
          </p:nvSpPr>
          <p:spPr>
            <a:xfrm>
              <a:off x="1586424" y="527271"/>
              <a:ext cx="1543709" cy="601941"/>
            </a:xfrm>
            <a:prstGeom prst="chevron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Нашивка 4"/>
            <p:cNvSpPr/>
            <p:nvPr/>
          </p:nvSpPr>
          <p:spPr>
            <a:xfrm>
              <a:off x="1887395" y="527271"/>
              <a:ext cx="941768" cy="6019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Анализ проблемы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42638" y="836710"/>
            <a:ext cx="1746338" cy="601941"/>
            <a:chOff x="373" y="520566"/>
            <a:chExt cx="1746338" cy="601941"/>
          </a:xfrm>
        </p:grpSpPr>
        <p:sp>
          <p:nvSpPr>
            <p:cNvPr id="16" name="Нашивка 15"/>
            <p:cNvSpPr/>
            <p:nvPr/>
          </p:nvSpPr>
          <p:spPr>
            <a:xfrm>
              <a:off x="373" y="520566"/>
              <a:ext cx="1746338" cy="601941"/>
            </a:xfrm>
            <a:prstGeom prst="chevron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7" name="Нашивка 4"/>
            <p:cNvSpPr/>
            <p:nvPr/>
          </p:nvSpPr>
          <p:spPr>
            <a:xfrm>
              <a:off x="301344" y="520566"/>
              <a:ext cx="1144397" cy="6019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Постановка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проблемы</a:t>
              </a:r>
              <a:endPara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54253" y="1908443"/>
            <a:ext cx="779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Четыре стадии креативного процесса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620663" y="2609489"/>
            <a:ext cx="2030412" cy="1065213"/>
          </a:xfrm>
          <a:prstGeom prst="rect">
            <a:avLst/>
          </a:prstGeom>
          <a:solidFill>
            <a:schemeClr val="tx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идей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429375" y="3674702"/>
            <a:ext cx="2030413" cy="1065212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Инкубация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4521" y="3542665"/>
            <a:ext cx="2351794" cy="1197249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 cmpd="sng" algn="ctr">
            <a:noFill/>
            <a:prstDash val="solid"/>
            <a:headEnd/>
            <a:tailEnd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Аккумуляция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знаний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244234" y="5301208"/>
            <a:ext cx="3014662" cy="1065213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Оценка,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внедрение в практику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94012" y="37890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cs typeface="Arial" pitchFamily="34" charset="0"/>
              </a:rPr>
              <a:t>креативный </a:t>
            </a:r>
          </a:p>
          <a:p>
            <a:pPr lvl="0" algn="ctr"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cs typeface="Arial" pitchFamily="34" charset="0"/>
              </a:rPr>
              <a:t>процесс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1640417" y="2594521"/>
            <a:ext cx="1980246" cy="948144"/>
          </a:xfrm>
          <a:custGeom>
            <a:avLst/>
            <a:gdLst>
              <a:gd name="T0" fmla="*/ 150194776 w 21600"/>
              <a:gd name="T1" fmla="*/ 0 h 21600"/>
              <a:gd name="T2" fmla="*/ 150194776 w 21600"/>
              <a:gd name="T3" fmla="*/ 57264075 h 21600"/>
              <a:gd name="T4" fmla="*/ 32142054 w 21600"/>
              <a:gd name="T5" fmla="*/ 101735803 h 21600"/>
              <a:gd name="T6" fmla="*/ 214478884 w 21600"/>
              <a:gd name="T7" fmla="*/ 286320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 rot="5556586">
            <a:off x="6481779" y="1917371"/>
            <a:ext cx="927959" cy="2588281"/>
          </a:xfrm>
          <a:custGeom>
            <a:avLst/>
            <a:gdLst>
              <a:gd name="T0" fmla="*/ 150194776 w 21600"/>
              <a:gd name="T1" fmla="*/ 0 h 21600"/>
              <a:gd name="T2" fmla="*/ 150194776 w 21600"/>
              <a:gd name="T3" fmla="*/ 57264075 h 21600"/>
              <a:gd name="T4" fmla="*/ 32142054 w 21600"/>
              <a:gd name="T5" fmla="*/ 101735803 h 21600"/>
              <a:gd name="T6" fmla="*/ 214478884 w 21600"/>
              <a:gd name="T7" fmla="*/ 286320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 rot="10800000">
            <a:off x="6305225" y="4739914"/>
            <a:ext cx="1440160" cy="1508626"/>
          </a:xfrm>
          <a:custGeom>
            <a:avLst/>
            <a:gdLst>
              <a:gd name="T0" fmla="*/ 150194776 w 21600"/>
              <a:gd name="T1" fmla="*/ 0 h 21600"/>
              <a:gd name="T2" fmla="*/ 150194776 w 21600"/>
              <a:gd name="T3" fmla="*/ 57264075 h 21600"/>
              <a:gd name="T4" fmla="*/ 32142054 w 21600"/>
              <a:gd name="T5" fmla="*/ 101735803 h 21600"/>
              <a:gd name="T6" fmla="*/ 214478884 w 21600"/>
              <a:gd name="T7" fmla="*/ 286320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 rot="16200000">
            <a:off x="1440068" y="4271451"/>
            <a:ext cx="1335710" cy="2272635"/>
          </a:xfrm>
          <a:custGeom>
            <a:avLst/>
            <a:gdLst>
              <a:gd name="T0" fmla="*/ 150194776 w 21600"/>
              <a:gd name="T1" fmla="*/ 0 h 21600"/>
              <a:gd name="T2" fmla="*/ 150194776 w 21600"/>
              <a:gd name="T3" fmla="*/ 57264075 h 21600"/>
              <a:gd name="T4" fmla="*/ 32142054 w 21600"/>
              <a:gd name="T5" fmla="*/ 101735803 h 21600"/>
              <a:gd name="T6" fmla="*/ 214478884 w 21600"/>
              <a:gd name="T7" fmla="*/ 286320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0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Креативное и логическое мышление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5617" y="874994"/>
            <a:ext cx="260063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  <a:cs typeface="+mn-cs"/>
              </a:rPr>
              <a:t>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Креативное</a:t>
            </a:r>
            <a:endParaRPr lang="en-GB" sz="1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5726" y="913926"/>
            <a:ext cx="310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pitchFamily="34" charset="0"/>
              </a:rPr>
              <a:t>Логическое</a:t>
            </a:r>
            <a:endParaRPr lang="en-GB" sz="1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94320" y="1718431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Искать </a:t>
            </a:r>
            <a:r>
              <a:rPr lang="ru-RU" altLang="en-US" sz="2000" b="1" dirty="0" smtClean="0">
                <a:latin typeface="Georgia" pitchFamily="18" charset="0"/>
                <a:cs typeface="Arial" pitchFamily="34" charset="0"/>
              </a:rPr>
              <a:t>вопросы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Разнообразное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Исследует разные взгляды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Нацелено на реструктуризацию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Ищет пути, где идея может помочь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Приветствует дискретные скачки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Открыт неожиданным событиям</a:t>
            </a:r>
            <a:endParaRPr lang="en-GB" altLang="en-US" sz="2000" b="1" dirty="0">
              <a:latin typeface="Georgia" pitchFamily="18" charset="0"/>
              <a:cs typeface="Arial" pitchFamily="34" charset="0"/>
            </a:endParaRPr>
          </a:p>
          <a:p>
            <a:pPr lvl="0" algn="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latin typeface="Georgia" pitchFamily="18" charset="0"/>
                <a:cs typeface="Arial" pitchFamily="34" charset="0"/>
              </a:rPr>
              <a:t>Открытость</a:t>
            </a:r>
            <a:endParaRPr lang="en-GB" altLang="en-US" sz="14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4503" y="1694079"/>
            <a:ext cx="204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Искать ответы</a:t>
            </a:r>
            <a:endParaRPr lang="en-GB" alt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4503" y="2132112"/>
            <a:ext cx="205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Однообразное</a:t>
            </a:r>
            <a:endParaRPr lang="en-GB" alt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4503" y="2564904"/>
            <a:ext cx="424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Стоит на правильных позициях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8850" y="3038288"/>
            <a:ext cx="414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prstClr val="white"/>
                </a:solidFill>
                <a:latin typeface="Georgia" pitchFamily="18" charset="0"/>
                <a:cs typeface="Arial" pitchFamily="34" charset="0"/>
              </a:rPr>
              <a:t>Нацелено</a:t>
            </a:r>
            <a:r>
              <a:rPr lang="ru-RU" alt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на явную </a:t>
            </a: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структуру</a:t>
            </a:r>
            <a:endParaRPr lang="en-GB" alt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8850" y="3778966"/>
            <a:ext cx="27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Говорит, когда идея </a:t>
            </a:r>
            <a:endParaRPr lang="ru-RU" altLang="en-US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ru-RU" alt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сработает</a:t>
            </a:r>
            <a:endParaRPr lang="en-GB" alt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6504" y="4561733"/>
            <a:ext cx="386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Использует логические шаги</a:t>
            </a:r>
            <a:endParaRPr lang="en-GB" alt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5618" y="5229200"/>
            <a:ext cx="391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Фокус на том, что устойчиво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2415" y="5828236"/>
            <a:ext cx="169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Закрытость</a:t>
            </a:r>
            <a:endParaRPr lang="en-GB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944679" y="1746605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977680" y="2164156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973989" y="2564904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977680" y="3062640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995760" y="3929641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4067944" y="4561733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052990" y="5241376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4111864" y="5866989"/>
            <a:ext cx="826559" cy="344980"/>
          </a:xfrm>
          <a:prstGeom prst="leftRightArrow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1352" y="620688"/>
            <a:ext cx="5832648" cy="3093328"/>
          </a:xfrm>
        </p:spPr>
        <p:txBody>
          <a:bodyPr>
            <a:normAutofit fontScale="90000"/>
          </a:bodyPr>
          <a:lstStyle/>
          <a:p>
            <a:pPr algn="l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Воспитывая  детей, нынешние  родители воспитывают  будущую  историю  нашей  страны  и, значит, и  историю  мира».</a:t>
            </a:r>
            <a:b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2" y="836712"/>
            <a:ext cx="2903536" cy="2388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mudryemysli.ru/wp-content/uploads/2018/12/safe_image-1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71800" y="4293095"/>
            <a:ext cx="5832648" cy="888345"/>
          </a:xfrm>
          <a:prstGeom prst="rect">
            <a:avLst/>
          </a:prstGeom>
        </p:spPr>
        <p:txBody>
          <a:bodyPr vert="horz" lIns="45720" rIns="45720" anchor="t">
            <a:normAutofit fontScale="600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А. Макаренко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3" name="Picture 5" descr="26 декабря 1955 года состоялась премьера художественного фильма &amp;quot;Педаг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987">
            <a:off x="440895" y="3966321"/>
            <a:ext cx="1857375" cy="26706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Макаренко, А.С.: О воспитании молодеж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7" y="3886062"/>
            <a:ext cx="1944216" cy="2509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Макаренко Антон Семенович Общение с трудными детьми - страница 0. АСТ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60">
            <a:off x="4088977" y="4083011"/>
            <a:ext cx="1981200" cy="26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1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583"/>
            <a:ext cx="9433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0" u="none" strike="noStrike" baseline="0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38" y="2071677"/>
            <a:ext cx="865347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Рынок </a:t>
            </a:r>
            <a:r>
              <a:rPr lang="ru-RU" b="1" dirty="0">
                <a:solidFill>
                  <a:srgbClr val="FFFF00"/>
                </a:solidFill>
              </a:rPr>
              <a:t>труда требует: </a:t>
            </a:r>
            <a:r>
              <a:rPr lang="ru-RU" b="0" i="1" u="none" strike="noStrike" baseline="0" dirty="0" smtClean="0">
                <a:solidFill>
                  <a:srgbClr val="FFFF00"/>
                </a:solidFill>
                <a:latin typeface="Calibri"/>
              </a:rPr>
              <a:t>качественно новых </a:t>
            </a:r>
            <a:r>
              <a:rPr lang="ru-RU" dirty="0">
                <a:solidFill>
                  <a:srgbClr val="FFFF00"/>
                </a:solidFill>
                <a:latin typeface="Calibri"/>
              </a:rPr>
              <a:t> </a:t>
            </a:r>
            <a:r>
              <a:rPr lang="ru-RU" b="0" i="1" u="none" strike="noStrike" baseline="0" dirty="0" smtClean="0">
                <a:solidFill>
                  <a:srgbClr val="FFFF00"/>
                </a:solidFill>
                <a:latin typeface="Calibri"/>
              </a:rPr>
              <a:t>образовательных  результатов:</a:t>
            </a:r>
          </a:p>
          <a:p>
            <a:pPr algn="just"/>
            <a:r>
              <a:rPr lang="ru-RU" b="1" i="1" dirty="0">
                <a:solidFill>
                  <a:prstClr val="white"/>
                </a:solidFill>
                <a:latin typeface="Calibri"/>
              </a:rPr>
              <a:t>новой грамотности, навыков «4К</a:t>
            </a:r>
            <a:r>
              <a:rPr lang="ru-RU" b="1" i="1" dirty="0" smtClean="0">
                <a:solidFill>
                  <a:prstClr val="white"/>
                </a:solidFill>
                <a:latin typeface="Calibri"/>
              </a:rPr>
              <a:t>» (</a:t>
            </a:r>
            <a:r>
              <a:rPr lang="ru-RU" b="0" i="0" dirty="0" smtClean="0">
                <a:effectLst/>
                <a:latin typeface="Helvetica Neue"/>
              </a:rPr>
              <a:t>идея, предложенная компанией «</a:t>
            </a:r>
            <a:r>
              <a:rPr lang="ru-RU" b="0" i="0" dirty="0" err="1" smtClean="0">
                <a:effectLst/>
                <a:latin typeface="Helvetica Neue"/>
              </a:rPr>
              <a:t>Partnership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for</a:t>
            </a:r>
            <a:r>
              <a:rPr lang="ru-RU" b="0" i="0" dirty="0" smtClean="0">
                <a:effectLst/>
                <a:latin typeface="Helvetica Neue"/>
              </a:rPr>
              <a:t> 21st </a:t>
            </a:r>
            <a:r>
              <a:rPr lang="ru-RU" b="0" i="0" dirty="0" err="1" smtClean="0">
                <a:effectLst/>
                <a:latin typeface="Helvetica Neue"/>
              </a:rPr>
              <a:t>Century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Skills</a:t>
            </a:r>
            <a:r>
              <a:rPr lang="ru-RU" b="0" i="0" dirty="0" smtClean="0">
                <a:effectLst/>
                <a:latin typeface="Helvetica Neue"/>
              </a:rPr>
              <a:t>» для преодоления разрыва между знаниями, которые получают студенты в вузе и теми навыками, владение которыми ожидают от них работодатели. </a:t>
            </a:r>
          </a:p>
          <a:p>
            <a:pPr algn="just"/>
            <a:r>
              <a:rPr lang="ru-RU" b="0" i="0" dirty="0" smtClean="0">
                <a:effectLst/>
                <a:latin typeface="Helvetica Neue"/>
              </a:rPr>
              <a:t>Метод имеет краткое название «4К»: </a:t>
            </a:r>
            <a:r>
              <a:rPr lang="ru-RU" sz="2000" b="0" i="1" dirty="0" smtClean="0">
                <a:effectLst/>
                <a:latin typeface="Helvetica Neue"/>
              </a:rPr>
              <a:t>Коммуникация, Креативность, Критическое мышление и Командная работа</a:t>
            </a:r>
            <a:r>
              <a:rPr lang="ru-RU" b="0" i="0" dirty="0" smtClean="0">
                <a:effectLst/>
                <a:latin typeface="Helvetica Neue"/>
              </a:rPr>
              <a:t>). </a:t>
            </a:r>
            <a:endParaRPr lang="ru-RU" i="1" dirty="0">
              <a:latin typeface="Calibri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138" y="4572008"/>
            <a:ext cx="834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Georgia" pitchFamily="18" charset="0"/>
              </a:rPr>
              <a:t>Сейчас </a:t>
            </a:r>
            <a:r>
              <a:rPr lang="ru-RU" b="0" i="0" dirty="0" err="1" smtClean="0">
                <a:solidFill>
                  <a:srgbClr val="FFFF00"/>
                </a:solidFill>
                <a:effectLst/>
                <a:latin typeface="Georgia" pitchFamily="18" charset="0"/>
              </a:rPr>
              <a:t>soft</a:t>
            </a:r>
            <a:r>
              <a:rPr lang="ru-RU" b="0" i="0" dirty="0" smtClean="0">
                <a:solidFill>
                  <a:srgbClr val="FFFF00"/>
                </a:solidFill>
                <a:effectLst/>
                <a:latin typeface="Georgia" pitchFamily="18" charset="0"/>
              </a:rPr>
              <a:t> </a:t>
            </a:r>
            <a:r>
              <a:rPr lang="ru-RU" b="0" i="0" dirty="0" err="1" smtClean="0">
                <a:solidFill>
                  <a:srgbClr val="FFFF00"/>
                </a:solidFill>
                <a:effectLst/>
                <a:latin typeface="Georgia" pitchFamily="18" charset="0"/>
              </a:rPr>
              <a:t>skills</a:t>
            </a:r>
            <a:r>
              <a:rPr lang="ru-RU" b="0" i="0" dirty="0" smtClean="0">
                <a:solidFill>
                  <a:srgbClr val="FFFF00"/>
                </a:solidFill>
                <a:effectLst/>
                <a:latin typeface="Georgia" pitchFamily="18" charset="0"/>
              </a:rPr>
              <a:t> </a:t>
            </a:r>
            <a:r>
              <a:rPr lang="ru-RU" b="0" i="0" dirty="0" smtClean="0">
                <a:effectLst/>
                <a:latin typeface="Georgia" pitchFamily="18" charset="0"/>
              </a:rPr>
              <a:t>становятся все важнее. В 2016-м году на </a:t>
            </a:r>
            <a:r>
              <a:rPr lang="ru-RU" b="0" i="0" u="none" strike="noStrike" dirty="0" smtClean="0">
                <a:effectLst/>
                <a:latin typeface="Georgia" pitchFamily="18" charset="0"/>
              </a:rPr>
              <a:t>Всемирном экономическом форуме в Давосе</a:t>
            </a:r>
            <a:r>
              <a:rPr lang="ru-RU" b="0" i="0" dirty="0" smtClean="0">
                <a:effectLst/>
                <a:latin typeface="Georgia" pitchFamily="18" charset="0"/>
              </a:rPr>
              <a:t> все самые важные профессиональные навыки будущего поделили на три категории: грамотность, компетенции, черты характера. 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8929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Самое молодое направление компетенций российского образования, которое было включено в ФГОС в 2018 году.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Глобальная компетентность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– это достояние личности как цель образования человека на протяжении всей его жизни.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Глобальная компетенция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ea typeface="Calibri" pitchFamily="34" charset="0"/>
                <a:cs typeface="Times New Roman" pitchFamily="18" charset="0"/>
              </a:rPr>
              <a:t>– это ценностно-интегративный компонент функциональной грамотности, имеющий  собственное предметное содержание, ценностную основу и нацеленный на формирование учебных навыков.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5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620688"/>
            <a:ext cx="7848872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obrbratsk.ru/do/ooo/monitoring-kachestva-obrazovaniya/diagnostika-funktsionalnoy-gramotnosti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ru-RU" b="1" i="0" u="none" strike="noStrike" baseline="0" dirty="0" smtClean="0">
                <a:latin typeface="Georgia" pitchFamily="18" charset="0"/>
              </a:rPr>
              <a:t>СОСТАВЛЯЮЩИЕ ФУНКЦИОНАЛЬНОЙ ГРАМОТНОСТИ.</a:t>
            </a:r>
          </a:p>
          <a:p>
            <a:pPr algn="ctr"/>
            <a:r>
              <a:rPr lang="ru-RU" b="1" i="0" u="none" strike="noStrike" baseline="0" dirty="0" smtClean="0">
                <a:latin typeface="Georgia" pitchFamily="18" charset="0"/>
              </a:rPr>
              <a:t> МОДЕЛЬ PISA 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5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algn="ctr">
              <a:lnSpc>
                <a:spcPct val="105000"/>
              </a:lnSpc>
              <a:spcBef>
                <a:spcPts val="570"/>
              </a:spcBef>
              <a:spcAft>
                <a:spcPts val="0"/>
              </a:spcAft>
            </a:pP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Роль</a:t>
            </a:r>
            <a:r>
              <a:rPr lang="ru-RU" sz="2400" b="1" spc="-14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школы</a:t>
            </a:r>
            <a:r>
              <a:rPr lang="ru-RU" sz="2400" b="1" spc="-14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в</a:t>
            </a:r>
            <a:r>
              <a:rPr lang="ru-RU" sz="2400" b="1" spc="-13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формировании</a:t>
            </a:r>
            <a:r>
              <a:rPr lang="ru-RU" sz="2400" b="1" spc="-150" dirty="0" smtClean="0">
                <a:effectLst/>
                <a:latin typeface="Georgia" pitchFamily="18" charset="0"/>
                <a:ea typeface="Microsoft Sans Serif"/>
              </a:rPr>
              <a:t>  </a:t>
            </a:r>
          </a:p>
          <a:p>
            <a:pPr marL="66040" algn="ctr">
              <a:lnSpc>
                <a:spcPct val="105000"/>
              </a:lnSpc>
              <a:spcBef>
                <a:spcPts val="570"/>
              </a:spcBef>
              <a:spcAft>
                <a:spcPts val="0"/>
              </a:spcAft>
            </a:pP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у</a:t>
            </a:r>
            <a:r>
              <a:rPr lang="ru-RU" sz="2400" b="1" spc="-135" dirty="0" smtClean="0">
                <a:effectLst/>
                <a:latin typeface="Georgia" pitchFamily="18" charset="0"/>
                <a:ea typeface="Microsoft Sans Serif"/>
              </a:rPr>
              <a:t>  </a:t>
            </a: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учеников </a:t>
            </a:r>
            <a:r>
              <a:rPr lang="ru-RU" sz="2400" b="1" spc="-14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spc="-20" dirty="0" smtClean="0">
                <a:effectLst/>
                <a:latin typeface="Georgia" pitchFamily="18" charset="0"/>
                <a:ea typeface="Microsoft Sans Serif"/>
              </a:rPr>
              <a:t>глобальной </a:t>
            </a:r>
            <a:r>
              <a:rPr lang="ru-RU" sz="2400" b="1" spc="-69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dirty="0" smtClean="0">
                <a:effectLst/>
                <a:latin typeface="Georgia" pitchFamily="18" charset="0"/>
                <a:ea typeface="Microsoft Sans Serif"/>
              </a:rPr>
              <a:t>компетентности</a:t>
            </a:r>
            <a:endParaRPr lang="ru-RU" sz="2400" b="1" dirty="0">
              <a:effectLst/>
              <a:latin typeface="Georgia" pitchFamily="18" charset="0"/>
              <a:ea typeface="Microsoft Sans Serif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35548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20909" y="1551062"/>
            <a:ext cx="8901511" cy="4529779"/>
            <a:chOff x="380" y="91"/>
            <a:chExt cx="13281" cy="7133"/>
          </a:xfrm>
        </p:grpSpPr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5060" y="2766"/>
              <a:ext cx="4032" cy="1651"/>
            </a:xfrm>
            <a:custGeom>
              <a:avLst/>
              <a:gdLst>
                <a:gd name="T0" fmla="+- 0 8817 5061"/>
                <a:gd name="T1" fmla="*/ T0 w 4032"/>
                <a:gd name="T2" fmla="+- 0 2767 2767"/>
                <a:gd name="T3" fmla="*/ 2767 h 1651"/>
                <a:gd name="T4" fmla="+- 0 5336 5061"/>
                <a:gd name="T5" fmla="*/ T4 w 4032"/>
                <a:gd name="T6" fmla="+- 0 2767 2767"/>
                <a:gd name="T7" fmla="*/ 2767 h 1651"/>
                <a:gd name="T8" fmla="+- 0 5263 5061"/>
                <a:gd name="T9" fmla="*/ T8 w 4032"/>
                <a:gd name="T10" fmla="+- 0 2777 2767"/>
                <a:gd name="T11" fmla="*/ 2777 h 1651"/>
                <a:gd name="T12" fmla="+- 0 5197 5061"/>
                <a:gd name="T13" fmla="*/ T12 w 4032"/>
                <a:gd name="T14" fmla="+- 0 2804 2767"/>
                <a:gd name="T15" fmla="*/ 2804 h 1651"/>
                <a:gd name="T16" fmla="+- 0 5141 5061"/>
                <a:gd name="T17" fmla="*/ T16 w 4032"/>
                <a:gd name="T18" fmla="+- 0 2847 2767"/>
                <a:gd name="T19" fmla="*/ 2847 h 1651"/>
                <a:gd name="T20" fmla="+- 0 5098 5061"/>
                <a:gd name="T21" fmla="*/ T20 w 4032"/>
                <a:gd name="T22" fmla="+- 0 2903 2767"/>
                <a:gd name="T23" fmla="*/ 2903 h 1651"/>
                <a:gd name="T24" fmla="+- 0 5070 5061"/>
                <a:gd name="T25" fmla="*/ T24 w 4032"/>
                <a:gd name="T26" fmla="+- 0 2969 2767"/>
                <a:gd name="T27" fmla="*/ 2969 h 1651"/>
                <a:gd name="T28" fmla="+- 0 5061 5061"/>
                <a:gd name="T29" fmla="*/ T28 w 4032"/>
                <a:gd name="T30" fmla="+- 0 3042 2767"/>
                <a:gd name="T31" fmla="*/ 3042 h 1651"/>
                <a:gd name="T32" fmla="+- 0 5061 5061"/>
                <a:gd name="T33" fmla="*/ T32 w 4032"/>
                <a:gd name="T34" fmla="+- 0 4143 2767"/>
                <a:gd name="T35" fmla="*/ 4143 h 1651"/>
                <a:gd name="T36" fmla="+- 0 5070 5061"/>
                <a:gd name="T37" fmla="*/ T36 w 4032"/>
                <a:gd name="T38" fmla="+- 0 4216 2767"/>
                <a:gd name="T39" fmla="*/ 4216 h 1651"/>
                <a:gd name="T40" fmla="+- 0 5098 5061"/>
                <a:gd name="T41" fmla="*/ T40 w 4032"/>
                <a:gd name="T42" fmla="+- 0 4281 2767"/>
                <a:gd name="T43" fmla="*/ 4281 h 1651"/>
                <a:gd name="T44" fmla="+- 0 5141 5061"/>
                <a:gd name="T45" fmla="*/ T44 w 4032"/>
                <a:gd name="T46" fmla="+- 0 4337 2767"/>
                <a:gd name="T47" fmla="*/ 4337 h 1651"/>
                <a:gd name="T48" fmla="+- 0 5197 5061"/>
                <a:gd name="T49" fmla="*/ T48 w 4032"/>
                <a:gd name="T50" fmla="+- 0 4380 2767"/>
                <a:gd name="T51" fmla="*/ 4380 h 1651"/>
                <a:gd name="T52" fmla="+- 0 5263 5061"/>
                <a:gd name="T53" fmla="*/ T52 w 4032"/>
                <a:gd name="T54" fmla="+- 0 4408 2767"/>
                <a:gd name="T55" fmla="*/ 4408 h 1651"/>
                <a:gd name="T56" fmla="+- 0 5336 5061"/>
                <a:gd name="T57" fmla="*/ T56 w 4032"/>
                <a:gd name="T58" fmla="+- 0 4418 2767"/>
                <a:gd name="T59" fmla="*/ 4418 h 1651"/>
                <a:gd name="T60" fmla="+- 0 8817 5061"/>
                <a:gd name="T61" fmla="*/ T60 w 4032"/>
                <a:gd name="T62" fmla="+- 0 4418 2767"/>
                <a:gd name="T63" fmla="*/ 4418 h 1651"/>
                <a:gd name="T64" fmla="+- 0 8890 5061"/>
                <a:gd name="T65" fmla="*/ T64 w 4032"/>
                <a:gd name="T66" fmla="+- 0 4408 2767"/>
                <a:gd name="T67" fmla="*/ 4408 h 1651"/>
                <a:gd name="T68" fmla="+- 0 8956 5061"/>
                <a:gd name="T69" fmla="*/ T68 w 4032"/>
                <a:gd name="T70" fmla="+- 0 4380 2767"/>
                <a:gd name="T71" fmla="*/ 4380 h 1651"/>
                <a:gd name="T72" fmla="+- 0 9011 5061"/>
                <a:gd name="T73" fmla="*/ T72 w 4032"/>
                <a:gd name="T74" fmla="+- 0 4337 2767"/>
                <a:gd name="T75" fmla="*/ 4337 h 1651"/>
                <a:gd name="T76" fmla="+- 0 9054 5061"/>
                <a:gd name="T77" fmla="*/ T76 w 4032"/>
                <a:gd name="T78" fmla="+- 0 4281 2767"/>
                <a:gd name="T79" fmla="*/ 4281 h 1651"/>
                <a:gd name="T80" fmla="+- 0 9082 5061"/>
                <a:gd name="T81" fmla="*/ T80 w 4032"/>
                <a:gd name="T82" fmla="+- 0 4216 2767"/>
                <a:gd name="T83" fmla="*/ 4216 h 1651"/>
                <a:gd name="T84" fmla="+- 0 9092 5061"/>
                <a:gd name="T85" fmla="*/ T84 w 4032"/>
                <a:gd name="T86" fmla="+- 0 4143 2767"/>
                <a:gd name="T87" fmla="*/ 4143 h 1651"/>
                <a:gd name="T88" fmla="+- 0 9092 5061"/>
                <a:gd name="T89" fmla="*/ T88 w 4032"/>
                <a:gd name="T90" fmla="+- 0 3042 2767"/>
                <a:gd name="T91" fmla="*/ 3042 h 1651"/>
                <a:gd name="T92" fmla="+- 0 9082 5061"/>
                <a:gd name="T93" fmla="*/ T92 w 4032"/>
                <a:gd name="T94" fmla="+- 0 2969 2767"/>
                <a:gd name="T95" fmla="*/ 2969 h 1651"/>
                <a:gd name="T96" fmla="+- 0 9054 5061"/>
                <a:gd name="T97" fmla="*/ T96 w 4032"/>
                <a:gd name="T98" fmla="+- 0 2903 2767"/>
                <a:gd name="T99" fmla="*/ 2903 h 1651"/>
                <a:gd name="T100" fmla="+- 0 9011 5061"/>
                <a:gd name="T101" fmla="*/ T100 w 4032"/>
                <a:gd name="T102" fmla="+- 0 2847 2767"/>
                <a:gd name="T103" fmla="*/ 2847 h 1651"/>
                <a:gd name="T104" fmla="+- 0 8956 5061"/>
                <a:gd name="T105" fmla="*/ T104 w 4032"/>
                <a:gd name="T106" fmla="+- 0 2804 2767"/>
                <a:gd name="T107" fmla="*/ 2804 h 1651"/>
                <a:gd name="T108" fmla="+- 0 8890 5061"/>
                <a:gd name="T109" fmla="*/ T108 w 4032"/>
                <a:gd name="T110" fmla="+- 0 2777 2767"/>
                <a:gd name="T111" fmla="*/ 2777 h 1651"/>
                <a:gd name="T112" fmla="+- 0 8817 5061"/>
                <a:gd name="T113" fmla="*/ T112 w 4032"/>
                <a:gd name="T114" fmla="+- 0 2767 2767"/>
                <a:gd name="T115" fmla="*/ 2767 h 16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032" h="1651">
                  <a:moveTo>
                    <a:pt x="3756" y="0"/>
                  </a:moveTo>
                  <a:lnTo>
                    <a:pt x="275" y="0"/>
                  </a:lnTo>
                  <a:lnTo>
                    <a:pt x="202" y="10"/>
                  </a:lnTo>
                  <a:lnTo>
                    <a:pt x="136" y="37"/>
                  </a:lnTo>
                  <a:lnTo>
                    <a:pt x="80" y="80"/>
                  </a:lnTo>
                  <a:lnTo>
                    <a:pt x="37" y="136"/>
                  </a:lnTo>
                  <a:lnTo>
                    <a:pt x="9" y="202"/>
                  </a:lnTo>
                  <a:lnTo>
                    <a:pt x="0" y="275"/>
                  </a:lnTo>
                  <a:lnTo>
                    <a:pt x="0" y="1376"/>
                  </a:lnTo>
                  <a:lnTo>
                    <a:pt x="9" y="1449"/>
                  </a:lnTo>
                  <a:lnTo>
                    <a:pt x="37" y="1514"/>
                  </a:lnTo>
                  <a:lnTo>
                    <a:pt x="80" y="1570"/>
                  </a:lnTo>
                  <a:lnTo>
                    <a:pt x="136" y="1613"/>
                  </a:lnTo>
                  <a:lnTo>
                    <a:pt x="202" y="1641"/>
                  </a:lnTo>
                  <a:lnTo>
                    <a:pt x="275" y="1651"/>
                  </a:lnTo>
                  <a:lnTo>
                    <a:pt x="3756" y="1651"/>
                  </a:lnTo>
                  <a:lnTo>
                    <a:pt x="3829" y="1641"/>
                  </a:lnTo>
                  <a:lnTo>
                    <a:pt x="3895" y="1613"/>
                  </a:lnTo>
                  <a:lnTo>
                    <a:pt x="3950" y="1570"/>
                  </a:lnTo>
                  <a:lnTo>
                    <a:pt x="3993" y="1514"/>
                  </a:lnTo>
                  <a:lnTo>
                    <a:pt x="4021" y="1449"/>
                  </a:lnTo>
                  <a:lnTo>
                    <a:pt x="4031" y="1376"/>
                  </a:lnTo>
                  <a:lnTo>
                    <a:pt x="4031" y="275"/>
                  </a:lnTo>
                  <a:lnTo>
                    <a:pt x="4021" y="202"/>
                  </a:lnTo>
                  <a:lnTo>
                    <a:pt x="3993" y="136"/>
                  </a:lnTo>
                  <a:lnTo>
                    <a:pt x="3950" y="80"/>
                  </a:lnTo>
                  <a:lnTo>
                    <a:pt x="3895" y="37"/>
                  </a:lnTo>
                  <a:lnTo>
                    <a:pt x="3829" y="10"/>
                  </a:lnTo>
                  <a:lnTo>
                    <a:pt x="3756" y="0"/>
                  </a:lnTo>
                  <a:close/>
                </a:path>
              </a:pathLst>
            </a:custGeom>
            <a:solidFill>
              <a:srgbClr val="9C52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5060" y="2766"/>
              <a:ext cx="4032" cy="1651"/>
            </a:xfrm>
            <a:custGeom>
              <a:avLst/>
              <a:gdLst>
                <a:gd name="T0" fmla="+- 0 5061 5061"/>
                <a:gd name="T1" fmla="*/ T0 w 4032"/>
                <a:gd name="T2" fmla="+- 0 3042 2767"/>
                <a:gd name="T3" fmla="*/ 3042 h 1651"/>
                <a:gd name="T4" fmla="+- 0 5070 5061"/>
                <a:gd name="T5" fmla="*/ T4 w 4032"/>
                <a:gd name="T6" fmla="+- 0 2969 2767"/>
                <a:gd name="T7" fmla="*/ 2969 h 1651"/>
                <a:gd name="T8" fmla="+- 0 5098 5061"/>
                <a:gd name="T9" fmla="*/ T8 w 4032"/>
                <a:gd name="T10" fmla="+- 0 2903 2767"/>
                <a:gd name="T11" fmla="*/ 2903 h 1651"/>
                <a:gd name="T12" fmla="+- 0 5141 5061"/>
                <a:gd name="T13" fmla="*/ T12 w 4032"/>
                <a:gd name="T14" fmla="+- 0 2847 2767"/>
                <a:gd name="T15" fmla="*/ 2847 h 1651"/>
                <a:gd name="T16" fmla="+- 0 5197 5061"/>
                <a:gd name="T17" fmla="*/ T16 w 4032"/>
                <a:gd name="T18" fmla="+- 0 2804 2767"/>
                <a:gd name="T19" fmla="*/ 2804 h 1651"/>
                <a:gd name="T20" fmla="+- 0 5263 5061"/>
                <a:gd name="T21" fmla="*/ T20 w 4032"/>
                <a:gd name="T22" fmla="+- 0 2777 2767"/>
                <a:gd name="T23" fmla="*/ 2777 h 1651"/>
                <a:gd name="T24" fmla="+- 0 5336 5061"/>
                <a:gd name="T25" fmla="*/ T24 w 4032"/>
                <a:gd name="T26" fmla="+- 0 2767 2767"/>
                <a:gd name="T27" fmla="*/ 2767 h 1651"/>
                <a:gd name="T28" fmla="+- 0 8817 5061"/>
                <a:gd name="T29" fmla="*/ T28 w 4032"/>
                <a:gd name="T30" fmla="+- 0 2767 2767"/>
                <a:gd name="T31" fmla="*/ 2767 h 1651"/>
                <a:gd name="T32" fmla="+- 0 8890 5061"/>
                <a:gd name="T33" fmla="*/ T32 w 4032"/>
                <a:gd name="T34" fmla="+- 0 2777 2767"/>
                <a:gd name="T35" fmla="*/ 2777 h 1651"/>
                <a:gd name="T36" fmla="+- 0 8956 5061"/>
                <a:gd name="T37" fmla="*/ T36 w 4032"/>
                <a:gd name="T38" fmla="+- 0 2804 2767"/>
                <a:gd name="T39" fmla="*/ 2804 h 1651"/>
                <a:gd name="T40" fmla="+- 0 9011 5061"/>
                <a:gd name="T41" fmla="*/ T40 w 4032"/>
                <a:gd name="T42" fmla="+- 0 2847 2767"/>
                <a:gd name="T43" fmla="*/ 2847 h 1651"/>
                <a:gd name="T44" fmla="+- 0 9054 5061"/>
                <a:gd name="T45" fmla="*/ T44 w 4032"/>
                <a:gd name="T46" fmla="+- 0 2903 2767"/>
                <a:gd name="T47" fmla="*/ 2903 h 1651"/>
                <a:gd name="T48" fmla="+- 0 9082 5061"/>
                <a:gd name="T49" fmla="*/ T48 w 4032"/>
                <a:gd name="T50" fmla="+- 0 2969 2767"/>
                <a:gd name="T51" fmla="*/ 2969 h 1651"/>
                <a:gd name="T52" fmla="+- 0 9092 5061"/>
                <a:gd name="T53" fmla="*/ T52 w 4032"/>
                <a:gd name="T54" fmla="+- 0 3042 2767"/>
                <a:gd name="T55" fmla="*/ 3042 h 1651"/>
                <a:gd name="T56" fmla="+- 0 9092 5061"/>
                <a:gd name="T57" fmla="*/ T56 w 4032"/>
                <a:gd name="T58" fmla="+- 0 4143 2767"/>
                <a:gd name="T59" fmla="*/ 4143 h 1651"/>
                <a:gd name="T60" fmla="+- 0 9082 5061"/>
                <a:gd name="T61" fmla="*/ T60 w 4032"/>
                <a:gd name="T62" fmla="+- 0 4216 2767"/>
                <a:gd name="T63" fmla="*/ 4216 h 1651"/>
                <a:gd name="T64" fmla="+- 0 9054 5061"/>
                <a:gd name="T65" fmla="*/ T64 w 4032"/>
                <a:gd name="T66" fmla="+- 0 4281 2767"/>
                <a:gd name="T67" fmla="*/ 4281 h 1651"/>
                <a:gd name="T68" fmla="+- 0 9011 5061"/>
                <a:gd name="T69" fmla="*/ T68 w 4032"/>
                <a:gd name="T70" fmla="+- 0 4337 2767"/>
                <a:gd name="T71" fmla="*/ 4337 h 1651"/>
                <a:gd name="T72" fmla="+- 0 8956 5061"/>
                <a:gd name="T73" fmla="*/ T72 w 4032"/>
                <a:gd name="T74" fmla="+- 0 4380 2767"/>
                <a:gd name="T75" fmla="*/ 4380 h 1651"/>
                <a:gd name="T76" fmla="+- 0 8890 5061"/>
                <a:gd name="T77" fmla="*/ T76 w 4032"/>
                <a:gd name="T78" fmla="+- 0 4408 2767"/>
                <a:gd name="T79" fmla="*/ 4408 h 1651"/>
                <a:gd name="T80" fmla="+- 0 8817 5061"/>
                <a:gd name="T81" fmla="*/ T80 w 4032"/>
                <a:gd name="T82" fmla="+- 0 4418 2767"/>
                <a:gd name="T83" fmla="*/ 4418 h 1651"/>
                <a:gd name="T84" fmla="+- 0 5336 5061"/>
                <a:gd name="T85" fmla="*/ T84 w 4032"/>
                <a:gd name="T86" fmla="+- 0 4418 2767"/>
                <a:gd name="T87" fmla="*/ 4418 h 1651"/>
                <a:gd name="T88" fmla="+- 0 5263 5061"/>
                <a:gd name="T89" fmla="*/ T88 w 4032"/>
                <a:gd name="T90" fmla="+- 0 4408 2767"/>
                <a:gd name="T91" fmla="*/ 4408 h 1651"/>
                <a:gd name="T92" fmla="+- 0 5197 5061"/>
                <a:gd name="T93" fmla="*/ T92 w 4032"/>
                <a:gd name="T94" fmla="+- 0 4380 2767"/>
                <a:gd name="T95" fmla="*/ 4380 h 1651"/>
                <a:gd name="T96" fmla="+- 0 5141 5061"/>
                <a:gd name="T97" fmla="*/ T96 w 4032"/>
                <a:gd name="T98" fmla="+- 0 4337 2767"/>
                <a:gd name="T99" fmla="*/ 4337 h 1651"/>
                <a:gd name="T100" fmla="+- 0 5098 5061"/>
                <a:gd name="T101" fmla="*/ T100 w 4032"/>
                <a:gd name="T102" fmla="+- 0 4281 2767"/>
                <a:gd name="T103" fmla="*/ 4281 h 1651"/>
                <a:gd name="T104" fmla="+- 0 5070 5061"/>
                <a:gd name="T105" fmla="*/ T104 w 4032"/>
                <a:gd name="T106" fmla="+- 0 4216 2767"/>
                <a:gd name="T107" fmla="*/ 4216 h 1651"/>
                <a:gd name="T108" fmla="+- 0 5061 5061"/>
                <a:gd name="T109" fmla="*/ T108 w 4032"/>
                <a:gd name="T110" fmla="+- 0 4143 2767"/>
                <a:gd name="T111" fmla="*/ 4143 h 1651"/>
                <a:gd name="T112" fmla="+- 0 5061 5061"/>
                <a:gd name="T113" fmla="*/ T112 w 4032"/>
                <a:gd name="T114" fmla="+- 0 3042 2767"/>
                <a:gd name="T115" fmla="*/ 3042 h 16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032" h="1651">
                  <a:moveTo>
                    <a:pt x="0" y="275"/>
                  </a:moveTo>
                  <a:lnTo>
                    <a:pt x="9" y="202"/>
                  </a:lnTo>
                  <a:lnTo>
                    <a:pt x="37" y="136"/>
                  </a:lnTo>
                  <a:lnTo>
                    <a:pt x="80" y="80"/>
                  </a:lnTo>
                  <a:lnTo>
                    <a:pt x="136" y="37"/>
                  </a:lnTo>
                  <a:lnTo>
                    <a:pt x="202" y="10"/>
                  </a:lnTo>
                  <a:lnTo>
                    <a:pt x="275" y="0"/>
                  </a:lnTo>
                  <a:lnTo>
                    <a:pt x="3756" y="0"/>
                  </a:lnTo>
                  <a:lnTo>
                    <a:pt x="3829" y="10"/>
                  </a:lnTo>
                  <a:lnTo>
                    <a:pt x="3895" y="37"/>
                  </a:lnTo>
                  <a:lnTo>
                    <a:pt x="3950" y="80"/>
                  </a:lnTo>
                  <a:lnTo>
                    <a:pt x="3993" y="136"/>
                  </a:lnTo>
                  <a:lnTo>
                    <a:pt x="4021" y="202"/>
                  </a:lnTo>
                  <a:lnTo>
                    <a:pt x="4031" y="275"/>
                  </a:lnTo>
                  <a:lnTo>
                    <a:pt x="4031" y="1376"/>
                  </a:lnTo>
                  <a:lnTo>
                    <a:pt x="4021" y="1449"/>
                  </a:lnTo>
                  <a:lnTo>
                    <a:pt x="3993" y="1514"/>
                  </a:lnTo>
                  <a:lnTo>
                    <a:pt x="3950" y="1570"/>
                  </a:lnTo>
                  <a:lnTo>
                    <a:pt x="3895" y="1613"/>
                  </a:lnTo>
                  <a:lnTo>
                    <a:pt x="3829" y="1641"/>
                  </a:lnTo>
                  <a:lnTo>
                    <a:pt x="3756" y="1651"/>
                  </a:lnTo>
                  <a:lnTo>
                    <a:pt x="275" y="1651"/>
                  </a:lnTo>
                  <a:lnTo>
                    <a:pt x="202" y="1641"/>
                  </a:lnTo>
                  <a:lnTo>
                    <a:pt x="136" y="1613"/>
                  </a:lnTo>
                  <a:lnTo>
                    <a:pt x="80" y="1570"/>
                  </a:lnTo>
                  <a:lnTo>
                    <a:pt x="37" y="1514"/>
                  </a:lnTo>
                  <a:lnTo>
                    <a:pt x="9" y="1449"/>
                  </a:lnTo>
                  <a:lnTo>
                    <a:pt x="0" y="1376"/>
                  </a:lnTo>
                  <a:lnTo>
                    <a:pt x="0" y="275"/>
                  </a:lnTo>
                  <a:close/>
                </a:path>
              </a:pathLst>
            </a:custGeom>
            <a:noFill/>
            <a:ln w="264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7076" y="2767"/>
              <a:ext cx="0" cy="0"/>
            </a:xfrm>
            <a:prstGeom prst="line">
              <a:avLst/>
            </a:prstGeom>
            <a:noFill/>
            <a:ln w="26425">
              <a:solidFill>
                <a:srgbClr val="9C525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292" y="91"/>
              <a:ext cx="9569" cy="1480"/>
            </a:xfrm>
            <a:custGeom>
              <a:avLst/>
              <a:gdLst>
                <a:gd name="T0" fmla="+- 0 11614 2292"/>
                <a:gd name="T1" fmla="*/ T0 w 9569"/>
                <a:gd name="T2" fmla="+- 0 92 92"/>
                <a:gd name="T3" fmla="*/ 92 h 1480"/>
                <a:gd name="T4" fmla="+- 0 2539 2292"/>
                <a:gd name="T5" fmla="*/ T4 w 9569"/>
                <a:gd name="T6" fmla="+- 0 92 92"/>
                <a:gd name="T7" fmla="*/ 92 h 1480"/>
                <a:gd name="T8" fmla="+- 0 2461 2292"/>
                <a:gd name="T9" fmla="*/ T8 w 9569"/>
                <a:gd name="T10" fmla="+- 0 104 92"/>
                <a:gd name="T11" fmla="*/ 104 h 1480"/>
                <a:gd name="T12" fmla="+- 0 2393 2292"/>
                <a:gd name="T13" fmla="*/ T12 w 9569"/>
                <a:gd name="T14" fmla="+- 0 139 92"/>
                <a:gd name="T15" fmla="*/ 139 h 1480"/>
                <a:gd name="T16" fmla="+- 0 2340 2292"/>
                <a:gd name="T17" fmla="*/ T16 w 9569"/>
                <a:gd name="T18" fmla="+- 0 192 92"/>
                <a:gd name="T19" fmla="*/ 192 h 1480"/>
                <a:gd name="T20" fmla="+- 0 2305 2292"/>
                <a:gd name="T21" fmla="*/ T20 w 9569"/>
                <a:gd name="T22" fmla="+- 0 260 92"/>
                <a:gd name="T23" fmla="*/ 260 h 1480"/>
                <a:gd name="T24" fmla="+- 0 2292 2292"/>
                <a:gd name="T25" fmla="*/ T24 w 9569"/>
                <a:gd name="T26" fmla="+- 0 338 92"/>
                <a:gd name="T27" fmla="*/ 338 h 1480"/>
                <a:gd name="T28" fmla="+- 0 2292 2292"/>
                <a:gd name="T29" fmla="*/ T28 w 9569"/>
                <a:gd name="T30" fmla="+- 0 1325 92"/>
                <a:gd name="T31" fmla="*/ 1325 h 1480"/>
                <a:gd name="T32" fmla="+- 0 2305 2292"/>
                <a:gd name="T33" fmla="*/ T32 w 9569"/>
                <a:gd name="T34" fmla="+- 0 1402 92"/>
                <a:gd name="T35" fmla="*/ 1402 h 1480"/>
                <a:gd name="T36" fmla="+- 0 2340 2292"/>
                <a:gd name="T37" fmla="*/ T36 w 9569"/>
                <a:gd name="T38" fmla="+- 0 1470 92"/>
                <a:gd name="T39" fmla="*/ 1470 h 1480"/>
                <a:gd name="T40" fmla="+- 0 2393 2292"/>
                <a:gd name="T41" fmla="*/ T40 w 9569"/>
                <a:gd name="T42" fmla="+- 0 1524 92"/>
                <a:gd name="T43" fmla="*/ 1524 h 1480"/>
                <a:gd name="T44" fmla="+- 0 2461 2292"/>
                <a:gd name="T45" fmla="*/ T44 w 9569"/>
                <a:gd name="T46" fmla="+- 0 1559 92"/>
                <a:gd name="T47" fmla="*/ 1559 h 1480"/>
                <a:gd name="T48" fmla="+- 0 2539 2292"/>
                <a:gd name="T49" fmla="*/ T48 w 9569"/>
                <a:gd name="T50" fmla="+- 0 1571 92"/>
                <a:gd name="T51" fmla="*/ 1571 h 1480"/>
                <a:gd name="T52" fmla="+- 0 11614 2292"/>
                <a:gd name="T53" fmla="*/ T52 w 9569"/>
                <a:gd name="T54" fmla="+- 0 1571 92"/>
                <a:gd name="T55" fmla="*/ 1571 h 1480"/>
                <a:gd name="T56" fmla="+- 0 11692 2292"/>
                <a:gd name="T57" fmla="*/ T56 w 9569"/>
                <a:gd name="T58" fmla="+- 0 1559 92"/>
                <a:gd name="T59" fmla="*/ 1559 h 1480"/>
                <a:gd name="T60" fmla="+- 0 11759 2292"/>
                <a:gd name="T61" fmla="*/ T60 w 9569"/>
                <a:gd name="T62" fmla="+- 0 1524 92"/>
                <a:gd name="T63" fmla="*/ 1524 h 1480"/>
                <a:gd name="T64" fmla="+- 0 11813 2292"/>
                <a:gd name="T65" fmla="*/ T64 w 9569"/>
                <a:gd name="T66" fmla="+- 0 1470 92"/>
                <a:gd name="T67" fmla="*/ 1470 h 1480"/>
                <a:gd name="T68" fmla="+- 0 11848 2292"/>
                <a:gd name="T69" fmla="*/ T68 w 9569"/>
                <a:gd name="T70" fmla="+- 0 1402 92"/>
                <a:gd name="T71" fmla="*/ 1402 h 1480"/>
                <a:gd name="T72" fmla="+- 0 11860 2292"/>
                <a:gd name="T73" fmla="*/ T72 w 9569"/>
                <a:gd name="T74" fmla="+- 0 1325 92"/>
                <a:gd name="T75" fmla="*/ 1325 h 1480"/>
                <a:gd name="T76" fmla="+- 0 11860 2292"/>
                <a:gd name="T77" fmla="*/ T76 w 9569"/>
                <a:gd name="T78" fmla="+- 0 338 92"/>
                <a:gd name="T79" fmla="*/ 338 h 1480"/>
                <a:gd name="T80" fmla="+- 0 11848 2292"/>
                <a:gd name="T81" fmla="*/ T80 w 9569"/>
                <a:gd name="T82" fmla="+- 0 260 92"/>
                <a:gd name="T83" fmla="*/ 260 h 1480"/>
                <a:gd name="T84" fmla="+- 0 11813 2292"/>
                <a:gd name="T85" fmla="*/ T84 w 9569"/>
                <a:gd name="T86" fmla="+- 0 192 92"/>
                <a:gd name="T87" fmla="*/ 192 h 1480"/>
                <a:gd name="T88" fmla="+- 0 11759 2292"/>
                <a:gd name="T89" fmla="*/ T88 w 9569"/>
                <a:gd name="T90" fmla="+- 0 139 92"/>
                <a:gd name="T91" fmla="*/ 139 h 1480"/>
                <a:gd name="T92" fmla="+- 0 11692 2292"/>
                <a:gd name="T93" fmla="*/ T92 w 9569"/>
                <a:gd name="T94" fmla="+- 0 104 92"/>
                <a:gd name="T95" fmla="*/ 104 h 1480"/>
                <a:gd name="T96" fmla="+- 0 11614 2292"/>
                <a:gd name="T97" fmla="*/ T96 w 9569"/>
                <a:gd name="T98" fmla="+- 0 92 92"/>
                <a:gd name="T99" fmla="*/ 92 h 1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9569" h="1480">
                  <a:moveTo>
                    <a:pt x="9322" y="0"/>
                  </a:moveTo>
                  <a:lnTo>
                    <a:pt x="247" y="0"/>
                  </a:lnTo>
                  <a:lnTo>
                    <a:pt x="169" y="12"/>
                  </a:lnTo>
                  <a:lnTo>
                    <a:pt x="101" y="47"/>
                  </a:lnTo>
                  <a:lnTo>
                    <a:pt x="48" y="100"/>
                  </a:lnTo>
                  <a:lnTo>
                    <a:pt x="13" y="168"/>
                  </a:lnTo>
                  <a:lnTo>
                    <a:pt x="0" y="246"/>
                  </a:lnTo>
                  <a:lnTo>
                    <a:pt x="0" y="1233"/>
                  </a:lnTo>
                  <a:lnTo>
                    <a:pt x="13" y="1310"/>
                  </a:lnTo>
                  <a:lnTo>
                    <a:pt x="48" y="1378"/>
                  </a:lnTo>
                  <a:lnTo>
                    <a:pt x="101" y="1432"/>
                  </a:lnTo>
                  <a:lnTo>
                    <a:pt x="169" y="1467"/>
                  </a:lnTo>
                  <a:lnTo>
                    <a:pt x="247" y="1479"/>
                  </a:lnTo>
                  <a:lnTo>
                    <a:pt x="9322" y="1479"/>
                  </a:lnTo>
                  <a:lnTo>
                    <a:pt x="9400" y="1467"/>
                  </a:lnTo>
                  <a:lnTo>
                    <a:pt x="9467" y="1432"/>
                  </a:lnTo>
                  <a:lnTo>
                    <a:pt x="9521" y="1378"/>
                  </a:lnTo>
                  <a:lnTo>
                    <a:pt x="9556" y="1310"/>
                  </a:lnTo>
                  <a:lnTo>
                    <a:pt x="9568" y="1233"/>
                  </a:lnTo>
                  <a:lnTo>
                    <a:pt x="9568" y="246"/>
                  </a:lnTo>
                  <a:lnTo>
                    <a:pt x="9556" y="168"/>
                  </a:lnTo>
                  <a:lnTo>
                    <a:pt x="9521" y="100"/>
                  </a:lnTo>
                  <a:lnTo>
                    <a:pt x="9467" y="47"/>
                  </a:lnTo>
                  <a:lnTo>
                    <a:pt x="9400" y="12"/>
                  </a:lnTo>
                  <a:lnTo>
                    <a:pt x="9322" y="0"/>
                  </a:lnTo>
                  <a:close/>
                </a:path>
              </a:pathLst>
            </a:custGeom>
            <a:solidFill>
              <a:srgbClr val="DFE3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292" y="91"/>
              <a:ext cx="9569" cy="1480"/>
            </a:xfrm>
            <a:custGeom>
              <a:avLst/>
              <a:gdLst>
                <a:gd name="T0" fmla="+- 0 2292 2292"/>
                <a:gd name="T1" fmla="*/ T0 w 9569"/>
                <a:gd name="T2" fmla="+- 0 338 92"/>
                <a:gd name="T3" fmla="*/ 338 h 1480"/>
                <a:gd name="T4" fmla="+- 0 2305 2292"/>
                <a:gd name="T5" fmla="*/ T4 w 9569"/>
                <a:gd name="T6" fmla="+- 0 260 92"/>
                <a:gd name="T7" fmla="*/ 260 h 1480"/>
                <a:gd name="T8" fmla="+- 0 2340 2292"/>
                <a:gd name="T9" fmla="*/ T8 w 9569"/>
                <a:gd name="T10" fmla="+- 0 192 92"/>
                <a:gd name="T11" fmla="*/ 192 h 1480"/>
                <a:gd name="T12" fmla="+- 0 2393 2292"/>
                <a:gd name="T13" fmla="*/ T12 w 9569"/>
                <a:gd name="T14" fmla="+- 0 139 92"/>
                <a:gd name="T15" fmla="*/ 139 h 1480"/>
                <a:gd name="T16" fmla="+- 0 2461 2292"/>
                <a:gd name="T17" fmla="*/ T16 w 9569"/>
                <a:gd name="T18" fmla="+- 0 104 92"/>
                <a:gd name="T19" fmla="*/ 104 h 1480"/>
                <a:gd name="T20" fmla="+- 0 2539 2292"/>
                <a:gd name="T21" fmla="*/ T20 w 9569"/>
                <a:gd name="T22" fmla="+- 0 92 92"/>
                <a:gd name="T23" fmla="*/ 92 h 1480"/>
                <a:gd name="T24" fmla="+- 0 11614 2292"/>
                <a:gd name="T25" fmla="*/ T24 w 9569"/>
                <a:gd name="T26" fmla="+- 0 92 92"/>
                <a:gd name="T27" fmla="*/ 92 h 1480"/>
                <a:gd name="T28" fmla="+- 0 11692 2292"/>
                <a:gd name="T29" fmla="*/ T28 w 9569"/>
                <a:gd name="T30" fmla="+- 0 104 92"/>
                <a:gd name="T31" fmla="*/ 104 h 1480"/>
                <a:gd name="T32" fmla="+- 0 11759 2292"/>
                <a:gd name="T33" fmla="*/ T32 w 9569"/>
                <a:gd name="T34" fmla="+- 0 139 92"/>
                <a:gd name="T35" fmla="*/ 139 h 1480"/>
                <a:gd name="T36" fmla="+- 0 11813 2292"/>
                <a:gd name="T37" fmla="*/ T36 w 9569"/>
                <a:gd name="T38" fmla="+- 0 192 92"/>
                <a:gd name="T39" fmla="*/ 192 h 1480"/>
                <a:gd name="T40" fmla="+- 0 11848 2292"/>
                <a:gd name="T41" fmla="*/ T40 w 9569"/>
                <a:gd name="T42" fmla="+- 0 260 92"/>
                <a:gd name="T43" fmla="*/ 260 h 1480"/>
                <a:gd name="T44" fmla="+- 0 11860 2292"/>
                <a:gd name="T45" fmla="*/ T44 w 9569"/>
                <a:gd name="T46" fmla="+- 0 338 92"/>
                <a:gd name="T47" fmla="*/ 338 h 1480"/>
                <a:gd name="T48" fmla="+- 0 11860 2292"/>
                <a:gd name="T49" fmla="*/ T48 w 9569"/>
                <a:gd name="T50" fmla="+- 0 1325 92"/>
                <a:gd name="T51" fmla="*/ 1325 h 1480"/>
                <a:gd name="T52" fmla="+- 0 11848 2292"/>
                <a:gd name="T53" fmla="*/ T52 w 9569"/>
                <a:gd name="T54" fmla="+- 0 1402 92"/>
                <a:gd name="T55" fmla="*/ 1402 h 1480"/>
                <a:gd name="T56" fmla="+- 0 11813 2292"/>
                <a:gd name="T57" fmla="*/ T56 w 9569"/>
                <a:gd name="T58" fmla="+- 0 1470 92"/>
                <a:gd name="T59" fmla="*/ 1470 h 1480"/>
                <a:gd name="T60" fmla="+- 0 11759 2292"/>
                <a:gd name="T61" fmla="*/ T60 w 9569"/>
                <a:gd name="T62" fmla="+- 0 1524 92"/>
                <a:gd name="T63" fmla="*/ 1524 h 1480"/>
                <a:gd name="T64" fmla="+- 0 11692 2292"/>
                <a:gd name="T65" fmla="*/ T64 w 9569"/>
                <a:gd name="T66" fmla="+- 0 1559 92"/>
                <a:gd name="T67" fmla="*/ 1559 h 1480"/>
                <a:gd name="T68" fmla="+- 0 11614 2292"/>
                <a:gd name="T69" fmla="*/ T68 w 9569"/>
                <a:gd name="T70" fmla="+- 0 1571 92"/>
                <a:gd name="T71" fmla="*/ 1571 h 1480"/>
                <a:gd name="T72" fmla="+- 0 2539 2292"/>
                <a:gd name="T73" fmla="*/ T72 w 9569"/>
                <a:gd name="T74" fmla="+- 0 1571 92"/>
                <a:gd name="T75" fmla="*/ 1571 h 1480"/>
                <a:gd name="T76" fmla="+- 0 2461 2292"/>
                <a:gd name="T77" fmla="*/ T76 w 9569"/>
                <a:gd name="T78" fmla="+- 0 1559 92"/>
                <a:gd name="T79" fmla="*/ 1559 h 1480"/>
                <a:gd name="T80" fmla="+- 0 2393 2292"/>
                <a:gd name="T81" fmla="*/ T80 w 9569"/>
                <a:gd name="T82" fmla="+- 0 1524 92"/>
                <a:gd name="T83" fmla="*/ 1524 h 1480"/>
                <a:gd name="T84" fmla="+- 0 2340 2292"/>
                <a:gd name="T85" fmla="*/ T84 w 9569"/>
                <a:gd name="T86" fmla="+- 0 1470 92"/>
                <a:gd name="T87" fmla="*/ 1470 h 1480"/>
                <a:gd name="T88" fmla="+- 0 2305 2292"/>
                <a:gd name="T89" fmla="*/ T88 w 9569"/>
                <a:gd name="T90" fmla="+- 0 1402 92"/>
                <a:gd name="T91" fmla="*/ 1402 h 1480"/>
                <a:gd name="T92" fmla="+- 0 2292 2292"/>
                <a:gd name="T93" fmla="*/ T92 w 9569"/>
                <a:gd name="T94" fmla="+- 0 1325 92"/>
                <a:gd name="T95" fmla="*/ 1325 h 1480"/>
                <a:gd name="T96" fmla="+- 0 2292 2292"/>
                <a:gd name="T97" fmla="*/ T96 w 9569"/>
                <a:gd name="T98" fmla="+- 0 338 92"/>
                <a:gd name="T99" fmla="*/ 338 h 1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9569" h="1480">
                  <a:moveTo>
                    <a:pt x="0" y="246"/>
                  </a:moveTo>
                  <a:lnTo>
                    <a:pt x="13" y="168"/>
                  </a:lnTo>
                  <a:lnTo>
                    <a:pt x="48" y="100"/>
                  </a:lnTo>
                  <a:lnTo>
                    <a:pt x="101" y="47"/>
                  </a:lnTo>
                  <a:lnTo>
                    <a:pt x="169" y="12"/>
                  </a:lnTo>
                  <a:lnTo>
                    <a:pt x="247" y="0"/>
                  </a:lnTo>
                  <a:lnTo>
                    <a:pt x="9322" y="0"/>
                  </a:lnTo>
                  <a:lnTo>
                    <a:pt x="9400" y="12"/>
                  </a:lnTo>
                  <a:lnTo>
                    <a:pt x="9467" y="47"/>
                  </a:lnTo>
                  <a:lnTo>
                    <a:pt x="9521" y="100"/>
                  </a:lnTo>
                  <a:lnTo>
                    <a:pt x="9556" y="168"/>
                  </a:lnTo>
                  <a:lnTo>
                    <a:pt x="9568" y="246"/>
                  </a:lnTo>
                  <a:lnTo>
                    <a:pt x="9568" y="1233"/>
                  </a:lnTo>
                  <a:lnTo>
                    <a:pt x="9556" y="1310"/>
                  </a:lnTo>
                  <a:lnTo>
                    <a:pt x="9521" y="1378"/>
                  </a:lnTo>
                  <a:lnTo>
                    <a:pt x="9467" y="1432"/>
                  </a:lnTo>
                  <a:lnTo>
                    <a:pt x="9400" y="1467"/>
                  </a:lnTo>
                  <a:lnTo>
                    <a:pt x="9322" y="1479"/>
                  </a:lnTo>
                  <a:lnTo>
                    <a:pt x="247" y="1479"/>
                  </a:lnTo>
                  <a:lnTo>
                    <a:pt x="169" y="1467"/>
                  </a:lnTo>
                  <a:lnTo>
                    <a:pt x="101" y="1432"/>
                  </a:lnTo>
                  <a:lnTo>
                    <a:pt x="48" y="1378"/>
                  </a:lnTo>
                  <a:lnTo>
                    <a:pt x="13" y="1310"/>
                  </a:lnTo>
                  <a:lnTo>
                    <a:pt x="0" y="1233"/>
                  </a:lnTo>
                  <a:lnTo>
                    <a:pt x="0" y="246"/>
                  </a:lnTo>
                  <a:close/>
                </a:path>
              </a:pathLst>
            </a:custGeom>
            <a:noFill/>
            <a:ln w="264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9071" y="3545"/>
              <a:ext cx="256" cy="0"/>
            </a:xfrm>
            <a:prstGeom prst="line">
              <a:avLst/>
            </a:prstGeom>
            <a:noFill/>
            <a:ln w="29346">
              <a:solidFill>
                <a:srgbClr val="9C525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306" y="1792"/>
              <a:ext cx="4355" cy="3405"/>
            </a:xfrm>
            <a:custGeom>
              <a:avLst/>
              <a:gdLst>
                <a:gd name="T0" fmla="+- 0 13093 9307"/>
                <a:gd name="T1" fmla="*/ T0 w 4355"/>
                <a:gd name="T2" fmla="+- 0 1792 1792"/>
                <a:gd name="T3" fmla="*/ 1792 h 3405"/>
                <a:gd name="T4" fmla="+- 0 9874 9307"/>
                <a:gd name="T5" fmla="*/ T4 w 4355"/>
                <a:gd name="T6" fmla="+- 0 1792 1792"/>
                <a:gd name="T7" fmla="*/ 1792 h 3405"/>
                <a:gd name="T8" fmla="+- 0 9797 9307"/>
                <a:gd name="T9" fmla="*/ T8 w 4355"/>
                <a:gd name="T10" fmla="+- 0 1797 1792"/>
                <a:gd name="T11" fmla="*/ 1797 h 3405"/>
                <a:gd name="T12" fmla="+- 0 9723 9307"/>
                <a:gd name="T13" fmla="*/ T12 w 4355"/>
                <a:gd name="T14" fmla="+- 0 1812 1792"/>
                <a:gd name="T15" fmla="*/ 1812 h 3405"/>
                <a:gd name="T16" fmla="+- 0 9653 9307"/>
                <a:gd name="T17" fmla="*/ T16 w 4355"/>
                <a:gd name="T18" fmla="+- 0 1837 1792"/>
                <a:gd name="T19" fmla="*/ 1837 h 3405"/>
                <a:gd name="T20" fmla="+- 0 9588 9307"/>
                <a:gd name="T21" fmla="*/ T20 w 4355"/>
                <a:gd name="T22" fmla="+- 0 1870 1792"/>
                <a:gd name="T23" fmla="*/ 1870 h 3405"/>
                <a:gd name="T24" fmla="+- 0 9527 9307"/>
                <a:gd name="T25" fmla="*/ T24 w 4355"/>
                <a:gd name="T26" fmla="+- 0 1910 1792"/>
                <a:gd name="T27" fmla="*/ 1910 h 3405"/>
                <a:gd name="T28" fmla="+- 0 9473 9307"/>
                <a:gd name="T29" fmla="*/ T28 w 4355"/>
                <a:gd name="T30" fmla="+- 0 1958 1792"/>
                <a:gd name="T31" fmla="*/ 1958 h 3405"/>
                <a:gd name="T32" fmla="+- 0 9425 9307"/>
                <a:gd name="T33" fmla="*/ T32 w 4355"/>
                <a:gd name="T34" fmla="+- 0 2013 1792"/>
                <a:gd name="T35" fmla="*/ 2013 h 3405"/>
                <a:gd name="T36" fmla="+- 0 9384 9307"/>
                <a:gd name="T37" fmla="*/ T36 w 4355"/>
                <a:gd name="T38" fmla="+- 0 2073 1792"/>
                <a:gd name="T39" fmla="*/ 2073 h 3405"/>
                <a:gd name="T40" fmla="+- 0 9351 9307"/>
                <a:gd name="T41" fmla="*/ T40 w 4355"/>
                <a:gd name="T42" fmla="+- 0 2139 1792"/>
                <a:gd name="T43" fmla="*/ 2139 h 3405"/>
                <a:gd name="T44" fmla="+- 0 9327 9307"/>
                <a:gd name="T45" fmla="*/ T44 w 4355"/>
                <a:gd name="T46" fmla="+- 0 2209 1792"/>
                <a:gd name="T47" fmla="*/ 2209 h 3405"/>
                <a:gd name="T48" fmla="+- 0 9312 9307"/>
                <a:gd name="T49" fmla="*/ T48 w 4355"/>
                <a:gd name="T50" fmla="+- 0 2283 1792"/>
                <a:gd name="T51" fmla="*/ 2283 h 3405"/>
                <a:gd name="T52" fmla="+- 0 9307 9307"/>
                <a:gd name="T53" fmla="*/ T52 w 4355"/>
                <a:gd name="T54" fmla="+- 0 2360 1792"/>
                <a:gd name="T55" fmla="*/ 2360 h 3405"/>
                <a:gd name="T56" fmla="+- 0 9307 9307"/>
                <a:gd name="T57" fmla="*/ T56 w 4355"/>
                <a:gd name="T58" fmla="+- 0 4630 1792"/>
                <a:gd name="T59" fmla="*/ 4630 h 3405"/>
                <a:gd name="T60" fmla="+- 0 9312 9307"/>
                <a:gd name="T61" fmla="*/ T60 w 4355"/>
                <a:gd name="T62" fmla="+- 0 4707 1792"/>
                <a:gd name="T63" fmla="*/ 4707 h 3405"/>
                <a:gd name="T64" fmla="+- 0 9327 9307"/>
                <a:gd name="T65" fmla="*/ T64 w 4355"/>
                <a:gd name="T66" fmla="+- 0 4780 1792"/>
                <a:gd name="T67" fmla="*/ 4780 h 3405"/>
                <a:gd name="T68" fmla="+- 0 9351 9307"/>
                <a:gd name="T69" fmla="*/ T68 w 4355"/>
                <a:gd name="T70" fmla="+- 0 4850 1792"/>
                <a:gd name="T71" fmla="*/ 4850 h 3405"/>
                <a:gd name="T72" fmla="+- 0 9384 9307"/>
                <a:gd name="T73" fmla="*/ T72 w 4355"/>
                <a:gd name="T74" fmla="+- 0 4916 1792"/>
                <a:gd name="T75" fmla="*/ 4916 h 3405"/>
                <a:gd name="T76" fmla="+- 0 9425 9307"/>
                <a:gd name="T77" fmla="*/ T76 w 4355"/>
                <a:gd name="T78" fmla="+- 0 4976 1792"/>
                <a:gd name="T79" fmla="*/ 4976 h 3405"/>
                <a:gd name="T80" fmla="+- 0 9473 9307"/>
                <a:gd name="T81" fmla="*/ T80 w 4355"/>
                <a:gd name="T82" fmla="+- 0 5031 1792"/>
                <a:gd name="T83" fmla="*/ 5031 h 3405"/>
                <a:gd name="T84" fmla="+- 0 9527 9307"/>
                <a:gd name="T85" fmla="*/ T84 w 4355"/>
                <a:gd name="T86" fmla="+- 0 5079 1792"/>
                <a:gd name="T87" fmla="*/ 5079 h 3405"/>
                <a:gd name="T88" fmla="+- 0 9588 9307"/>
                <a:gd name="T89" fmla="*/ T88 w 4355"/>
                <a:gd name="T90" fmla="+- 0 5119 1792"/>
                <a:gd name="T91" fmla="*/ 5119 h 3405"/>
                <a:gd name="T92" fmla="+- 0 9653 9307"/>
                <a:gd name="T93" fmla="*/ T92 w 4355"/>
                <a:gd name="T94" fmla="+- 0 5152 1792"/>
                <a:gd name="T95" fmla="*/ 5152 h 3405"/>
                <a:gd name="T96" fmla="+- 0 9723 9307"/>
                <a:gd name="T97" fmla="*/ T96 w 4355"/>
                <a:gd name="T98" fmla="+- 0 5177 1792"/>
                <a:gd name="T99" fmla="*/ 5177 h 3405"/>
                <a:gd name="T100" fmla="+- 0 9797 9307"/>
                <a:gd name="T101" fmla="*/ T100 w 4355"/>
                <a:gd name="T102" fmla="+- 0 5192 1792"/>
                <a:gd name="T103" fmla="*/ 5192 h 3405"/>
                <a:gd name="T104" fmla="+- 0 9874 9307"/>
                <a:gd name="T105" fmla="*/ T104 w 4355"/>
                <a:gd name="T106" fmla="+- 0 5197 1792"/>
                <a:gd name="T107" fmla="*/ 5197 h 3405"/>
                <a:gd name="T108" fmla="+- 0 13093 9307"/>
                <a:gd name="T109" fmla="*/ T108 w 4355"/>
                <a:gd name="T110" fmla="+- 0 5197 1792"/>
                <a:gd name="T111" fmla="*/ 5197 h 3405"/>
                <a:gd name="T112" fmla="+- 0 13170 9307"/>
                <a:gd name="T113" fmla="*/ T112 w 4355"/>
                <a:gd name="T114" fmla="+- 0 5192 1792"/>
                <a:gd name="T115" fmla="*/ 5192 h 3405"/>
                <a:gd name="T116" fmla="+- 0 13244 9307"/>
                <a:gd name="T117" fmla="*/ T116 w 4355"/>
                <a:gd name="T118" fmla="+- 0 5177 1792"/>
                <a:gd name="T119" fmla="*/ 5177 h 3405"/>
                <a:gd name="T120" fmla="+- 0 13314 9307"/>
                <a:gd name="T121" fmla="*/ T120 w 4355"/>
                <a:gd name="T122" fmla="+- 0 5152 1792"/>
                <a:gd name="T123" fmla="*/ 5152 h 3405"/>
                <a:gd name="T124" fmla="+- 0 13380 9307"/>
                <a:gd name="T125" fmla="*/ T124 w 4355"/>
                <a:gd name="T126" fmla="+- 0 5119 1792"/>
                <a:gd name="T127" fmla="*/ 5119 h 3405"/>
                <a:gd name="T128" fmla="+- 0 13440 9307"/>
                <a:gd name="T129" fmla="*/ T128 w 4355"/>
                <a:gd name="T130" fmla="+- 0 5079 1792"/>
                <a:gd name="T131" fmla="*/ 5079 h 3405"/>
                <a:gd name="T132" fmla="+- 0 13495 9307"/>
                <a:gd name="T133" fmla="*/ T132 w 4355"/>
                <a:gd name="T134" fmla="+- 0 5031 1792"/>
                <a:gd name="T135" fmla="*/ 5031 h 3405"/>
                <a:gd name="T136" fmla="+- 0 13543 9307"/>
                <a:gd name="T137" fmla="*/ T136 w 4355"/>
                <a:gd name="T138" fmla="+- 0 4976 1792"/>
                <a:gd name="T139" fmla="*/ 4976 h 3405"/>
                <a:gd name="T140" fmla="+- 0 13583 9307"/>
                <a:gd name="T141" fmla="*/ T140 w 4355"/>
                <a:gd name="T142" fmla="+- 0 4916 1792"/>
                <a:gd name="T143" fmla="*/ 4916 h 3405"/>
                <a:gd name="T144" fmla="+- 0 13616 9307"/>
                <a:gd name="T145" fmla="*/ T144 w 4355"/>
                <a:gd name="T146" fmla="+- 0 4850 1792"/>
                <a:gd name="T147" fmla="*/ 4850 h 3405"/>
                <a:gd name="T148" fmla="+- 0 13641 9307"/>
                <a:gd name="T149" fmla="*/ T148 w 4355"/>
                <a:gd name="T150" fmla="+- 0 4780 1792"/>
                <a:gd name="T151" fmla="*/ 4780 h 3405"/>
                <a:gd name="T152" fmla="+- 0 13656 9307"/>
                <a:gd name="T153" fmla="*/ T152 w 4355"/>
                <a:gd name="T154" fmla="+- 0 4707 1792"/>
                <a:gd name="T155" fmla="*/ 4707 h 3405"/>
                <a:gd name="T156" fmla="+- 0 13661 9307"/>
                <a:gd name="T157" fmla="*/ T156 w 4355"/>
                <a:gd name="T158" fmla="+- 0 4630 1792"/>
                <a:gd name="T159" fmla="*/ 4630 h 3405"/>
                <a:gd name="T160" fmla="+- 0 13661 9307"/>
                <a:gd name="T161" fmla="*/ T160 w 4355"/>
                <a:gd name="T162" fmla="+- 0 2360 1792"/>
                <a:gd name="T163" fmla="*/ 2360 h 3405"/>
                <a:gd name="T164" fmla="+- 0 13656 9307"/>
                <a:gd name="T165" fmla="*/ T164 w 4355"/>
                <a:gd name="T166" fmla="+- 0 2283 1792"/>
                <a:gd name="T167" fmla="*/ 2283 h 3405"/>
                <a:gd name="T168" fmla="+- 0 13641 9307"/>
                <a:gd name="T169" fmla="*/ T168 w 4355"/>
                <a:gd name="T170" fmla="+- 0 2209 1792"/>
                <a:gd name="T171" fmla="*/ 2209 h 3405"/>
                <a:gd name="T172" fmla="+- 0 13616 9307"/>
                <a:gd name="T173" fmla="*/ T172 w 4355"/>
                <a:gd name="T174" fmla="+- 0 2139 1792"/>
                <a:gd name="T175" fmla="*/ 2139 h 3405"/>
                <a:gd name="T176" fmla="+- 0 13583 9307"/>
                <a:gd name="T177" fmla="*/ T176 w 4355"/>
                <a:gd name="T178" fmla="+- 0 2073 1792"/>
                <a:gd name="T179" fmla="*/ 2073 h 3405"/>
                <a:gd name="T180" fmla="+- 0 13543 9307"/>
                <a:gd name="T181" fmla="*/ T180 w 4355"/>
                <a:gd name="T182" fmla="+- 0 2013 1792"/>
                <a:gd name="T183" fmla="*/ 2013 h 3405"/>
                <a:gd name="T184" fmla="+- 0 13495 9307"/>
                <a:gd name="T185" fmla="*/ T184 w 4355"/>
                <a:gd name="T186" fmla="+- 0 1958 1792"/>
                <a:gd name="T187" fmla="*/ 1958 h 3405"/>
                <a:gd name="T188" fmla="+- 0 13440 9307"/>
                <a:gd name="T189" fmla="*/ T188 w 4355"/>
                <a:gd name="T190" fmla="+- 0 1910 1792"/>
                <a:gd name="T191" fmla="*/ 1910 h 3405"/>
                <a:gd name="T192" fmla="+- 0 13380 9307"/>
                <a:gd name="T193" fmla="*/ T192 w 4355"/>
                <a:gd name="T194" fmla="+- 0 1870 1792"/>
                <a:gd name="T195" fmla="*/ 1870 h 3405"/>
                <a:gd name="T196" fmla="+- 0 13314 9307"/>
                <a:gd name="T197" fmla="*/ T196 w 4355"/>
                <a:gd name="T198" fmla="+- 0 1837 1792"/>
                <a:gd name="T199" fmla="*/ 1837 h 3405"/>
                <a:gd name="T200" fmla="+- 0 13244 9307"/>
                <a:gd name="T201" fmla="*/ T200 w 4355"/>
                <a:gd name="T202" fmla="+- 0 1812 1792"/>
                <a:gd name="T203" fmla="*/ 1812 h 3405"/>
                <a:gd name="T204" fmla="+- 0 13170 9307"/>
                <a:gd name="T205" fmla="*/ T204 w 4355"/>
                <a:gd name="T206" fmla="+- 0 1797 1792"/>
                <a:gd name="T207" fmla="*/ 1797 h 3405"/>
                <a:gd name="T208" fmla="+- 0 13093 9307"/>
                <a:gd name="T209" fmla="*/ T208 w 4355"/>
                <a:gd name="T210" fmla="+- 0 1792 1792"/>
                <a:gd name="T211" fmla="*/ 1792 h 34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355" h="3405">
                  <a:moveTo>
                    <a:pt x="3786" y="0"/>
                  </a:moveTo>
                  <a:lnTo>
                    <a:pt x="567" y="0"/>
                  </a:lnTo>
                  <a:lnTo>
                    <a:pt x="490" y="5"/>
                  </a:lnTo>
                  <a:lnTo>
                    <a:pt x="416" y="20"/>
                  </a:lnTo>
                  <a:lnTo>
                    <a:pt x="346" y="45"/>
                  </a:lnTo>
                  <a:lnTo>
                    <a:pt x="281" y="78"/>
                  </a:lnTo>
                  <a:lnTo>
                    <a:pt x="220" y="118"/>
                  </a:lnTo>
                  <a:lnTo>
                    <a:pt x="166" y="166"/>
                  </a:lnTo>
                  <a:lnTo>
                    <a:pt x="118" y="221"/>
                  </a:lnTo>
                  <a:lnTo>
                    <a:pt x="77" y="281"/>
                  </a:lnTo>
                  <a:lnTo>
                    <a:pt x="44" y="347"/>
                  </a:lnTo>
                  <a:lnTo>
                    <a:pt x="20" y="417"/>
                  </a:lnTo>
                  <a:lnTo>
                    <a:pt x="5" y="491"/>
                  </a:lnTo>
                  <a:lnTo>
                    <a:pt x="0" y="568"/>
                  </a:lnTo>
                  <a:lnTo>
                    <a:pt x="0" y="2838"/>
                  </a:lnTo>
                  <a:lnTo>
                    <a:pt x="5" y="2915"/>
                  </a:lnTo>
                  <a:lnTo>
                    <a:pt x="20" y="2988"/>
                  </a:lnTo>
                  <a:lnTo>
                    <a:pt x="44" y="3058"/>
                  </a:lnTo>
                  <a:lnTo>
                    <a:pt x="77" y="3124"/>
                  </a:lnTo>
                  <a:lnTo>
                    <a:pt x="118" y="3184"/>
                  </a:lnTo>
                  <a:lnTo>
                    <a:pt x="166" y="3239"/>
                  </a:lnTo>
                  <a:lnTo>
                    <a:pt x="220" y="3287"/>
                  </a:lnTo>
                  <a:lnTo>
                    <a:pt x="281" y="3327"/>
                  </a:lnTo>
                  <a:lnTo>
                    <a:pt x="346" y="3360"/>
                  </a:lnTo>
                  <a:lnTo>
                    <a:pt x="416" y="3385"/>
                  </a:lnTo>
                  <a:lnTo>
                    <a:pt x="490" y="3400"/>
                  </a:lnTo>
                  <a:lnTo>
                    <a:pt x="567" y="3405"/>
                  </a:lnTo>
                  <a:lnTo>
                    <a:pt x="3786" y="3405"/>
                  </a:lnTo>
                  <a:lnTo>
                    <a:pt x="3863" y="3400"/>
                  </a:lnTo>
                  <a:lnTo>
                    <a:pt x="3937" y="3385"/>
                  </a:lnTo>
                  <a:lnTo>
                    <a:pt x="4007" y="3360"/>
                  </a:lnTo>
                  <a:lnTo>
                    <a:pt x="4073" y="3327"/>
                  </a:lnTo>
                  <a:lnTo>
                    <a:pt x="4133" y="3287"/>
                  </a:lnTo>
                  <a:lnTo>
                    <a:pt x="4188" y="3239"/>
                  </a:lnTo>
                  <a:lnTo>
                    <a:pt x="4236" y="3184"/>
                  </a:lnTo>
                  <a:lnTo>
                    <a:pt x="4276" y="3124"/>
                  </a:lnTo>
                  <a:lnTo>
                    <a:pt x="4309" y="3058"/>
                  </a:lnTo>
                  <a:lnTo>
                    <a:pt x="4334" y="2988"/>
                  </a:lnTo>
                  <a:lnTo>
                    <a:pt x="4349" y="2915"/>
                  </a:lnTo>
                  <a:lnTo>
                    <a:pt x="4354" y="2838"/>
                  </a:lnTo>
                  <a:lnTo>
                    <a:pt x="4354" y="568"/>
                  </a:lnTo>
                  <a:lnTo>
                    <a:pt x="4349" y="491"/>
                  </a:lnTo>
                  <a:lnTo>
                    <a:pt x="4334" y="417"/>
                  </a:lnTo>
                  <a:lnTo>
                    <a:pt x="4309" y="347"/>
                  </a:lnTo>
                  <a:lnTo>
                    <a:pt x="4276" y="281"/>
                  </a:lnTo>
                  <a:lnTo>
                    <a:pt x="4236" y="221"/>
                  </a:lnTo>
                  <a:lnTo>
                    <a:pt x="4188" y="166"/>
                  </a:lnTo>
                  <a:lnTo>
                    <a:pt x="4133" y="118"/>
                  </a:lnTo>
                  <a:lnTo>
                    <a:pt x="4073" y="78"/>
                  </a:lnTo>
                  <a:lnTo>
                    <a:pt x="4007" y="45"/>
                  </a:lnTo>
                  <a:lnTo>
                    <a:pt x="3937" y="20"/>
                  </a:lnTo>
                  <a:lnTo>
                    <a:pt x="3863" y="5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9306" y="1792"/>
              <a:ext cx="4355" cy="3405"/>
            </a:xfrm>
            <a:custGeom>
              <a:avLst/>
              <a:gdLst>
                <a:gd name="T0" fmla="+- 0 9307 9307"/>
                <a:gd name="T1" fmla="*/ T0 w 4355"/>
                <a:gd name="T2" fmla="+- 0 2360 1792"/>
                <a:gd name="T3" fmla="*/ 2360 h 3405"/>
                <a:gd name="T4" fmla="+- 0 9312 9307"/>
                <a:gd name="T5" fmla="*/ T4 w 4355"/>
                <a:gd name="T6" fmla="+- 0 2283 1792"/>
                <a:gd name="T7" fmla="*/ 2283 h 3405"/>
                <a:gd name="T8" fmla="+- 0 9327 9307"/>
                <a:gd name="T9" fmla="*/ T8 w 4355"/>
                <a:gd name="T10" fmla="+- 0 2209 1792"/>
                <a:gd name="T11" fmla="*/ 2209 h 3405"/>
                <a:gd name="T12" fmla="+- 0 9351 9307"/>
                <a:gd name="T13" fmla="*/ T12 w 4355"/>
                <a:gd name="T14" fmla="+- 0 2139 1792"/>
                <a:gd name="T15" fmla="*/ 2139 h 3405"/>
                <a:gd name="T16" fmla="+- 0 9384 9307"/>
                <a:gd name="T17" fmla="*/ T16 w 4355"/>
                <a:gd name="T18" fmla="+- 0 2073 1792"/>
                <a:gd name="T19" fmla="*/ 2073 h 3405"/>
                <a:gd name="T20" fmla="+- 0 9425 9307"/>
                <a:gd name="T21" fmla="*/ T20 w 4355"/>
                <a:gd name="T22" fmla="+- 0 2013 1792"/>
                <a:gd name="T23" fmla="*/ 2013 h 3405"/>
                <a:gd name="T24" fmla="+- 0 9473 9307"/>
                <a:gd name="T25" fmla="*/ T24 w 4355"/>
                <a:gd name="T26" fmla="+- 0 1958 1792"/>
                <a:gd name="T27" fmla="*/ 1958 h 3405"/>
                <a:gd name="T28" fmla="+- 0 9527 9307"/>
                <a:gd name="T29" fmla="*/ T28 w 4355"/>
                <a:gd name="T30" fmla="+- 0 1910 1792"/>
                <a:gd name="T31" fmla="*/ 1910 h 3405"/>
                <a:gd name="T32" fmla="+- 0 9588 9307"/>
                <a:gd name="T33" fmla="*/ T32 w 4355"/>
                <a:gd name="T34" fmla="+- 0 1870 1792"/>
                <a:gd name="T35" fmla="*/ 1870 h 3405"/>
                <a:gd name="T36" fmla="+- 0 9653 9307"/>
                <a:gd name="T37" fmla="*/ T36 w 4355"/>
                <a:gd name="T38" fmla="+- 0 1837 1792"/>
                <a:gd name="T39" fmla="*/ 1837 h 3405"/>
                <a:gd name="T40" fmla="+- 0 9723 9307"/>
                <a:gd name="T41" fmla="*/ T40 w 4355"/>
                <a:gd name="T42" fmla="+- 0 1812 1792"/>
                <a:gd name="T43" fmla="*/ 1812 h 3405"/>
                <a:gd name="T44" fmla="+- 0 9797 9307"/>
                <a:gd name="T45" fmla="*/ T44 w 4355"/>
                <a:gd name="T46" fmla="+- 0 1797 1792"/>
                <a:gd name="T47" fmla="*/ 1797 h 3405"/>
                <a:gd name="T48" fmla="+- 0 9874 9307"/>
                <a:gd name="T49" fmla="*/ T48 w 4355"/>
                <a:gd name="T50" fmla="+- 0 1792 1792"/>
                <a:gd name="T51" fmla="*/ 1792 h 3405"/>
                <a:gd name="T52" fmla="+- 0 13093 9307"/>
                <a:gd name="T53" fmla="*/ T52 w 4355"/>
                <a:gd name="T54" fmla="+- 0 1792 1792"/>
                <a:gd name="T55" fmla="*/ 1792 h 3405"/>
                <a:gd name="T56" fmla="+- 0 13170 9307"/>
                <a:gd name="T57" fmla="*/ T56 w 4355"/>
                <a:gd name="T58" fmla="+- 0 1797 1792"/>
                <a:gd name="T59" fmla="*/ 1797 h 3405"/>
                <a:gd name="T60" fmla="+- 0 13244 9307"/>
                <a:gd name="T61" fmla="*/ T60 w 4355"/>
                <a:gd name="T62" fmla="+- 0 1812 1792"/>
                <a:gd name="T63" fmla="*/ 1812 h 3405"/>
                <a:gd name="T64" fmla="+- 0 13314 9307"/>
                <a:gd name="T65" fmla="*/ T64 w 4355"/>
                <a:gd name="T66" fmla="+- 0 1837 1792"/>
                <a:gd name="T67" fmla="*/ 1837 h 3405"/>
                <a:gd name="T68" fmla="+- 0 13380 9307"/>
                <a:gd name="T69" fmla="*/ T68 w 4355"/>
                <a:gd name="T70" fmla="+- 0 1870 1792"/>
                <a:gd name="T71" fmla="*/ 1870 h 3405"/>
                <a:gd name="T72" fmla="+- 0 13440 9307"/>
                <a:gd name="T73" fmla="*/ T72 w 4355"/>
                <a:gd name="T74" fmla="+- 0 1910 1792"/>
                <a:gd name="T75" fmla="*/ 1910 h 3405"/>
                <a:gd name="T76" fmla="+- 0 13495 9307"/>
                <a:gd name="T77" fmla="*/ T76 w 4355"/>
                <a:gd name="T78" fmla="+- 0 1958 1792"/>
                <a:gd name="T79" fmla="*/ 1958 h 3405"/>
                <a:gd name="T80" fmla="+- 0 13543 9307"/>
                <a:gd name="T81" fmla="*/ T80 w 4355"/>
                <a:gd name="T82" fmla="+- 0 2013 1792"/>
                <a:gd name="T83" fmla="*/ 2013 h 3405"/>
                <a:gd name="T84" fmla="+- 0 13583 9307"/>
                <a:gd name="T85" fmla="*/ T84 w 4355"/>
                <a:gd name="T86" fmla="+- 0 2073 1792"/>
                <a:gd name="T87" fmla="*/ 2073 h 3405"/>
                <a:gd name="T88" fmla="+- 0 13616 9307"/>
                <a:gd name="T89" fmla="*/ T88 w 4355"/>
                <a:gd name="T90" fmla="+- 0 2139 1792"/>
                <a:gd name="T91" fmla="*/ 2139 h 3405"/>
                <a:gd name="T92" fmla="+- 0 13641 9307"/>
                <a:gd name="T93" fmla="*/ T92 w 4355"/>
                <a:gd name="T94" fmla="+- 0 2209 1792"/>
                <a:gd name="T95" fmla="*/ 2209 h 3405"/>
                <a:gd name="T96" fmla="+- 0 13656 9307"/>
                <a:gd name="T97" fmla="*/ T96 w 4355"/>
                <a:gd name="T98" fmla="+- 0 2283 1792"/>
                <a:gd name="T99" fmla="*/ 2283 h 3405"/>
                <a:gd name="T100" fmla="+- 0 13661 9307"/>
                <a:gd name="T101" fmla="*/ T100 w 4355"/>
                <a:gd name="T102" fmla="+- 0 2360 1792"/>
                <a:gd name="T103" fmla="*/ 2360 h 3405"/>
                <a:gd name="T104" fmla="+- 0 13661 9307"/>
                <a:gd name="T105" fmla="*/ T104 w 4355"/>
                <a:gd name="T106" fmla="+- 0 4630 1792"/>
                <a:gd name="T107" fmla="*/ 4630 h 3405"/>
                <a:gd name="T108" fmla="+- 0 13656 9307"/>
                <a:gd name="T109" fmla="*/ T108 w 4355"/>
                <a:gd name="T110" fmla="+- 0 4707 1792"/>
                <a:gd name="T111" fmla="*/ 4707 h 3405"/>
                <a:gd name="T112" fmla="+- 0 13641 9307"/>
                <a:gd name="T113" fmla="*/ T112 w 4355"/>
                <a:gd name="T114" fmla="+- 0 4780 1792"/>
                <a:gd name="T115" fmla="*/ 4780 h 3405"/>
                <a:gd name="T116" fmla="+- 0 13616 9307"/>
                <a:gd name="T117" fmla="*/ T116 w 4355"/>
                <a:gd name="T118" fmla="+- 0 4850 1792"/>
                <a:gd name="T119" fmla="*/ 4850 h 3405"/>
                <a:gd name="T120" fmla="+- 0 13583 9307"/>
                <a:gd name="T121" fmla="*/ T120 w 4355"/>
                <a:gd name="T122" fmla="+- 0 4916 1792"/>
                <a:gd name="T123" fmla="*/ 4916 h 3405"/>
                <a:gd name="T124" fmla="+- 0 13543 9307"/>
                <a:gd name="T125" fmla="*/ T124 w 4355"/>
                <a:gd name="T126" fmla="+- 0 4976 1792"/>
                <a:gd name="T127" fmla="*/ 4976 h 3405"/>
                <a:gd name="T128" fmla="+- 0 13495 9307"/>
                <a:gd name="T129" fmla="*/ T128 w 4355"/>
                <a:gd name="T130" fmla="+- 0 5031 1792"/>
                <a:gd name="T131" fmla="*/ 5031 h 3405"/>
                <a:gd name="T132" fmla="+- 0 13440 9307"/>
                <a:gd name="T133" fmla="*/ T132 w 4355"/>
                <a:gd name="T134" fmla="+- 0 5079 1792"/>
                <a:gd name="T135" fmla="*/ 5079 h 3405"/>
                <a:gd name="T136" fmla="+- 0 13380 9307"/>
                <a:gd name="T137" fmla="*/ T136 w 4355"/>
                <a:gd name="T138" fmla="+- 0 5119 1792"/>
                <a:gd name="T139" fmla="*/ 5119 h 3405"/>
                <a:gd name="T140" fmla="+- 0 13314 9307"/>
                <a:gd name="T141" fmla="*/ T140 w 4355"/>
                <a:gd name="T142" fmla="+- 0 5152 1792"/>
                <a:gd name="T143" fmla="*/ 5152 h 3405"/>
                <a:gd name="T144" fmla="+- 0 13244 9307"/>
                <a:gd name="T145" fmla="*/ T144 w 4355"/>
                <a:gd name="T146" fmla="+- 0 5177 1792"/>
                <a:gd name="T147" fmla="*/ 5177 h 3405"/>
                <a:gd name="T148" fmla="+- 0 13170 9307"/>
                <a:gd name="T149" fmla="*/ T148 w 4355"/>
                <a:gd name="T150" fmla="+- 0 5192 1792"/>
                <a:gd name="T151" fmla="*/ 5192 h 3405"/>
                <a:gd name="T152" fmla="+- 0 13093 9307"/>
                <a:gd name="T153" fmla="*/ T152 w 4355"/>
                <a:gd name="T154" fmla="+- 0 5197 1792"/>
                <a:gd name="T155" fmla="*/ 5197 h 3405"/>
                <a:gd name="T156" fmla="+- 0 9874 9307"/>
                <a:gd name="T157" fmla="*/ T156 w 4355"/>
                <a:gd name="T158" fmla="+- 0 5197 1792"/>
                <a:gd name="T159" fmla="*/ 5197 h 3405"/>
                <a:gd name="T160" fmla="+- 0 9797 9307"/>
                <a:gd name="T161" fmla="*/ T160 w 4355"/>
                <a:gd name="T162" fmla="+- 0 5192 1792"/>
                <a:gd name="T163" fmla="*/ 5192 h 3405"/>
                <a:gd name="T164" fmla="+- 0 9723 9307"/>
                <a:gd name="T165" fmla="*/ T164 w 4355"/>
                <a:gd name="T166" fmla="+- 0 5177 1792"/>
                <a:gd name="T167" fmla="*/ 5177 h 3405"/>
                <a:gd name="T168" fmla="+- 0 9653 9307"/>
                <a:gd name="T169" fmla="*/ T168 w 4355"/>
                <a:gd name="T170" fmla="+- 0 5152 1792"/>
                <a:gd name="T171" fmla="*/ 5152 h 3405"/>
                <a:gd name="T172" fmla="+- 0 9588 9307"/>
                <a:gd name="T173" fmla="*/ T172 w 4355"/>
                <a:gd name="T174" fmla="+- 0 5119 1792"/>
                <a:gd name="T175" fmla="*/ 5119 h 3405"/>
                <a:gd name="T176" fmla="+- 0 9527 9307"/>
                <a:gd name="T177" fmla="*/ T176 w 4355"/>
                <a:gd name="T178" fmla="+- 0 5079 1792"/>
                <a:gd name="T179" fmla="*/ 5079 h 3405"/>
                <a:gd name="T180" fmla="+- 0 9473 9307"/>
                <a:gd name="T181" fmla="*/ T180 w 4355"/>
                <a:gd name="T182" fmla="+- 0 5031 1792"/>
                <a:gd name="T183" fmla="*/ 5031 h 3405"/>
                <a:gd name="T184" fmla="+- 0 9425 9307"/>
                <a:gd name="T185" fmla="*/ T184 w 4355"/>
                <a:gd name="T186" fmla="+- 0 4976 1792"/>
                <a:gd name="T187" fmla="*/ 4976 h 3405"/>
                <a:gd name="T188" fmla="+- 0 9384 9307"/>
                <a:gd name="T189" fmla="*/ T188 w 4355"/>
                <a:gd name="T190" fmla="+- 0 4916 1792"/>
                <a:gd name="T191" fmla="*/ 4916 h 3405"/>
                <a:gd name="T192" fmla="+- 0 9351 9307"/>
                <a:gd name="T193" fmla="*/ T192 w 4355"/>
                <a:gd name="T194" fmla="+- 0 4850 1792"/>
                <a:gd name="T195" fmla="*/ 4850 h 3405"/>
                <a:gd name="T196" fmla="+- 0 9327 9307"/>
                <a:gd name="T197" fmla="*/ T196 w 4355"/>
                <a:gd name="T198" fmla="+- 0 4780 1792"/>
                <a:gd name="T199" fmla="*/ 4780 h 3405"/>
                <a:gd name="T200" fmla="+- 0 9312 9307"/>
                <a:gd name="T201" fmla="*/ T200 w 4355"/>
                <a:gd name="T202" fmla="+- 0 4707 1792"/>
                <a:gd name="T203" fmla="*/ 4707 h 3405"/>
                <a:gd name="T204" fmla="+- 0 9307 9307"/>
                <a:gd name="T205" fmla="*/ T204 w 4355"/>
                <a:gd name="T206" fmla="+- 0 4630 1792"/>
                <a:gd name="T207" fmla="*/ 4630 h 3405"/>
                <a:gd name="T208" fmla="+- 0 9307 9307"/>
                <a:gd name="T209" fmla="*/ T208 w 4355"/>
                <a:gd name="T210" fmla="+- 0 2360 1792"/>
                <a:gd name="T211" fmla="*/ 2360 h 34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355" h="3405">
                  <a:moveTo>
                    <a:pt x="0" y="568"/>
                  </a:moveTo>
                  <a:lnTo>
                    <a:pt x="5" y="491"/>
                  </a:lnTo>
                  <a:lnTo>
                    <a:pt x="20" y="417"/>
                  </a:lnTo>
                  <a:lnTo>
                    <a:pt x="44" y="347"/>
                  </a:lnTo>
                  <a:lnTo>
                    <a:pt x="77" y="281"/>
                  </a:lnTo>
                  <a:lnTo>
                    <a:pt x="118" y="221"/>
                  </a:lnTo>
                  <a:lnTo>
                    <a:pt x="166" y="166"/>
                  </a:lnTo>
                  <a:lnTo>
                    <a:pt x="220" y="118"/>
                  </a:lnTo>
                  <a:lnTo>
                    <a:pt x="281" y="78"/>
                  </a:lnTo>
                  <a:lnTo>
                    <a:pt x="346" y="45"/>
                  </a:lnTo>
                  <a:lnTo>
                    <a:pt x="416" y="20"/>
                  </a:lnTo>
                  <a:lnTo>
                    <a:pt x="490" y="5"/>
                  </a:lnTo>
                  <a:lnTo>
                    <a:pt x="567" y="0"/>
                  </a:lnTo>
                  <a:lnTo>
                    <a:pt x="3786" y="0"/>
                  </a:lnTo>
                  <a:lnTo>
                    <a:pt x="3863" y="5"/>
                  </a:lnTo>
                  <a:lnTo>
                    <a:pt x="3937" y="20"/>
                  </a:lnTo>
                  <a:lnTo>
                    <a:pt x="4007" y="45"/>
                  </a:lnTo>
                  <a:lnTo>
                    <a:pt x="4073" y="78"/>
                  </a:lnTo>
                  <a:lnTo>
                    <a:pt x="4133" y="118"/>
                  </a:lnTo>
                  <a:lnTo>
                    <a:pt x="4188" y="166"/>
                  </a:lnTo>
                  <a:lnTo>
                    <a:pt x="4236" y="221"/>
                  </a:lnTo>
                  <a:lnTo>
                    <a:pt x="4276" y="281"/>
                  </a:lnTo>
                  <a:lnTo>
                    <a:pt x="4309" y="347"/>
                  </a:lnTo>
                  <a:lnTo>
                    <a:pt x="4334" y="417"/>
                  </a:lnTo>
                  <a:lnTo>
                    <a:pt x="4349" y="491"/>
                  </a:lnTo>
                  <a:lnTo>
                    <a:pt x="4354" y="568"/>
                  </a:lnTo>
                  <a:lnTo>
                    <a:pt x="4354" y="2838"/>
                  </a:lnTo>
                  <a:lnTo>
                    <a:pt x="4349" y="2915"/>
                  </a:lnTo>
                  <a:lnTo>
                    <a:pt x="4334" y="2988"/>
                  </a:lnTo>
                  <a:lnTo>
                    <a:pt x="4309" y="3058"/>
                  </a:lnTo>
                  <a:lnTo>
                    <a:pt x="4276" y="3124"/>
                  </a:lnTo>
                  <a:lnTo>
                    <a:pt x="4236" y="3184"/>
                  </a:lnTo>
                  <a:lnTo>
                    <a:pt x="4188" y="3239"/>
                  </a:lnTo>
                  <a:lnTo>
                    <a:pt x="4133" y="3287"/>
                  </a:lnTo>
                  <a:lnTo>
                    <a:pt x="4073" y="3327"/>
                  </a:lnTo>
                  <a:lnTo>
                    <a:pt x="4007" y="3360"/>
                  </a:lnTo>
                  <a:lnTo>
                    <a:pt x="3937" y="3385"/>
                  </a:lnTo>
                  <a:lnTo>
                    <a:pt x="3863" y="3400"/>
                  </a:lnTo>
                  <a:lnTo>
                    <a:pt x="3786" y="3405"/>
                  </a:lnTo>
                  <a:lnTo>
                    <a:pt x="567" y="3405"/>
                  </a:lnTo>
                  <a:lnTo>
                    <a:pt x="490" y="3400"/>
                  </a:lnTo>
                  <a:lnTo>
                    <a:pt x="416" y="3385"/>
                  </a:lnTo>
                  <a:lnTo>
                    <a:pt x="346" y="3360"/>
                  </a:lnTo>
                  <a:lnTo>
                    <a:pt x="281" y="3327"/>
                  </a:lnTo>
                  <a:lnTo>
                    <a:pt x="220" y="3287"/>
                  </a:lnTo>
                  <a:lnTo>
                    <a:pt x="166" y="3239"/>
                  </a:lnTo>
                  <a:lnTo>
                    <a:pt x="118" y="3184"/>
                  </a:lnTo>
                  <a:lnTo>
                    <a:pt x="77" y="3124"/>
                  </a:lnTo>
                  <a:lnTo>
                    <a:pt x="44" y="3058"/>
                  </a:lnTo>
                  <a:lnTo>
                    <a:pt x="20" y="2988"/>
                  </a:lnTo>
                  <a:lnTo>
                    <a:pt x="5" y="2915"/>
                  </a:lnTo>
                  <a:lnTo>
                    <a:pt x="0" y="2838"/>
                  </a:lnTo>
                  <a:lnTo>
                    <a:pt x="0" y="568"/>
                  </a:lnTo>
                  <a:close/>
                </a:path>
              </a:pathLst>
            </a:custGeom>
            <a:noFill/>
            <a:ln w="264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7021" y="4418"/>
              <a:ext cx="45" cy="1015"/>
            </a:xfrm>
            <a:prstGeom prst="line">
              <a:avLst/>
            </a:prstGeom>
            <a:noFill/>
            <a:ln w="26425">
              <a:solidFill>
                <a:srgbClr val="9C525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572" y="5433"/>
              <a:ext cx="8982" cy="1791"/>
            </a:xfrm>
            <a:custGeom>
              <a:avLst/>
              <a:gdLst>
                <a:gd name="T0" fmla="+- 0 11236 2553"/>
                <a:gd name="T1" fmla="*/ T0 w 8982"/>
                <a:gd name="T2" fmla="+- 0 5246 5246"/>
                <a:gd name="T3" fmla="*/ 5246 h 1791"/>
                <a:gd name="T4" fmla="+- 0 2851 2553"/>
                <a:gd name="T5" fmla="*/ T4 w 8982"/>
                <a:gd name="T6" fmla="+- 0 5246 5246"/>
                <a:gd name="T7" fmla="*/ 5246 h 1791"/>
                <a:gd name="T8" fmla="+- 0 2772 2553"/>
                <a:gd name="T9" fmla="*/ T8 w 8982"/>
                <a:gd name="T10" fmla="+- 0 5257 5246"/>
                <a:gd name="T11" fmla="*/ 5257 h 1791"/>
                <a:gd name="T12" fmla="+- 0 2700 2553"/>
                <a:gd name="T13" fmla="*/ T12 w 8982"/>
                <a:gd name="T14" fmla="+- 0 5287 5246"/>
                <a:gd name="T15" fmla="*/ 5287 h 1791"/>
                <a:gd name="T16" fmla="+- 0 2640 2553"/>
                <a:gd name="T17" fmla="*/ T16 w 8982"/>
                <a:gd name="T18" fmla="+- 0 5334 5246"/>
                <a:gd name="T19" fmla="*/ 5334 h 1791"/>
                <a:gd name="T20" fmla="+- 0 2593 2553"/>
                <a:gd name="T21" fmla="*/ T20 w 8982"/>
                <a:gd name="T22" fmla="+- 0 5394 5246"/>
                <a:gd name="T23" fmla="*/ 5394 h 1791"/>
                <a:gd name="T24" fmla="+- 0 2563 2553"/>
                <a:gd name="T25" fmla="*/ T24 w 8982"/>
                <a:gd name="T26" fmla="+- 0 5465 5246"/>
                <a:gd name="T27" fmla="*/ 5465 h 1791"/>
                <a:gd name="T28" fmla="+- 0 2553 2553"/>
                <a:gd name="T29" fmla="*/ T28 w 8982"/>
                <a:gd name="T30" fmla="+- 0 5545 5246"/>
                <a:gd name="T31" fmla="*/ 5545 h 1791"/>
                <a:gd name="T32" fmla="+- 0 2553 2553"/>
                <a:gd name="T33" fmla="*/ T32 w 8982"/>
                <a:gd name="T34" fmla="+- 0 6738 5246"/>
                <a:gd name="T35" fmla="*/ 6738 h 1791"/>
                <a:gd name="T36" fmla="+- 0 2563 2553"/>
                <a:gd name="T37" fmla="*/ T36 w 8982"/>
                <a:gd name="T38" fmla="+- 0 6818 5246"/>
                <a:gd name="T39" fmla="*/ 6818 h 1791"/>
                <a:gd name="T40" fmla="+- 0 2593 2553"/>
                <a:gd name="T41" fmla="*/ T40 w 8982"/>
                <a:gd name="T42" fmla="+- 0 6889 5246"/>
                <a:gd name="T43" fmla="*/ 6889 h 1791"/>
                <a:gd name="T44" fmla="+- 0 2640 2553"/>
                <a:gd name="T45" fmla="*/ T44 w 8982"/>
                <a:gd name="T46" fmla="+- 0 6949 5246"/>
                <a:gd name="T47" fmla="*/ 6949 h 1791"/>
                <a:gd name="T48" fmla="+- 0 2700 2553"/>
                <a:gd name="T49" fmla="*/ T48 w 8982"/>
                <a:gd name="T50" fmla="+- 0 6996 5246"/>
                <a:gd name="T51" fmla="*/ 6996 h 1791"/>
                <a:gd name="T52" fmla="+- 0 2772 2553"/>
                <a:gd name="T53" fmla="*/ T52 w 8982"/>
                <a:gd name="T54" fmla="+- 0 7026 5246"/>
                <a:gd name="T55" fmla="*/ 7026 h 1791"/>
                <a:gd name="T56" fmla="+- 0 2851 2553"/>
                <a:gd name="T57" fmla="*/ T56 w 8982"/>
                <a:gd name="T58" fmla="+- 0 7037 5246"/>
                <a:gd name="T59" fmla="*/ 7037 h 1791"/>
                <a:gd name="T60" fmla="+- 0 11236 2553"/>
                <a:gd name="T61" fmla="*/ T60 w 8982"/>
                <a:gd name="T62" fmla="+- 0 7037 5246"/>
                <a:gd name="T63" fmla="*/ 7037 h 1791"/>
                <a:gd name="T64" fmla="+- 0 11316 2553"/>
                <a:gd name="T65" fmla="*/ T64 w 8982"/>
                <a:gd name="T66" fmla="+- 0 7026 5246"/>
                <a:gd name="T67" fmla="*/ 7026 h 1791"/>
                <a:gd name="T68" fmla="+- 0 11387 2553"/>
                <a:gd name="T69" fmla="*/ T68 w 8982"/>
                <a:gd name="T70" fmla="+- 0 6996 5246"/>
                <a:gd name="T71" fmla="*/ 6996 h 1791"/>
                <a:gd name="T72" fmla="+- 0 11447 2553"/>
                <a:gd name="T73" fmla="*/ T72 w 8982"/>
                <a:gd name="T74" fmla="+- 0 6949 5246"/>
                <a:gd name="T75" fmla="*/ 6949 h 1791"/>
                <a:gd name="T76" fmla="+- 0 11494 2553"/>
                <a:gd name="T77" fmla="*/ T76 w 8982"/>
                <a:gd name="T78" fmla="+- 0 6889 5246"/>
                <a:gd name="T79" fmla="*/ 6889 h 1791"/>
                <a:gd name="T80" fmla="+- 0 11524 2553"/>
                <a:gd name="T81" fmla="*/ T80 w 8982"/>
                <a:gd name="T82" fmla="+- 0 6818 5246"/>
                <a:gd name="T83" fmla="*/ 6818 h 1791"/>
                <a:gd name="T84" fmla="+- 0 11535 2553"/>
                <a:gd name="T85" fmla="*/ T84 w 8982"/>
                <a:gd name="T86" fmla="+- 0 6738 5246"/>
                <a:gd name="T87" fmla="*/ 6738 h 1791"/>
                <a:gd name="T88" fmla="+- 0 11535 2553"/>
                <a:gd name="T89" fmla="*/ T88 w 8982"/>
                <a:gd name="T90" fmla="+- 0 5545 5246"/>
                <a:gd name="T91" fmla="*/ 5545 h 1791"/>
                <a:gd name="T92" fmla="+- 0 11524 2553"/>
                <a:gd name="T93" fmla="*/ T92 w 8982"/>
                <a:gd name="T94" fmla="+- 0 5465 5246"/>
                <a:gd name="T95" fmla="*/ 5465 h 1791"/>
                <a:gd name="T96" fmla="+- 0 11494 2553"/>
                <a:gd name="T97" fmla="*/ T96 w 8982"/>
                <a:gd name="T98" fmla="+- 0 5394 5246"/>
                <a:gd name="T99" fmla="*/ 5394 h 1791"/>
                <a:gd name="T100" fmla="+- 0 11447 2553"/>
                <a:gd name="T101" fmla="*/ T100 w 8982"/>
                <a:gd name="T102" fmla="+- 0 5334 5246"/>
                <a:gd name="T103" fmla="*/ 5334 h 1791"/>
                <a:gd name="T104" fmla="+- 0 11387 2553"/>
                <a:gd name="T105" fmla="*/ T104 w 8982"/>
                <a:gd name="T106" fmla="+- 0 5287 5246"/>
                <a:gd name="T107" fmla="*/ 5287 h 1791"/>
                <a:gd name="T108" fmla="+- 0 11316 2553"/>
                <a:gd name="T109" fmla="*/ T108 w 8982"/>
                <a:gd name="T110" fmla="+- 0 5257 5246"/>
                <a:gd name="T111" fmla="*/ 5257 h 1791"/>
                <a:gd name="T112" fmla="+- 0 11236 2553"/>
                <a:gd name="T113" fmla="*/ T112 w 8982"/>
                <a:gd name="T114" fmla="+- 0 5246 5246"/>
                <a:gd name="T115" fmla="*/ 5246 h 17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8982" h="1791">
                  <a:moveTo>
                    <a:pt x="8683" y="0"/>
                  </a:moveTo>
                  <a:lnTo>
                    <a:pt x="298" y="0"/>
                  </a:lnTo>
                  <a:lnTo>
                    <a:pt x="219" y="11"/>
                  </a:lnTo>
                  <a:lnTo>
                    <a:pt x="147" y="41"/>
                  </a:lnTo>
                  <a:lnTo>
                    <a:pt x="87" y="88"/>
                  </a:lnTo>
                  <a:lnTo>
                    <a:pt x="40" y="148"/>
                  </a:lnTo>
                  <a:lnTo>
                    <a:pt x="10" y="219"/>
                  </a:lnTo>
                  <a:lnTo>
                    <a:pt x="0" y="299"/>
                  </a:lnTo>
                  <a:lnTo>
                    <a:pt x="0" y="1492"/>
                  </a:lnTo>
                  <a:lnTo>
                    <a:pt x="10" y="1572"/>
                  </a:lnTo>
                  <a:lnTo>
                    <a:pt x="40" y="1643"/>
                  </a:lnTo>
                  <a:lnTo>
                    <a:pt x="87" y="1703"/>
                  </a:lnTo>
                  <a:lnTo>
                    <a:pt x="147" y="1750"/>
                  </a:lnTo>
                  <a:lnTo>
                    <a:pt x="219" y="1780"/>
                  </a:lnTo>
                  <a:lnTo>
                    <a:pt x="298" y="1791"/>
                  </a:lnTo>
                  <a:lnTo>
                    <a:pt x="8683" y="1791"/>
                  </a:lnTo>
                  <a:lnTo>
                    <a:pt x="8763" y="1780"/>
                  </a:lnTo>
                  <a:lnTo>
                    <a:pt x="8834" y="1750"/>
                  </a:lnTo>
                  <a:lnTo>
                    <a:pt x="8894" y="1703"/>
                  </a:lnTo>
                  <a:lnTo>
                    <a:pt x="8941" y="1643"/>
                  </a:lnTo>
                  <a:lnTo>
                    <a:pt x="8971" y="1572"/>
                  </a:lnTo>
                  <a:lnTo>
                    <a:pt x="8982" y="1492"/>
                  </a:lnTo>
                  <a:lnTo>
                    <a:pt x="8982" y="299"/>
                  </a:lnTo>
                  <a:lnTo>
                    <a:pt x="8971" y="219"/>
                  </a:lnTo>
                  <a:lnTo>
                    <a:pt x="8941" y="148"/>
                  </a:lnTo>
                  <a:lnTo>
                    <a:pt x="8894" y="88"/>
                  </a:lnTo>
                  <a:lnTo>
                    <a:pt x="8834" y="41"/>
                  </a:lnTo>
                  <a:lnTo>
                    <a:pt x="8763" y="11"/>
                  </a:lnTo>
                  <a:lnTo>
                    <a:pt x="8683" y="0"/>
                  </a:lnTo>
                  <a:close/>
                </a:path>
              </a:pathLst>
            </a:custGeom>
            <a:solidFill>
              <a:srgbClr val="C0D2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572" y="5429"/>
              <a:ext cx="8982" cy="1791"/>
            </a:xfrm>
            <a:custGeom>
              <a:avLst/>
              <a:gdLst>
                <a:gd name="T0" fmla="+- 0 2553 2553"/>
                <a:gd name="T1" fmla="*/ T0 w 8982"/>
                <a:gd name="T2" fmla="+- 0 5545 5246"/>
                <a:gd name="T3" fmla="*/ 5545 h 1791"/>
                <a:gd name="T4" fmla="+- 0 2563 2553"/>
                <a:gd name="T5" fmla="*/ T4 w 8982"/>
                <a:gd name="T6" fmla="+- 0 5465 5246"/>
                <a:gd name="T7" fmla="*/ 5465 h 1791"/>
                <a:gd name="T8" fmla="+- 0 2593 2553"/>
                <a:gd name="T9" fmla="*/ T8 w 8982"/>
                <a:gd name="T10" fmla="+- 0 5394 5246"/>
                <a:gd name="T11" fmla="*/ 5394 h 1791"/>
                <a:gd name="T12" fmla="+- 0 2640 2553"/>
                <a:gd name="T13" fmla="*/ T12 w 8982"/>
                <a:gd name="T14" fmla="+- 0 5334 5246"/>
                <a:gd name="T15" fmla="*/ 5334 h 1791"/>
                <a:gd name="T16" fmla="+- 0 2700 2553"/>
                <a:gd name="T17" fmla="*/ T16 w 8982"/>
                <a:gd name="T18" fmla="+- 0 5287 5246"/>
                <a:gd name="T19" fmla="*/ 5287 h 1791"/>
                <a:gd name="T20" fmla="+- 0 2772 2553"/>
                <a:gd name="T21" fmla="*/ T20 w 8982"/>
                <a:gd name="T22" fmla="+- 0 5257 5246"/>
                <a:gd name="T23" fmla="*/ 5257 h 1791"/>
                <a:gd name="T24" fmla="+- 0 2851 2553"/>
                <a:gd name="T25" fmla="*/ T24 w 8982"/>
                <a:gd name="T26" fmla="+- 0 5246 5246"/>
                <a:gd name="T27" fmla="*/ 5246 h 1791"/>
                <a:gd name="T28" fmla="+- 0 11236 2553"/>
                <a:gd name="T29" fmla="*/ T28 w 8982"/>
                <a:gd name="T30" fmla="+- 0 5246 5246"/>
                <a:gd name="T31" fmla="*/ 5246 h 1791"/>
                <a:gd name="T32" fmla="+- 0 11316 2553"/>
                <a:gd name="T33" fmla="*/ T32 w 8982"/>
                <a:gd name="T34" fmla="+- 0 5257 5246"/>
                <a:gd name="T35" fmla="*/ 5257 h 1791"/>
                <a:gd name="T36" fmla="+- 0 11387 2553"/>
                <a:gd name="T37" fmla="*/ T36 w 8982"/>
                <a:gd name="T38" fmla="+- 0 5287 5246"/>
                <a:gd name="T39" fmla="*/ 5287 h 1791"/>
                <a:gd name="T40" fmla="+- 0 11447 2553"/>
                <a:gd name="T41" fmla="*/ T40 w 8982"/>
                <a:gd name="T42" fmla="+- 0 5334 5246"/>
                <a:gd name="T43" fmla="*/ 5334 h 1791"/>
                <a:gd name="T44" fmla="+- 0 11494 2553"/>
                <a:gd name="T45" fmla="*/ T44 w 8982"/>
                <a:gd name="T46" fmla="+- 0 5394 5246"/>
                <a:gd name="T47" fmla="*/ 5394 h 1791"/>
                <a:gd name="T48" fmla="+- 0 11524 2553"/>
                <a:gd name="T49" fmla="*/ T48 w 8982"/>
                <a:gd name="T50" fmla="+- 0 5465 5246"/>
                <a:gd name="T51" fmla="*/ 5465 h 1791"/>
                <a:gd name="T52" fmla="+- 0 11535 2553"/>
                <a:gd name="T53" fmla="*/ T52 w 8982"/>
                <a:gd name="T54" fmla="+- 0 5545 5246"/>
                <a:gd name="T55" fmla="*/ 5545 h 1791"/>
                <a:gd name="T56" fmla="+- 0 11535 2553"/>
                <a:gd name="T57" fmla="*/ T56 w 8982"/>
                <a:gd name="T58" fmla="+- 0 6738 5246"/>
                <a:gd name="T59" fmla="*/ 6738 h 1791"/>
                <a:gd name="T60" fmla="+- 0 11524 2553"/>
                <a:gd name="T61" fmla="*/ T60 w 8982"/>
                <a:gd name="T62" fmla="+- 0 6818 5246"/>
                <a:gd name="T63" fmla="*/ 6818 h 1791"/>
                <a:gd name="T64" fmla="+- 0 11494 2553"/>
                <a:gd name="T65" fmla="*/ T64 w 8982"/>
                <a:gd name="T66" fmla="+- 0 6889 5246"/>
                <a:gd name="T67" fmla="*/ 6889 h 1791"/>
                <a:gd name="T68" fmla="+- 0 11447 2553"/>
                <a:gd name="T69" fmla="*/ T68 w 8982"/>
                <a:gd name="T70" fmla="+- 0 6949 5246"/>
                <a:gd name="T71" fmla="*/ 6949 h 1791"/>
                <a:gd name="T72" fmla="+- 0 11387 2553"/>
                <a:gd name="T73" fmla="*/ T72 w 8982"/>
                <a:gd name="T74" fmla="+- 0 6996 5246"/>
                <a:gd name="T75" fmla="*/ 6996 h 1791"/>
                <a:gd name="T76" fmla="+- 0 11316 2553"/>
                <a:gd name="T77" fmla="*/ T76 w 8982"/>
                <a:gd name="T78" fmla="+- 0 7026 5246"/>
                <a:gd name="T79" fmla="*/ 7026 h 1791"/>
                <a:gd name="T80" fmla="+- 0 11236 2553"/>
                <a:gd name="T81" fmla="*/ T80 w 8982"/>
                <a:gd name="T82" fmla="+- 0 7037 5246"/>
                <a:gd name="T83" fmla="*/ 7037 h 1791"/>
                <a:gd name="T84" fmla="+- 0 2851 2553"/>
                <a:gd name="T85" fmla="*/ T84 w 8982"/>
                <a:gd name="T86" fmla="+- 0 7037 5246"/>
                <a:gd name="T87" fmla="*/ 7037 h 1791"/>
                <a:gd name="T88" fmla="+- 0 2772 2553"/>
                <a:gd name="T89" fmla="*/ T88 w 8982"/>
                <a:gd name="T90" fmla="+- 0 7026 5246"/>
                <a:gd name="T91" fmla="*/ 7026 h 1791"/>
                <a:gd name="T92" fmla="+- 0 2700 2553"/>
                <a:gd name="T93" fmla="*/ T92 w 8982"/>
                <a:gd name="T94" fmla="+- 0 6996 5246"/>
                <a:gd name="T95" fmla="*/ 6996 h 1791"/>
                <a:gd name="T96" fmla="+- 0 2640 2553"/>
                <a:gd name="T97" fmla="*/ T96 w 8982"/>
                <a:gd name="T98" fmla="+- 0 6949 5246"/>
                <a:gd name="T99" fmla="*/ 6949 h 1791"/>
                <a:gd name="T100" fmla="+- 0 2593 2553"/>
                <a:gd name="T101" fmla="*/ T100 w 8982"/>
                <a:gd name="T102" fmla="+- 0 6889 5246"/>
                <a:gd name="T103" fmla="*/ 6889 h 1791"/>
                <a:gd name="T104" fmla="+- 0 2563 2553"/>
                <a:gd name="T105" fmla="*/ T104 w 8982"/>
                <a:gd name="T106" fmla="+- 0 6818 5246"/>
                <a:gd name="T107" fmla="*/ 6818 h 1791"/>
                <a:gd name="T108" fmla="+- 0 2553 2553"/>
                <a:gd name="T109" fmla="*/ T108 w 8982"/>
                <a:gd name="T110" fmla="+- 0 6738 5246"/>
                <a:gd name="T111" fmla="*/ 6738 h 1791"/>
                <a:gd name="T112" fmla="+- 0 2553 2553"/>
                <a:gd name="T113" fmla="*/ T112 w 8982"/>
                <a:gd name="T114" fmla="+- 0 5545 5246"/>
                <a:gd name="T115" fmla="*/ 5545 h 17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8982" h="1791">
                  <a:moveTo>
                    <a:pt x="0" y="299"/>
                  </a:moveTo>
                  <a:lnTo>
                    <a:pt x="10" y="219"/>
                  </a:lnTo>
                  <a:lnTo>
                    <a:pt x="40" y="148"/>
                  </a:lnTo>
                  <a:lnTo>
                    <a:pt x="87" y="88"/>
                  </a:lnTo>
                  <a:lnTo>
                    <a:pt x="147" y="41"/>
                  </a:lnTo>
                  <a:lnTo>
                    <a:pt x="219" y="11"/>
                  </a:lnTo>
                  <a:lnTo>
                    <a:pt x="298" y="0"/>
                  </a:lnTo>
                  <a:lnTo>
                    <a:pt x="8683" y="0"/>
                  </a:lnTo>
                  <a:lnTo>
                    <a:pt x="8763" y="11"/>
                  </a:lnTo>
                  <a:lnTo>
                    <a:pt x="8834" y="41"/>
                  </a:lnTo>
                  <a:lnTo>
                    <a:pt x="8894" y="88"/>
                  </a:lnTo>
                  <a:lnTo>
                    <a:pt x="8941" y="148"/>
                  </a:lnTo>
                  <a:lnTo>
                    <a:pt x="8971" y="219"/>
                  </a:lnTo>
                  <a:lnTo>
                    <a:pt x="8982" y="299"/>
                  </a:lnTo>
                  <a:lnTo>
                    <a:pt x="8982" y="1492"/>
                  </a:lnTo>
                  <a:lnTo>
                    <a:pt x="8971" y="1572"/>
                  </a:lnTo>
                  <a:lnTo>
                    <a:pt x="8941" y="1643"/>
                  </a:lnTo>
                  <a:lnTo>
                    <a:pt x="8894" y="1703"/>
                  </a:lnTo>
                  <a:lnTo>
                    <a:pt x="8834" y="1750"/>
                  </a:lnTo>
                  <a:lnTo>
                    <a:pt x="8763" y="1780"/>
                  </a:lnTo>
                  <a:lnTo>
                    <a:pt x="8683" y="1791"/>
                  </a:lnTo>
                  <a:lnTo>
                    <a:pt x="298" y="1791"/>
                  </a:lnTo>
                  <a:lnTo>
                    <a:pt x="219" y="1780"/>
                  </a:lnTo>
                  <a:lnTo>
                    <a:pt x="147" y="1750"/>
                  </a:lnTo>
                  <a:lnTo>
                    <a:pt x="87" y="1703"/>
                  </a:lnTo>
                  <a:lnTo>
                    <a:pt x="40" y="1643"/>
                  </a:lnTo>
                  <a:lnTo>
                    <a:pt x="10" y="1572"/>
                  </a:lnTo>
                  <a:lnTo>
                    <a:pt x="0" y="1492"/>
                  </a:lnTo>
                  <a:lnTo>
                    <a:pt x="0" y="299"/>
                  </a:lnTo>
                  <a:close/>
                </a:path>
              </a:pathLst>
            </a:custGeom>
            <a:noFill/>
            <a:ln w="264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4936" y="3540"/>
              <a:ext cx="145" cy="0"/>
            </a:xfrm>
            <a:prstGeom prst="line">
              <a:avLst/>
            </a:prstGeom>
            <a:noFill/>
            <a:ln w="28076">
              <a:solidFill>
                <a:srgbClr val="9C525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"/>
            <p:cNvSpPr>
              <a:spLocks/>
            </p:cNvSpPr>
            <p:nvPr/>
          </p:nvSpPr>
          <p:spPr bwMode="auto">
            <a:xfrm>
              <a:off x="380" y="1847"/>
              <a:ext cx="4385" cy="3268"/>
            </a:xfrm>
            <a:custGeom>
              <a:avLst/>
              <a:gdLst>
                <a:gd name="T0" fmla="+- 0 4412 381"/>
                <a:gd name="T1" fmla="*/ T0 w 4576"/>
                <a:gd name="T2" fmla="+- 0 1848 1848"/>
                <a:gd name="T3" fmla="*/ 1848 h 3268"/>
                <a:gd name="T4" fmla="+- 0 925 381"/>
                <a:gd name="T5" fmla="*/ T4 w 4576"/>
                <a:gd name="T6" fmla="+- 0 1848 1848"/>
                <a:gd name="T7" fmla="*/ 1848 h 3268"/>
                <a:gd name="T8" fmla="+- 0 852 381"/>
                <a:gd name="T9" fmla="*/ T8 w 4576"/>
                <a:gd name="T10" fmla="+- 0 1853 1848"/>
                <a:gd name="T11" fmla="*/ 1853 h 3268"/>
                <a:gd name="T12" fmla="+- 0 781 381"/>
                <a:gd name="T13" fmla="*/ T12 w 4576"/>
                <a:gd name="T14" fmla="+- 0 1867 1848"/>
                <a:gd name="T15" fmla="*/ 1867 h 3268"/>
                <a:gd name="T16" fmla="+- 0 713 381"/>
                <a:gd name="T17" fmla="*/ T16 w 4576"/>
                <a:gd name="T18" fmla="+- 0 1891 1848"/>
                <a:gd name="T19" fmla="*/ 1891 h 3268"/>
                <a:gd name="T20" fmla="+- 0 651 381"/>
                <a:gd name="T21" fmla="*/ T20 w 4576"/>
                <a:gd name="T22" fmla="+- 0 1922 1848"/>
                <a:gd name="T23" fmla="*/ 1922 h 3268"/>
                <a:gd name="T24" fmla="+- 0 593 381"/>
                <a:gd name="T25" fmla="*/ T24 w 4576"/>
                <a:gd name="T26" fmla="+- 0 1961 1848"/>
                <a:gd name="T27" fmla="*/ 1961 h 3268"/>
                <a:gd name="T28" fmla="+- 0 540 381"/>
                <a:gd name="T29" fmla="*/ T28 w 4576"/>
                <a:gd name="T30" fmla="+- 0 2007 1848"/>
                <a:gd name="T31" fmla="*/ 2007 h 3268"/>
                <a:gd name="T32" fmla="+- 0 494 381"/>
                <a:gd name="T33" fmla="*/ T32 w 4576"/>
                <a:gd name="T34" fmla="+- 0 2060 1848"/>
                <a:gd name="T35" fmla="*/ 2060 h 3268"/>
                <a:gd name="T36" fmla="+- 0 455 381"/>
                <a:gd name="T37" fmla="*/ T36 w 4576"/>
                <a:gd name="T38" fmla="+- 0 2118 1848"/>
                <a:gd name="T39" fmla="*/ 2118 h 3268"/>
                <a:gd name="T40" fmla="+- 0 424 381"/>
                <a:gd name="T41" fmla="*/ T40 w 4576"/>
                <a:gd name="T42" fmla="+- 0 2180 1848"/>
                <a:gd name="T43" fmla="*/ 2180 h 3268"/>
                <a:gd name="T44" fmla="+- 0 400 381"/>
                <a:gd name="T45" fmla="*/ T44 w 4576"/>
                <a:gd name="T46" fmla="+- 0 2248 1848"/>
                <a:gd name="T47" fmla="*/ 2248 h 3268"/>
                <a:gd name="T48" fmla="+- 0 386 381"/>
                <a:gd name="T49" fmla="*/ T48 w 4576"/>
                <a:gd name="T50" fmla="+- 0 2318 1848"/>
                <a:gd name="T51" fmla="*/ 2318 h 3268"/>
                <a:gd name="T52" fmla="+- 0 381 381"/>
                <a:gd name="T53" fmla="*/ T52 w 4576"/>
                <a:gd name="T54" fmla="+- 0 2392 1848"/>
                <a:gd name="T55" fmla="*/ 2392 h 3268"/>
                <a:gd name="T56" fmla="+- 0 381 381"/>
                <a:gd name="T57" fmla="*/ T56 w 4576"/>
                <a:gd name="T58" fmla="+- 0 4571 1848"/>
                <a:gd name="T59" fmla="*/ 4571 h 3268"/>
                <a:gd name="T60" fmla="+- 0 386 381"/>
                <a:gd name="T61" fmla="*/ T60 w 4576"/>
                <a:gd name="T62" fmla="+- 0 4644 1848"/>
                <a:gd name="T63" fmla="*/ 4644 h 3268"/>
                <a:gd name="T64" fmla="+- 0 400 381"/>
                <a:gd name="T65" fmla="*/ T64 w 4576"/>
                <a:gd name="T66" fmla="+- 0 4715 1848"/>
                <a:gd name="T67" fmla="*/ 4715 h 3268"/>
                <a:gd name="T68" fmla="+- 0 424 381"/>
                <a:gd name="T69" fmla="*/ T68 w 4576"/>
                <a:gd name="T70" fmla="+- 0 4783 1848"/>
                <a:gd name="T71" fmla="*/ 4783 h 3268"/>
                <a:gd name="T72" fmla="+- 0 455 381"/>
                <a:gd name="T73" fmla="*/ T72 w 4576"/>
                <a:gd name="T74" fmla="+- 0 4845 1848"/>
                <a:gd name="T75" fmla="*/ 4845 h 3268"/>
                <a:gd name="T76" fmla="+- 0 494 381"/>
                <a:gd name="T77" fmla="*/ T76 w 4576"/>
                <a:gd name="T78" fmla="+- 0 4903 1848"/>
                <a:gd name="T79" fmla="*/ 4903 h 3268"/>
                <a:gd name="T80" fmla="+- 0 540 381"/>
                <a:gd name="T81" fmla="*/ T80 w 4576"/>
                <a:gd name="T82" fmla="+- 0 4956 1848"/>
                <a:gd name="T83" fmla="*/ 4956 h 3268"/>
                <a:gd name="T84" fmla="+- 0 593 381"/>
                <a:gd name="T85" fmla="*/ T84 w 4576"/>
                <a:gd name="T86" fmla="+- 0 5002 1848"/>
                <a:gd name="T87" fmla="*/ 5002 h 3268"/>
                <a:gd name="T88" fmla="+- 0 651 381"/>
                <a:gd name="T89" fmla="*/ T88 w 4576"/>
                <a:gd name="T90" fmla="+- 0 5041 1848"/>
                <a:gd name="T91" fmla="*/ 5041 h 3268"/>
                <a:gd name="T92" fmla="+- 0 713 381"/>
                <a:gd name="T93" fmla="*/ T92 w 4576"/>
                <a:gd name="T94" fmla="+- 0 5072 1848"/>
                <a:gd name="T95" fmla="*/ 5072 h 3268"/>
                <a:gd name="T96" fmla="+- 0 781 381"/>
                <a:gd name="T97" fmla="*/ T96 w 4576"/>
                <a:gd name="T98" fmla="+- 0 5096 1848"/>
                <a:gd name="T99" fmla="*/ 5096 h 3268"/>
                <a:gd name="T100" fmla="+- 0 852 381"/>
                <a:gd name="T101" fmla="*/ T100 w 4576"/>
                <a:gd name="T102" fmla="+- 0 5110 1848"/>
                <a:gd name="T103" fmla="*/ 5110 h 3268"/>
                <a:gd name="T104" fmla="+- 0 925 381"/>
                <a:gd name="T105" fmla="*/ T104 w 4576"/>
                <a:gd name="T106" fmla="+- 0 5115 1848"/>
                <a:gd name="T107" fmla="*/ 5115 h 3268"/>
                <a:gd name="T108" fmla="+- 0 4412 381"/>
                <a:gd name="T109" fmla="*/ T108 w 4576"/>
                <a:gd name="T110" fmla="+- 0 5115 1848"/>
                <a:gd name="T111" fmla="*/ 5115 h 3268"/>
                <a:gd name="T112" fmla="+- 0 4486 381"/>
                <a:gd name="T113" fmla="*/ T112 w 4576"/>
                <a:gd name="T114" fmla="+- 0 5110 1848"/>
                <a:gd name="T115" fmla="*/ 5110 h 3268"/>
                <a:gd name="T116" fmla="+- 0 4557 381"/>
                <a:gd name="T117" fmla="*/ T116 w 4576"/>
                <a:gd name="T118" fmla="+- 0 5096 1848"/>
                <a:gd name="T119" fmla="*/ 5096 h 3268"/>
                <a:gd name="T120" fmla="+- 0 4624 381"/>
                <a:gd name="T121" fmla="*/ T120 w 4576"/>
                <a:gd name="T122" fmla="+- 0 5072 1848"/>
                <a:gd name="T123" fmla="*/ 5072 h 3268"/>
                <a:gd name="T124" fmla="+- 0 4687 381"/>
                <a:gd name="T125" fmla="*/ T124 w 4576"/>
                <a:gd name="T126" fmla="+- 0 5041 1848"/>
                <a:gd name="T127" fmla="*/ 5041 h 3268"/>
                <a:gd name="T128" fmla="+- 0 4745 381"/>
                <a:gd name="T129" fmla="*/ T128 w 4576"/>
                <a:gd name="T130" fmla="+- 0 5002 1848"/>
                <a:gd name="T131" fmla="*/ 5002 h 3268"/>
                <a:gd name="T132" fmla="+- 0 4797 381"/>
                <a:gd name="T133" fmla="*/ T132 w 4576"/>
                <a:gd name="T134" fmla="+- 0 4956 1848"/>
                <a:gd name="T135" fmla="*/ 4956 h 3268"/>
                <a:gd name="T136" fmla="+- 0 4843 381"/>
                <a:gd name="T137" fmla="*/ T136 w 4576"/>
                <a:gd name="T138" fmla="+- 0 4903 1848"/>
                <a:gd name="T139" fmla="*/ 4903 h 3268"/>
                <a:gd name="T140" fmla="+- 0 4882 381"/>
                <a:gd name="T141" fmla="*/ T140 w 4576"/>
                <a:gd name="T142" fmla="+- 0 4845 1848"/>
                <a:gd name="T143" fmla="*/ 4845 h 3268"/>
                <a:gd name="T144" fmla="+- 0 4914 381"/>
                <a:gd name="T145" fmla="*/ T144 w 4576"/>
                <a:gd name="T146" fmla="+- 0 4783 1848"/>
                <a:gd name="T147" fmla="*/ 4783 h 3268"/>
                <a:gd name="T148" fmla="+- 0 4937 381"/>
                <a:gd name="T149" fmla="*/ T148 w 4576"/>
                <a:gd name="T150" fmla="+- 0 4715 1848"/>
                <a:gd name="T151" fmla="*/ 4715 h 3268"/>
                <a:gd name="T152" fmla="+- 0 4952 381"/>
                <a:gd name="T153" fmla="*/ T152 w 4576"/>
                <a:gd name="T154" fmla="+- 0 4644 1848"/>
                <a:gd name="T155" fmla="*/ 4644 h 3268"/>
                <a:gd name="T156" fmla="+- 0 4957 381"/>
                <a:gd name="T157" fmla="*/ T156 w 4576"/>
                <a:gd name="T158" fmla="+- 0 4571 1848"/>
                <a:gd name="T159" fmla="*/ 4571 h 3268"/>
                <a:gd name="T160" fmla="+- 0 4957 381"/>
                <a:gd name="T161" fmla="*/ T160 w 4576"/>
                <a:gd name="T162" fmla="+- 0 2392 1848"/>
                <a:gd name="T163" fmla="*/ 2392 h 3268"/>
                <a:gd name="T164" fmla="+- 0 4952 381"/>
                <a:gd name="T165" fmla="*/ T164 w 4576"/>
                <a:gd name="T166" fmla="+- 0 2318 1848"/>
                <a:gd name="T167" fmla="*/ 2318 h 3268"/>
                <a:gd name="T168" fmla="+- 0 4937 381"/>
                <a:gd name="T169" fmla="*/ T168 w 4576"/>
                <a:gd name="T170" fmla="+- 0 2248 1848"/>
                <a:gd name="T171" fmla="*/ 2248 h 3268"/>
                <a:gd name="T172" fmla="+- 0 4914 381"/>
                <a:gd name="T173" fmla="*/ T172 w 4576"/>
                <a:gd name="T174" fmla="+- 0 2180 1848"/>
                <a:gd name="T175" fmla="*/ 2180 h 3268"/>
                <a:gd name="T176" fmla="+- 0 4882 381"/>
                <a:gd name="T177" fmla="*/ T176 w 4576"/>
                <a:gd name="T178" fmla="+- 0 2118 1848"/>
                <a:gd name="T179" fmla="*/ 2118 h 3268"/>
                <a:gd name="T180" fmla="+- 0 4843 381"/>
                <a:gd name="T181" fmla="*/ T180 w 4576"/>
                <a:gd name="T182" fmla="+- 0 2060 1848"/>
                <a:gd name="T183" fmla="*/ 2060 h 3268"/>
                <a:gd name="T184" fmla="+- 0 4797 381"/>
                <a:gd name="T185" fmla="*/ T184 w 4576"/>
                <a:gd name="T186" fmla="+- 0 2007 1848"/>
                <a:gd name="T187" fmla="*/ 2007 h 3268"/>
                <a:gd name="T188" fmla="+- 0 4745 381"/>
                <a:gd name="T189" fmla="*/ T188 w 4576"/>
                <a:gd name="T190" fmla="+- 0 1961 1848"/>
                <a:gd name="T191" fmla="*/ 1961 h 3268"/>
                <a:gd name="T192" fmla="+- 0 4687 381"/>
                <a:gd name="T193" fmla="*/ T192 w 4576"/>
                <a:gd name="T194" fmla="+- 0 1922 1848"/>
                <a:gd name="T195" fmla="*/ 1922 h 3268"/>
                <a:gd name="T196" fmla="+- 0 4624 381"/>
                <a:gd name="T197" fmla="*/ T196 w 4576"/>
                <a:gd name="T198" fmla="+- 0 1891 1848"/>
                <a:gd name="T199" fmla="*/ 1891 h 3268"/>
                <a:gd name="T200" fmla="+- 0 4557 381"/>
                <a:gd name="T201" fmla="*/ T200 w 4576"/>
                <a:gd name="T202" fmla="+- 0 1867 1848"/>
                <a:gd name="T203" fmla="*/ 1867 h 3268"/>
                <a:gd name="T204" fmla="+- 0 4486 381"/>
                <a:gd name="T205" fmla="*/ T204 w 4576"/>
                <a:gd name="T206" fmla="+- 0 1853 1848"/>
                <a:gd name="T207" fmla="*/ 1853 h 3268"/>
                <a:gd name="T208" fmla="+- 0 4412 381"/>
                <a:gd name="T209" fmla="*/ T208 w 4576"/>
                <a:gd name="T210" fmla="+- 0 1848 1848"/>
                <a:gd name="T211" fmla="*/ 1848 h 3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576" h="3268">
                  <a:moveTo>
                    <a:pt x="4031" y="0"/>
                  </a:moveTo>
                  <a:lnTo>
                    <a:pt x="544" y="0"/>
                  </a:lnTo>
                  <a:lnTo>
                    <a:pt x="471" y="5"/>
                  </a:lnTo>
                  <a:lnTo>
                    <a:pt x="400" y="19"/>
                  </a:lnTo>
                  <a:lnTo>
                    <a:pt x="332" y="43"/>
                  </a:lnTo>
                  <a:lnTo>
                    <a:pt x="270" y="74"/>
                  </a:lnTo>
                  <a:lnTo>
                    <a:pt x="212" y="113"/>
                  </a:lnTo>
                  <a:lnTo>
                    <a:pt x="159" y="159"/>
                  </a:lnTo>
                  <a:lnTo>
                    <a:pt x="113" y="212"/>
                  </a:lnTo>
                  <a:lnTo>
                    <a:pt x="74" y="270"/>
                  </a:lnTo>
                  <a:lnTo>
                    <a:pt x="43" y="332"/>
                  </a:lnTo>
                  <a:lnTo>
                    <a:pt x="19" y="400"/>
                  </a:lnTo>
                  <a:lnTo>
                    <a:pt x="5" y="470"/>
                  </a:lnTo>
                  <a:lnTo>
                    <a:pt x="0" y="544"/>
                  </a:lnTo>
                  <a:lnTo>
                    <a:pt x="0" y="2723"/>
                  </a:lnTo>
                  <a:lnTo>
                    <a:pt x="5" y="2796"/>
                  </a:lnTo>
                  <a:lnTo>
                    <a:pt x="19" y="2867"/>
                  </a:lnTo>
                  <a:lnTo>
                    <a:pt x="43" y="2935"/>
                  </a:lnTo>
                  <a:lnTo>
                    <a:pt x="74" y="2997"/>
                  </a:lnTo>
                  <a:lnTo>
                    <a:pt x="113" y="3055"/>
                  </a:lnTo>
                  <a:lnTo>
                    <a:pt x="159" y="3108"/>
                  </a:lnTo>
                  <a:lnTo>
                    <a:pt x="212" y="3154"/>
                  </a:lnTo>
                  <a:lnTo>
                    <a:pt x="270" y="3193"/>
                  </a:lnTo>
                  <a:lnTo>
                    <a:pt x="332" y="3224"/>
                  </a:lnTo>
                  <a:lnTo>
                    <a:pt x="400" y="3248"/>
                  </a:lnTo>
                  <a:lnTo>
                    <a:pt x="471" y="3262"/>
                  </a:lnTo>
                  <a:lnTo>
                    <a:pt x="544" y="3267"/>
                  </a:lnTo>
                  <a:lnTo>
                    <a:pt x="4031" y="3267"/>
                  </a:lnTo>
                  <a:lnTo>
                    <a:pt x="4105" y="3262"/>
                  </a:lnTo>
                  <a:lnTo>
                    <a:pt x="4176" y="3248"/>
                  </a:lnTo>
                  <a:lnTo>
                    <a:pt x="4243" y="3224"/>
                  </a:lnTo>
                  <a:lnTo>
                    <a:pt x="4306" y="3193"/>
                  </a:lnTo>
                  <a:lnTo>
                    <a:pt x="4364" y="3154"/>
                  </a:lnTo>
                  <a:lnTo>
                    <a:pt x="4416" y="3108"/>
                  </a:lnTo>
                  <a:lnTo>
                    <a:pt x="4462" y="3055"/>
                  </a:lnTo>
                  <a:lnTo>
                    <a:pt x="4501" y="2997"/>
                  </a:lnTo>
                  <a:lnTo>
                    <a:pt x="4533" y="2935"/>
                  </a:lnTo>
                  <a:lnTo>
                    <a:pt x="4556" y="2867"/>
                  </a:lnTo>
                  <a:lnTo>
                    <a:pt x="4571" y="2796"/>
                  </a:lnTo>
                  <a:lnTo>
                    <a:pt x="4576" y="2723"/>
                  </a:lnTo>
                  <a:lnTo>
                    <a:pt x="4576" y="544"/>
                  </a:lnTo>
                  <a:lnTo>
                    <a:pt x="4571" y="470"/>
                  </a:lnTo>
                  <a:lnTo>
                    <a:pt x="4556" y="400"/>
                  </a:lnTo>
                  <a:lnTo>
                    <a:pt x="4533" y="332"/>
                  </a:lnTo>
                  <a:lnTo>
                    <a:pt x="4501" y="270"/>
                  </a:lnTo>
                  <a:lnTo>
                    <a:pt x="4462" y="212"/>
                  </a:lnTo>
                  <a:lnTo>
                    <a:pt x="4416" y="159"/>
                  </a:lnTo>
                  <a:lnTo>
                    <a:pt x="4364" y="113"/>
                  </a:lnTo>
                  <a:lnTo>
                    <a:pt x="4306" y="74"/>
                  </a:lnTo>
                  <a:lnTo>
                    <a:pt x="4243" y="43"/>
                  </a:lnTo>
                  <a:lnTo>
                    <a:pt x="4176" y="19"/>
                  </a:lnTo>
                  <a:lnTo>
                    <a:pt x="4105" y="5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C6E6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"/>
            <p:cNvSpPr>
              <a:spLocks/>
            </p:cNvSpPr>
            <p:nvPr/>
          </p:nvSpPr>
          <p:spPr bwMode="auto">
            <a:xfrm>
              <a:off x="380" y="1847"/>
              <a:ext cx="4385" cy="3268"/>
            </a:xfrm>
            <a:custGeom>
              <a:avLst/>
              <a:gdLst>
                <a:gd name="T0" fmla="+- 0 381 381"/>
                <a:gd name="T1" fmla="*/ T0 w 4576"/>
                <a:gd name="T2" fmla="+- 0 2392 1848"/>
                <a:gd name="T3" fmla="*/ 2392 h 3268"/>
                <a:gd name="T4" fmla="+- 0 386 381"/>
                <a:gd name="T5" fmla="*/ T4 w 4576"/>
                <a:gd name="T6" fmla="+- 0 2318 1848"/>
                <a:gd name="T7" fmla="*/ 2318 h 3268"/>
                <a:gd name="T8" fmla="+- 0 400 381"/>
                <a:gd name="T9" fmla="*/ T8 w 4576"/>
                <a:gd name="T10" fmla="+- 0 2248 1848"/>
                <a:gd name="T11" fmla="*/ 2248 h 3268"/>
                <a:gd name="T12" fmla="+- 0 424 381"/>
                <a:gd name="T13" fmla="*/ T12 w 4576"/>
                <a:gd name="T14" fmla="+- 0 2180 1848"/>
                <a:gd name="T15" fmla="*/ 2180 h 3268"/>
                <a:gd name="T16" fmla="+- 0 455 381"/>
                <a:gd name="T17" fmla="*/ T16 w 4576"/>
                <a:gd name="T18" fmla="+- 0 2118 1848"/>
                <a:gd name="T19" fmla="*/ 2118 h 3268"/>
                <a:gd name="T20" fmla="+- 0 494 381"/>
                <a:gd name="T21" fmla="*/ T20 w 4576"/>
                <a:gd name="T22" fmla="+- 0 2060 1848"/>
                <a:gd name="T23" fmla="*/ 2060 h 3268"/>
                <a:gd name="T24" fmla="+- 0 540 381"/>
                <a:gd name="T25" fmla="*/ T24 w 4576"/>
                <a:gd name="T26" fmla="+- 0 2007 1848"/>
                <a:gd name="T27" fmla="*/ 2007 h 3268"/>
                <a:gd name="T28" fmla="+- 0 593 381"/>
                <a:gd name="T29" fmla="*/ T28 w 4576"/>
                <a:gd name="T30" fmla="+- 0 1961 1848"/>
                <a:gd name="T31" fmla="*/ 1961 h 3268"/>
                <a:gd name="T32" fmla="+- 0 651 381"/>
                <a:gd name="T33" fmla="*/ T32 w 4576"/>
                <a:gd name="T34" fmla="+- 0 1922 1848"/>
                <a:gd name="T35" fmla="*/ 1922 h 3268"/>
                <a:gd name="T36" fmla="+- 0 713 381"/>
                <a:gd name="T37" fmla="*/ T36 w 4576"/>
                <a:gd name="T38" fmla="+- 0 1891 1848"/>
                <a:gd name="T39" fmla="*/ 1891 h 3268"/>
                <a:gd name="T40" fmla="+- 0 781 381"/>
                <a:gd name="T41" fmla="*/ T40 w 4576"/>
                <a:gd name="T42" fmla="+- 0 1867 1848"/>
                <a:gd name="T43" fmla="*/ 1867 h 3268"/>
                <a:gd name="T44" fmla="+- 0 852 381"/>
                <a:gd name="T45" fmla="*/ T44 w 4576"/>
                <a:gd name="T46" fmla="+- 0 1853 1848"/>
                <a:gd name="T47" fmla="*/ 1853 h 3268"/>
                <a:gd name="T48" fmla="+- 0 925 381"/>
                <a:gd name="T49" fmla="*/ T48 w 4576"/>
                <a:gd name="T50" fmla="+- 0 1848 1848"/>
                <a:gd name="T51" fmla="*/ 1848 h 3268"/>
                <a:gd name="T52" fmla="+- 0 4412 381"/>
                <a:gd name="T53" fmla="*/ T52 w 4576"/>
                <a:gd name="T54" fmla="+- 0 1848 1848"/>
                <a:gd name="T55" fmla="*/ 1848 h 3268"/>
                <a:gd name="T56" fmla="+- 0 4486 381"/>
                <a:gd name="T57" fmla="*/ T56 w 4576"/>
                <a:gd name="T58" fmla="+- 0 1853 1848"/>
                <a:gd name="T59" fmla="*/ 1853 h 3268"/>
                <a:gd name="T60" fmla="+- 0 4557 381"/>
                <a:gd name="T61" fmla="*/ T60 w 4576"/>
                <a:gd name="T62" fmla="+- 0 1867 1848"/>
                <a:gd name="T63" fmla="*/ 1867 h 3268"/>
                <a:gd name="T64" fmla="+- 0 4624 381"/>
                <a:gd name="T65" fmla="*/ T64 w 4576"/>
                <a:gd name="T66" fmla="+- 0 1891 1848"/>
                <a:gd name="T67" fmla="*/ 1891 h 3268"/>
                <a:gd name="T68" fmla="+- 0 4687 381"/>
                <a:gd name="T69" fmla="*/ T68 w 4576"/>
                <a:gd name="T70" fmla="+- 0 1922 1848"/>
                <a:gd name="T71" fmla="*/ 1922 h 3268"/>
                <a:gd name="T72" fmla="+- 0 4745 381"/>
                <a:gd name="T73" fmla="*/ T72 w 4576"/>
                <a:gd name="T74" fmla="+- 0 1961 1848"/>
                <a:gd name="T75" fmla="*/ 1961 h 3268"/>
                <a:gd name="T76" fmla="+- 0 4797 381"/>
                <a:gd name="T77" fmla="*/ T76 w 4576"/>
                <a:gd name="T78" fmla="+- 0 2007 1848"/>
                <a:gd name="T79" fmla="*/ 2007 h 3268"/>
                <a:gd name="T80" fmla="+- 0 4843 381"/>
                <a:gd name="T81" fmla="*/ T80 w 4576"/>
                <a:gd name="T82" fmla="+- 0 2060 1848"/>
                <a:gd name="T83" fmla="*/ 2060 h 3268"/>
                <a:gd name="T84" fmla="+- 0 4882 381"/>
                <a:gd name="T85" fmla="*/ T84 w 4576"/>
                <a:gd name="T86" fmla="+- 0 2118 1848"/>
                <a:gd name="T87" fmla="*/ 2118 h 3268"/>
                <a:gd name="T88" fmla="+- 0 4914 381"/>
                <a:gd name="T89" fmla="*/ T88 w 4576"/>
                <a:gd name="T90" fmla="+- 0 2180 1848"/>
                <a:gd name="T91" fmla="*/ 2180 h 3268"/>
                <a:gd name="T92" fmla="+- 0 4937 381"/>
                <a:gd name="T93" fmla="*/ T92 w 4576"/>
                <a:gd name="T94" fmla="+- 0 2248 1848"/>
                <a:gd name="T95" fmla="*/ 2248 h 3268"/>
                <a:gd name="T96" fmla="+- 0 4952 381"/>
                <a:gd name="T97" fmla="*/ T96 w 4576"/>
                <a:gd name="T98" fmla="+- 0 2318 1848"/>
                <a:gd name="T99" fmla="*/ 2318 h 3268"/>
                <a:gd name="T100" fmla="+- 0 4957 381"/>
                <a:gd name="T101" fmla="*/ T100 w 4576"/>
                <a:gd name="T102" fmla="+- 0 2392 1848"/>
                <a:gd name="T103" fmla="*/ 2392 h 3268"/>
                <a:gd name="T104" fmla="+- 0 4957 381"/>
                <a:gd name="T105" fmla="*/ T104 w 4576"/>
                <a:gd name="T106" fmla="+- 0 4571 1848"/>
                <a:gd name="T107" fmla="*/ 4571 h 3268"/>
                <a:gd name="T108" fmla="+- 0 4952 381"/>
                <a:gd name="T109" fmla="*/ T108 w 4576"/>
                <a:gd name="T110" fmla="+- 0 4644 1848"/>
                <a:gd name="T111" fmla="*/ 4644 h 3268"/>
                <a:gd name="T112" fmla="+- 0 4937 381"/>
                <a:gd name="T113" fmla="*/ T112 w 4576"/>
                <a:gd name="T114" fmla="+- 0 4715 1848"/>
                <a:gd name="T115" fmla="*/ 4715 h 3268"/>
                <a:gd name="T116" fmla="+- 0 4914 381"/>
                <a:gd name="T117" fmla="*/ T116 w 4576"/>
                <a:gd name="T118" fmla="+- 0 4783 1848"/>
                <a:gd name="T119" fmla="*/ 4783 h 3268"/>
                <a:gd name="T120" fmla="+- 0 4882 381"/>
                <a:gd name="T121" fmla="*/ T120 w 4576"/>
                <a:gd name="T122" fmla="+- 0 4845 1848"/>
                <a:gd name="T123" fmla="*/ 4845 h 3268"/>
                <a:gd name="T124" fmla="+- 0 4843 381"/>
                <a:gd name="T125" fmla="*/ T124 w 4576"/>
                <a:gd name="T126" fmla="+- 0 4903 1848"/>
                <a:gd name="T127" fmla="*/ 4903 h 3268"/>
                <a:gd name="T128" fmla="+- 0 4797 381"/>
                <a:gd name="T129" fmla="*/ T128 w 4576"/>
                <a:gd name="T130" fmla="+- 0 4956 1848"/>
                <a:gd name="T131" fmla="*/ 4956 h 3268"/>
                <a:gd name="T132" fmla="+- 0 4745 381"/>
                <a:gd name="T133" fmla="*/ T132 w 4576"/>
                <a:gd name="T134" fmla="+- 0 5002 1848"/>
                <a:gd name="T135" fmla="*/ 5002 h 3268"/>
                <a:gd name="T136" fmla="+- 0 4687 381"/>
                <a:gd name="T137" fmla="*/ T136 w 4576"/>
                <a:gd name="T138" fmla="+- 0 5041 1848"/>
                <a:gd name="T139" fmla="*/ 5041 h 3268"/>
                <a:gd name="T140" fmla="+- 0 4624 381"/>
                <a:gd name="T141" fmla="*/ T140 w 4576"/>
                <a:gd name="T142" fmla="+- 0 5072 1848"/>
                <a:gd name="T143" fmla="*/ 5072 h 3268"/>
                <a:gd name="T144" fmla="+- 0 4557 381"/>
                <a:gd name="T145" fmla="*/ T144 w 4576"/>
                <a:gd name="T146" fmla="+- 0 5096 1848"/>
                <a:gd name="T147" fmla="*/ 5096 h 3268"/>
                <a:gd name="T148" fmla="+- 0 4486 381"/>
                <a:gd name="T149" fmla="*/ T148 w 4576"/>
                <a:gd name="T150" fmla="+- 0 5110 1848"/>
                <a:gd name="T151" fmla="*/ 5110 h 3268"/>
                <a:gd name="T152" fmla="+- 0 4412 381"/>
                <a:gd name="T153" fmla="*/ T152 w 4576"/>
                <a:gd name="T154" fmla="+- 0 5115 1848"/>
                <a:gd name="T155" fmla="*/ 5115 h 3268"/>
                <a:gd name="T156" fmla="+- 0 925 381"/>
                <a:gd name="T157" fmla="*/ T156 w 4576"/>
                <a:gd name="T158" fmla="+- 0 5115 1848"/>
                <a:gd name="T159" fmla="*/ 5115 h 3268"/>
                <a:gd name="T160" fmla="+- 0 852 381"/>
                <a:gd name="T161" fmla="*/ T160 w 4576"/>
                <a:gd name="T162" fmla="+- 0 5110 1848"/>
                <a:gd name="T163" fmla="*/ 5110 h 3268"/>
                <a:gd name="T164" fmla="+- 0 781 381"/>
                <a:gd name="T165" fmla="*/ T164 w 4576"/>
                <a:gd name="T166" fmla="+- 0 5096 1848"/>
                <a:gd name="T167" fmla="*/ 5096 h 3268"/>
                <a:gd name="T168" fmla="+- 0 713 381"/>
                <a:gd name="T169" fmla="*/ T168 w 4576"/>
                <a:gd name="T170" fmla="+- 0 5072 1848"/>
                <a:gd name="T171" fmla="*/ 5072 h 3268"/>
                <a:gd name="T172" fmla="+- 0 651 381"/>
                <a:gd name="T173" fmla="*/ T172 w 4576"/>
                <a:gd name="T174" fmla="+- 0 5041 1848"/>
                <a:gd name="T175" fmla="*/ 5041 h 3268"/>
                <a:gd name="T176" fmla="+- 0 593 381"/>
                <a:gd name="T177" fmla="*/ T176 w 4576"/>
                <a:gd name="T178" fmla="+- 0 5002 1848"/>
                <a:gd name="T179" fmla="*/ 5002 h 3268"/>
                <a:gd name="T180" fmla="+- 0 540 381"/>
                <a:gd name="T181" fmla="*/ T180 w 4576"/>
                <a:gd name="T182" fmla="+- 0 4956 1848"/>
                <a:gd name="T183" fmla="*/ 4956 h 3268"/>
                <a:gd name="T184" fmla="+- 0 494 381"/>
                <a:gd name="T185" fmla="*/ T184 w 4576"/>
                <a:gd name="T186" fmla="+- 0 4903 1848"/>
                <a:gd name="T187" fmla="*/ 4903 h 3268"/>
                <a:gd name="T188" fmla="+- 0 455 381"/>
                <a:gd name="T189" fmla="*/ T188 w 4576"/>
                <a:gd name="T190" fmla="+- 0 4845 1848"/>
                <a:gd name="T191" fmla="*/ 4845 h 3268"/>
                <a:gd name="T192" fmla="+- 0 424 381"/>
                <a:gd name="T193" fmla="*/ T192 w 4576"/>
                <a:gd name="T194" fmla="+- 0 4783 1848"/>
                <a:gd name="T195" fmla="*/ 4783 h 3268"/>
                <a:gd name="T196" fmla="+- 0 400 381"/>
                <a:gd name="T197" fmla="*/ T196 w 4576"/>
                <a:gd name="T198" fmla="+- 0 4715 1848"/>
                <a:gd name="T199" fmla="*/ 4715 h 3268"/>
                <a:gd name="T200" fmla="+- 0 386 381"/>
                <a:gd name="T201" fmla="*/ T200 w 4576"/>
                <a:gd name="T202" fmla="+- 0 4644 1848"/>
                <a:gd name="T203" fmla="*/ 4644 h 3268"/>
                <a:gd name="T204" fmla="+- 0 381 381"/>
                <a:gd name="T205" fmla="*/ T204 w 4576"/>
                <a:gd name="T206" fmla="+- 0 4571 1848"/>
                <a:gd name="T207" fmla="*/ 4571 h 3268"/>
                <a:gd name="T208" fmla="+- 0 381 381"/>
                <a:gd name="T209" fmla="*/ T208 w 4576"/>
                <a:gd name="T210" fmla="+- 0 2392 1848"/>
                <a:gd name="T211" fmla="*/ 2392 h 3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576" h="3268">
                  <a:moveTo>
                    <a:pt x="0" y="544"/>
                  </a:moveTo>
                  <a:lnTo>
                    <a:pt x="5" y="470"/>
                  </a:lnTo>
                  <a:lnTo>
                    <a:pt x="19" y="400"/>
                  </a:lnTo>
                  <a:lnTo>
                    <a:pt x="43" y="332"/>
                  </a:lnTo>
                  <a:lnTo>
                    <a:pt x="74" y="270"/>
                  </a:lnTo>
                  <a:lnTo>
                    <a:pt x="113" y="212"/>
                  </a:lnTo>
                  <a:lnTo>
                    <a:pt x="159" y="159"/>
                  </a:lnTo>
                  <a:lnTo>
                    <a:pt x="212" y="113"/>
                  </a:lnTo>
                  <a:lnTo>
                    <a:pt x="270" y="74"/>
                  </a:lnTo>
                  <a:lnTo>
                    <a:pt x="332" y="43"/>
                  </a:lnTo>
                  <a:lnTo>
                    <a:pt x="400" y="19"/>
                  </a:lnTo>
                  <a:lnTo>
                    <a:pt x="471" y="5"/>
                  </a:lnTo>
                  <a:lnTo>
                    <a:pt x="544" y="0"/>
                  </a:lnTo>
                  <a:lnTo>
                    <a:pt x="4031" y="0"/>
                  </a:lnTo>
                  <a:lnTo>
                    <a:pt x="4105" y="5"/>
                  </a:lnTo>
                  <a:lnTo>
                    <a:pt x="4176" y="19"/>
                  </a:lnTo>
                  <a:lnTo>
                    <a:pt x="4243" y="43"/>
                  </a:lnTo>
                  <a:lnTo>
                    <a:pt x="4306" y="74"/>
                  </a:lnTo>
                  <a:lnTo>
                    <a:pt x="4364" y="113"/>
                  </a:lnTo>
                  <a:lnTo>
                    <a:pt x="4416" y="159"/>
                  </a:lnTo>
                  <a:lnTo>
                    <a:pt x="4462" y="212"/>
                  </a:lnTo>
                  <a:lnTo>
                    <a:pt x="4501" y="270"/>
                  </a:lnTo>
                  <a:lnTo>
                    <a:pt x="4533" y="332"/>
                  </a:lnTo>
                  <a:lnTo>
                    <a:pt x="4556" y="400"/>
                  </a:lnTo>
                  <a:lnTo>
                    <a:pt x="4571" y="470"/>
                  </a:lnTo>
                  <a:lnTo>
                    <a:pt x="4576" y="544"/>
                  </a:lnTo>
                  <a:lnTo>
                    <a:pt x="4576" y="2723"/>
                  </a:lnTo>
                  <a:lnTo>
                    <a:pt x="4571" y="2796"/>
                  </a:lnTo>
                  <a:lnTo>
                    <a:pt x="4556" y="2867"/>
                  </a:lnTo>
                  <a:lnTo>
                    <a:pt x="4533" y="2935"/>
                  </a:lnTo>
                  <a:lnTo>
                    <a:pt x="4501" y="2997"/>
                  </a:lnTo>
                  <a:lnTo>
                    <a:pt x="4462" y="3055"/>
                  </a:lnTo>
                  <a:lnTo>
                    <a:pt x="4416" y="3108"/>
                  </a:lnTo>
                  <a:lnTo>
                    <a:pt x="4364" y="3154"/>
                  </a:lnTo>
                  <a:lnTo>
                    <a:pt x="4306" y="3193"/>
                  </a:lnTo>
                  <a:lnTo>
                    <a:pt x="4243" y="3224"/>
                  </a:lnTo>
                  <a:lnTo>
                    <a:pt x="4176" y="3248"/>
                  </a:lnTo>
                  <a:lnTo>
                    <a:pt x="4105" y="3262"/>
                  </a:lnTo>
                  <a:lnTo>
                    <a:pt x="4031" y="3267"/>
                  </a:lnTo>
                  <a:lnTo>
                    <a:pt x="544" y="3267"/>
                  </a:lnTo>
                  <a:lnTo>
                    <a:pt x="471" y="3262"/>
                  </a:lnTo>
                  <a:lnTo>
                    <a:pt x="400" y="3248"/>
                  </a:lnTo>
                  <a:lnTo>
                    <a:pt x="332" y="3224"/>
                  </a:lnTo>
                  <a:lnTo>
                    <a:pt x="270" y="3193"/>
                  </a:lnTo>
                  <a:lnTo>
                    <a:pt x="212" y="3154"/>
                  </a:lnTo>
                  <a:lnTo>
                    <a:pt x="159" y="3108"/>
                  </a:lnTo>
                  <a:lnTo>
                    <a:pt x="113" y="3055"/>
                  </a:lnTo>
                  <a:lnTo>
                    <a:pt x="74" y="2997"/>
                  </a:lnTo>
                  <a:lnTo>
                    <a:pt x="43" y="2935"/>
                  </a:lnTo>
                  <a:lnTo>
                    <a:pt x="19" y="2867"/>
                  </a:lnTo>
                  <a:lnTo>
                    <a:pt x="5" y="2796"/>
                  </a:lnTo>
                  <a:lnTo>
                    <a:pt x="0" y="2723"/>
                  </a:lnTo>
                  <a:lnTo>
                    <a:pt x="0" y="544"/>
                  </a:lnTo>
                  <a:close/>
                </a:path>
              </a:pathLst>
            </a:custGeom>
            <a:noFill/>
            <a:ln w="264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35548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42421" y="1551062"/>
            <a:ext cx="6076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Для овладения</a:t>
            </a:r>
            <a:r>
              <a:rPr lang="ru-RU" b="1" spc="-7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знаниями</a:t>
            </a:r>
            <a:r>
              <a:rPr lang="ru-RU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о</a:t>
            </a:r>
            <a:r>
              <a:rPr lang="ru-RU" b="1" spc="-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процессе</a:t>
            </a:r>
            <a:r>
              <a:rPr lang="ru-RU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глобализации,</a:t>
            </a:r>
            <a:r>
              <a:rPr lang="ru-RU" b="1" spc="-4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его проявлении во всех сферах и влиянии на все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стороны</a:t>
            </a:r>
            <a:r>
              <a:rPr lang="ru-RU" b="1" spc="10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жизни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человека</a:t>
            </a:r>
            <a:r>
              <a:rPr lang="ru-RU" b="1" spc="1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и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общества.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stCxn id="37" idx="2"/>
          </p:cNvCxnSpPr>
          <p:nvPr/>
        </p:nvCxnSpPr>
        <p:spPr>
          <a:xfrm flipH="1">
            <a:off x="4572000" y="2474392"/>
            <a:ext cx="8693" cy="776052"/>
          </a:xfrm>
          <a:prstGeom prst="line">
            <a:avLst/>
          </a:prstGeom>
          <a:ln>
            <a:solidFill>
              <a:srgbClr val="865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572000" y="2490929"/>
            <a:ext cx="14745" cy="701091"/>
          </a:xfrm>
          <a:prstGeom prst="line">
            <a:avLst/>
          </a:prstGeom>
          <a:noFill/>
          <a:ln w="26425">
            <a:solidFill>
              <a:srgbClr val="9C525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3059929" y="3741334"/>
            <a:ext cx="163204" cy="3175"/>
          </a:xfrm>
          <a:prstGeom prst="line">
            <a:avLst/>
          </a:prstGeom>
          <a:noFill/>
          <a:ln w="26425">
            <a:solidFill>
              <a:srgbClr val="9C525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99333" y="2816414"/>
            <a:ext cx="2939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Для освоения</a:t>
            </a:r>
            <a:r>
              <a:rPr lang="ru-RU" b="1" spc="25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опыта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отношения</a:t>
            </a:r>
            <a:r>
              <a:rPr lang="ru-RU" b="1" spc="-100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к</a:t>
            </a:r>
            <a:r>
              <a:rPr lang="ru-RU" b="1" spc="-9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spc="-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различным</a:t>
            </a:r>
            <a:r>
              <a:rPr lang="ru-RU" b="1" spc="-4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spc="-1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культурам, </a:t>
            </a:r>
            <a:r>
              <a:rPr lang="ru-RU" b="1" spc="-10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основанного</a:t>
            </a:r>
            <a:r>
              <a:rPr lang="ru-RU" b="1" spc="-4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на понимании ценности</a:t>
            </a:r>
            <a:r>
              <a:rPr lang="ru-RU" b="1" spc="-4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культурного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многообразия.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4235" y="3389273"/>
            <a:ext cx="2301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730" algn="ctr">
              <a:spcBef>
                <a:spcPts val="5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icrosoft Sans Serif"/>
                <a:ea typeface="Microsoft Sans Serif"/>
              </a:rPr>
              <a:t>СОЗДАНИЕ</a:t>
            </a:r>
            <a:r>
              <a:rPr lang="ru-RU" b="1" spc="305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icrosoft Sans Serif"/>
                <a:ea typeface="Microsoft Sans Serif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Microsoft Sans Serif"/>
                <a:ea typeface="Microsoft Sans Serif"/>
              </a:rPr>
              <a:t>УСЛОВИЙ</a:t>
            </a:r>
            <a:endParaRPr lang="ru-RU" sz="12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1009" y="2841474"/>
            <a:ext cx="328578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730" marR="821690" algn="ctr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Для</a:t>
            </a:r>
            <a:r>
              <a:rPr lang="ru-RU" b="1" spc="-95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формирования</a:t>
            </a:r>
            <a:r>
              <a:rPr lang="ru-RU" b="1" spc="-46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аналитического и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критического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мышления</a:t>
            </a:r>
            <a:r>
              <a:rPr lang="ru-RU" b="1" spc="5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crosoft Sans Serif"/>
                <a:ea typeface="Microsoft Sans Serif"/>
              </a:rPr>
              <a:t>школьников.</a:t>
            </a:r>
            <a:endParaRPr lang="ru-RU" sz="11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Microsoft Sans Serif"/>
              <a:ea typeface="Microsoft Sans Serif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26118" y="4943475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того, чтобы школьники осознали собственную культурную идентичность и понимали культурное многообразие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мира.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9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74" y="116632"/>
            <a:ext cx="951377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marR="276860" algn="ctr">
              <a:lnSpc>
                <a:spcPct val="105000"/>
              </a:lnSpc>
              <a:spcBef>
                <a:spcPts val="670"/>
              </a:spcBef>
              <a:spcAft>
                <a:spcPts val="0"/>
              </a:spcAft>
            </a:pPr>
            <a:r>
              <a:rPr lang="ru-RU" sz="2400" b="1" kern="0" spc="-30" dirty="0" smtClean="0">
                <a:effectLst/>
                <a:latin typeface="Georgia" pitchFamily="18" charset="0"/>
                <a:ea typeface="Microsoft Sans Serif"/>
              </a:rPr>
              <a:t>Специфика</a:t>
            </a:r>
            <a:r>
              <a:rPr lang="ru-RU" sz="2400" b="1" kern="0" spc="-13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kern="0" spc="-30" dirty="0" smtClean="0">
                <a:effectLst/>
                <a:latin typeface="Georgia" pitchFamily="18" charset="0"/>
                <a:ea typeface="Microsoft Sans Serif"/>
              </a:rPr>
              <a:t>формирования</a:t>
            </a:r>
            <a:r>
              <a:rPr lang="ru-RU" sz="2400" b="1" kern="0" spc="-15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kern="0" spc="-30" dirty="0" smtClean="0">
                <a:effectLst/>
                <a:latin typeface="Georgia" pitchFamily="18" charset="0"/>
                <a:ea typeface="Microsoft Sans Serif"/>
              </a:rPr>
              <a:t>глобальной</a:t>
            </a:r>
            <a:r>
              <a:rPr lang="ru-RU" sz="2400" b="1" kern="0" spc="-125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kern="0" spc="-25" dirty="0" smtClean="0">
                <a:effectLst/>
                <a:latin typeface="Georgia" pitchFamily="18" charset="0"/>
                <a:ea typeface="Microsoft Sans Serif"/>
              </a:rPr>
              <a:t>компетентности </a:t>
            </a:r>
            <a:r>
              <a:rPr lang="ru-RU" sz="2400" b="1" kern="0" spc="-690" dirty="0" smtClean="0">
                <a:effectLst/>
                <a:latin typeface="Georgia" pitchFamily="18" charset="0"/>
                <a:ea typeface="Microsoft Sans Serif"/>
              </a:rPr>
              <a:t>                </a:t>
            </a:r>
            <a:r>
              <a:rPr lang="ru-RU" sz="2400" b="1" kern="0" dirty="0" smtClean="0">
                <a:effectLst/>
                <a:latin typeface="Georgia" pitchFamily="18" charset="0"/>
                <a:ea typeface="Microsoft Sans Serif"/>
              </a:rPr>
              <a:t>в</a:t>
            </a:r>
            <a:r>
              <a:rPr lang="ru-RU" sz="2400" b="1" kern="0" spc="-180" dirty="0" smtClean="0">
                <a:effectLst/>
                <a:latin typeface="Georgia" pitchFamily="18" charset="0"/>
                <a:ea typeface="Microsoft Sans Serif"/>
              </a:rPr>
              <a:t> </a:t>
            </a:r>
            <a:r>
              <a:rPr lang="ru-RU" sz="2400" b="1" kern="0" dirty="0" smtClean="0">
                <a:effectLst/>
                <a:latin typeface="Georgia" pitchFamily="18" charset="0"/>
                <a:ea typeface="Microsoft Sans Serif"/>
              </a:rPr>
              <a:t>школе</a:t>
            </a:r>
            <a:endParaRPr lang="ru-RU" sz="2400" b="1" kern="0" dirty="0">
              <a:effectLst/>
              <a:latin typeface="Georgia" pitchFamily="18" charset="0"/>
              <a:ea typeface="Microsoft Sans Serif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141" y="1268760"/>
            <a:ext cx="3960440" cy="25174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15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Отсутствие предмета «глобальн</a:t>
            </a: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ая компетентность",</a:t>
            </a:r>
            <a:r>
              <a:rPr lang="ru-RU" b="1" spc="5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меж</a:t>
            </a:r>
            <a:r>
              <a:rPr lang="ru-RU" b="1" spc="20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и</a:t>
            </a:r>
            <a:r>
              <a:rPr lang="ru-RU" b="1" spc="5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r>
              <a:rPr lang="ru-RU" b="1" dirty="0" err="1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метапредметное</a:t>
            </a:r>
            <a:r>
              <a:rPr lang="ru-RU" b="1" spc="5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содержание</a:t>
            </a:r>
            <a:r>
              <a:rPr lang="ru-RU" b="1" spc="5" dirty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(окружающий мир, литературное чтение, русский язык, математика, технология, музыка,  иностранный язык</a:t>
            </a:r>
            <a:r>
              <a:rPr lang="ru-RU" b="1" spc="-5" dirty="0" smtClean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)</a:t>
            </a:r>
            <a:r>
              <a:rPr lang="ru-RU" b="1" spc="-90" dirty="0" smtClean="0">
                <a:solidFill>
                  <a:srgbClr val="FFFFFF"/>
                </a:solidFill>
                <a:latin typeface="Georgia" pitchFamily="18" charset="0"/>
                <a:ea typeface="Microsoft Sans Serif"/>
              </a:rPr>
              <a:t>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0373" y="4437112"/>
            <a:ext cx="3960440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</a:rPr>
              <a:t>Нацеленность на достижение личностных результатов, "</a:t>
            </a:r>
            <a:r>
              <a:rPr lang="ru-RU" b="1" dirty="0" err="1">
                <a:latin typeface="Georgia" pitchFamily="18" charset="0"/>
              </a:rPr>
              <a:t>soft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skills</a:t>
            </a:r>
            <a:r>
              <a:rPr lang="ru-RU" b="1" dirty="0">
                <a:latin typeface="Georgia" pitchFamily="18" charset="0"/>
              </a:rPr>
              <a:t>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3662" y="984562"/>
            <a:ext cx="3892794" cy="2736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95"/>
              </a:spcBef>
              <a:spcAft>
                <a:spcPts val="0"/>
              </a:spcAft>
              <a:tabLst>
                <a:tab pos="358140" algn="l"/>
              </a:tabLst>
            </a:pPr>
            <a:endParaRPr lang="ru-RU" b="1" dirty="0" smtClean="0">
              <a:ea typeface="Microsoft Sans Serif"/>
              <a:cs typeface="Microsoft Sans Serif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3520" y="1210561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/>
              <a:t>Интегративность</a:t>
            </a:r>
            <a:r>
              <a:rPr lang="ru-RU" b="1" dirty="0"/>
              <a:t>: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Georgia" pitchFamily="18" charset="0"/>
              </a:rPr>
              <a:t>на уровне ценностей;</a:t>
            </a:r>
            <a:endParaRPr lang="ru-RU" dirty="0">
              <a:latin typeface="Georgia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Georgia" pitchFamily="18" charset="0"/>
              </a:rPr>
              <a:t>на уровне содержания;</a:t>
            </a:r>
            <a:endParaRPr lang="ru-RU" dirty="0">
              <a:latin typeface="Georgia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latin typeface="Georgia" pitchFamily="18" charset="0"/>
              </a:rPr>
              <a:t>на уровне организации деятельности (команда учителей, взаимодействие </a:t>
            </a:r>
            <a:endParaRPr lang="ru-RU" b="1" dirty="0" smtClean="0">
              <a:latin typeface="Georgia" pitchFamily="18" charset="0"/>
            </a:endParaRPr>
          </a:p>
          <a:p>
            <a:pPr lvl="0"/>
            <a:r>
              <a:rPr lang="ru-RU" b="1" dirty="0" smtClean="0">
                <a:latin typeface="Georgia" pitchFamily="18" charset="0"/>
              </a:rPr>
              <a:t>    всех </a:t>
            </a:r>
            <a:r>
              <a:rPr lang="ru-RU" b="1" dirty="0">
                <a:latin typeface="Georgia" pitchFamily="18" charset="0"/>
              </a:rPr>
              <a:t>субъектов </a:t>
            </a:r>
            <a:r>
              <a:rPr lang="ru-RU" b="1" dirty="0" smtClean="0">
                <a:latin typeface="Georgia" pitchFamily="18" charset="0"/>
              </a:rPr>
              <a:t>  образовательного </a:t>
            </a:r>
            <a:r>
              <a:rPr lang="ru-RU" b="1" dirty="0">
                <a:latin typeface="Georgia" pitchFamily="18" charset="0"/>
              </a:rPr>
              <a:t>процесса)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270197" y="2096852"/>
            <a:ext cx="508435" cy="5760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23520" y="4041068"/>
            <a:ext cx="3892794" cy="2700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1520190" lvl="1" indent="-28575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SzPts val="1600"/>
              <a:buFont typeface="Microsoft Sans Serif"/>
              <a:buChar char="•"/>
              <a:tabLst>
                <a:tab pos="439420" algn="l"/>
              </a:tabLst>
            </a:pPr>
            <a:endParaRPr lang="ru-RU" sz="1200" dirty="0">
              <a:effectLst/>
              <a:latin typeface="Microsoft Sans Serif"/>
              <a:ea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12891" y="4051774"/>
            <a:ext cx="6732240" cy="259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1520190" lvl="1" indent="-285750">
              <a:lnSpc>
                <a:spcPct val="90000"/>
              </a:lnSpc>
              <a:spcAft>
                <a:spcPts val="0"/>
              </a:spcAft>
              <a:buSzPts val="1600"/>
              <a:buFont typeface="Microsoft Sans Serif"/>
              <a:buChar char="•"/>
              <a:tabLst>
                <a:tab pos="439420" algn="l"/>
              </a:tabLst>
            </a:pPr>
            <a:r>
              <a:rPr lang="ru-RU" b="1" dirty="0">
                <a:ea typeface="Microsoft Sans Serif"/>
                <a:cs typeface="Microsoft Sans Serif"/>
              </a:rPr>
              <a:t>Работа школы как единого </a:t>
            </a:r>
            <a:endParaRPr lang="ru-RU" b="1" dirty="0" smtClean="0">
              <a:ea typeface="Microsoft Sans Serif"/>
              <a:cs typeface="Microsoft Sans Serif"/>
            </a:endParaRPr>
          </a:p>
          <a:p>
            <a:pPr marR="1520190" lvl="1">
              <a:lnSpc>
                <a:spcPct val="90000"/>
              </a:lnSpc>
              <a:spcAft>
                <a:spcPts val="0"/>
              </a:spcAft>
              <a:buSzPts val="1600"/>
              <a:tabLst>
                <a:tab pos="439420" algn="l"/>
              </a:tabLst>
            </a:pPr>
            <a:r>
              <a:rPr lang="ru-RU" b="1" dirty="0" smtClean="0">
                <a:ea typeface="Microsoft Sans Serif"/>
                <a:cs typeface="Microsoft Sans Serif"/>
              </a:rPr>
              <a:t>целого</a:t>
            </a:r>
            <a:r>
              <a:rPr lang="ru-RU" b="1" dirty="0">
                <a:ea typeface="Microsoft Sans Serif"/>
                <a:cs typeface="Microsoft Sans Serif"/>
              </a:rPr>
              <a:t>,</a:t>
            </a:r>
            <a:r>
              <a:rPr lang="ru-RU" b="1" spc="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воспитание</a:t>
            </a:r>
            <a:r>
              <a:rPr lang="ru-RU" b="1" spc="-6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в</a:t>
            </a:r>
            <a:r>
              <a:rPr lang="ru-RU" b="1" spc="-9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семье,</a:t>
            </a:r>
            <a:r>
              <a:rPr lang="ru-RU" b="1" spc="-90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самовоспитание</a:t>
            </a:r>
            <a:endParaRPr lang="ru-RU" sz="1200" dirty="0" smtClean="0">
              <a:effectLst/>
              <a:latin typeface="Microsoft Sans Serif"/>
              <a:ea typeface="Microsoft Sans Serif"/>
            </a:endParaRPr>
          </a:p>
          <a:p>
            <a:pPr marL="742950" marR="2574925" lvl="1" indent="-28575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SzPts val="1600"/>
              <a:buFont typeface="Microsoft Sans Serif"/>
              <a:buChar char="•"/>
              <a:tabLst>
                <a:tab pos="439420" algn="l"/>
              </a:tabLst>
            </a:pPr>
            <a:r>
              <a:rPr lang="ru-RU" b="1" dirty="0">
                <a:ea typeface="Microsoft Sans Serif"/>
                <a:cs typeface="Microsoft Sans Serif"/>
              </a:rPr>
              <a:t>Необходимость </a:t>
            </a:r>
            <a:r>
              <a:rPr lang="ru-RU" b="1" dirty="0" smtClean="0">
                <a:ea typeface="Microsoft Sans Serif"/>
                <a:cs typeface="Microsoft Sans Serif"/>
              </a:rPr>
              <a:t>создания</a:t>
            </a:r>
            <a:r>
              <a:rPr lang="ru-RU" b="1" spc="5" dirty="0" smtClean="0">
                <a:ea typeface="Microsoft Sans Serif"/>
                <a:cs typeface="Microsoft Sans Serif"/>
              </a:rPr>
              <a:t> </a:t>
            </a:r>
            <a:r>
              <a:rPr lang="ru-RU" b="1" dirty="0" smtClean="0">
                <a:ea typeface="Microsoft Sans Serif"/>
                <a:cs typeface="Microsoft Sans Serif"/>
              </a:rPr>
              <a:t>познавательных</a:t>
            </a:r>
            <a:r>
              <a:rPr lang="ru-RU" b="1" spc="-45" dirty="0" smtClean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заданий</a:t>
            </a:r>
            <a:r>
              <a:rPr lang="ru-RU" b="1" spc="-7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и</a:t>
            </a:r>
            <a:endParaRPr lang="ru-RU" sz="1200" dirty="0" smtClean="0">
              <a:effectLst/>
              <a:latin typeface="Microsoft Sans Serif"/>
              <a:ea typeface="Microsoft Sans Serif"/>
            </a:endParaRPr>
          </a:p>
          <a:p>
            <a:pPr marL="438785" marR="1562735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ea typeface="Microsoft Sans Serif"/>
                <a:cs typeface="Microsoft Sans Serif"/>
              </a:rPr>
              <a:t>     «</a:t>
            </a:r>
            <a:r>
              <a:rPr lang="ru-RU" b="1" dirty="0">
                <a:ea typeface="Microsoft Sans Serif"/>
                <a:cs typeface="Microsoft Sans Serif"/>
              </a:rPr>
              <a:t>личностно образующих» </a:t>
            </a:r>
            <a:endParaRPr lang="ru-RU" b="1" dirty="0" smtClean="0">
              <a:ea typeface="Microsoft Sans Serif"/>
              <a:cs typeface="Microsoft Sans Serif"/>
            </a:endParaRPr>
          </a:p>
          <a:p>
            <a:pPr marL="438785" marR="1562735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ea typeface="Microsoft Sans Serif"/>
                <a:cs typeface="Microsoft Sans Serif"/>
              </a:rPr>
              <a:t>     ситуаций,</a:t>
            </a:r>
            <a:r>
              <a:rPr lang="ru-RU" b="1" spc="5" dirty="0" smtClean="0">
                <a:ea typeface="Microsoft Sans Serif"/>
                <a:cs typeface="Microsoft Sans Serif"/>
              </a:rPr>
              <a:t>  </a:t>
            </a:r>
            <a:r>
              <a:rPr lang="ru-RU" b="1" spc="-5" dirty="0" smtClean="0">
                <a:ea typeface="Microsoft Sans Serif"/>
                <a:cs typeface="Microsoft Sans Serif"/>
              </a:rPr>
              <a:t>исходя</a:t>
            </a:r>
            <a:r>
              <a:rPr lang="ru-RU" b="1" spc="-110" dirty="0" smtClean="0">
                <a:ea typeface="Microsoft Sans Serif"/>
                <a:cs typeface="Microsoft Sans Serif"/>
              </a:rPr>
              <a:t> </a:t>
            </a:r>
            <a:r>
              <a:rPr lang="ru-RU" b="1" spc="-5" dirty="0" smtClean="0">
                <a:ea typeface="Microsoft Sans Serif"/>
                <a:cs typeface="Microsoft Sans Serif"/>
              </a:rPr>
              <a:t>из</a:t>
            </a:r>
          </a:p>
          <a:p>
            <a:pPr marL="438785" marR="1562735">
              <a:lnSpc>
                <a:spcPct val="90000"/>
              </a:lnSpc>
              <a:spcAft>
                <a:spcPts val="0"/>
              </a:spcAft>
            </a:pPr>
            <a:r>
              <a:rPr lang="ru-RU" b="1" spc="-105" dirty="0" smtClean="0">
                <a:ea typeface="Microsoft Sans Serif"/>
                <a:cs typeface="Microsoft Sans Serif"/>
              </a:rPr>
              <a:t>     </a:t>
            </a:r>
            <a:r>
              <a:rPr lang="ru-RU" b="1" dirty="0">
                <a:ea typeface="Microsoft Sans Serif"/>
                <a:cs typeface="Microsoft Sans Serif"/>
              </a:rPr>
              <a:t>потребностей</a:t>
            </a:r>
            <a:r>
              <a:rPr lang="ru-RU" b="1" spc="-6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российского</a:t>
            </a:r>
            <a:r>
              <a:rPr lang="ru-RU" b="1" spc="-430" dirty="0">
                <a:ea typeface="Microsoft Sans Serif"/>
                <a:cs typeface="Microsoft Sans Serif"/>
              </a:rPr>
              <a:t> </a:t>
            </a:r>
          </a:p>
          <a:p>
            <a:pPr marL="438785" marR="1562735">
              <a:lnSpc>
                <a:spcPct val="90000"/>
              </a:lnSpc>
              <a:spcAft>
                <a:spcPts val="0"/>
              </a:spcAft>
            </a:pPr>
            <a:r>
              <a:rPr lang="ru-RU" b="1" spc="-430" dirty="0" smtClean="0">
                <a:ea typeface="Microsoft Sans Serif"/>
                <a:cs typeface="Microsoft Sans Serif"/>
              </a:rPr>
              <a:t>                      </a:t>
            </a:r>
            <a:r>
              <a:rPr lang="ru-RU" b="1" dirty="0" smtClean="0">
                <a:ea typeface="Microsoft Sans Serif"/>
                <a:cs typeface="Microsoft Sans Serif"/>
              </a:rPr>
              <a:t>общества</a:t>
            </a:r>
            <a:r>
              <a:rPr lang="ru-RU" b="1" spc="45" dirty="0" smtClean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и</a:t>
            </a:r>
            <a:r>
              <a:rPr lang="ru-RU" b="1" spc="-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в</a:t>
            </a:r>
            <a:r>
              <a:rPr lang="ru-RU" b="1" spc="-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балансе</a:t>
            </a:r>
            <a:r>
              <a:rPr lang="ru-RU" b="1" spc="15" dirty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с</a:t>
            </a:r>
            <a:endParaRPr lang="ru-RU" sz="1200" dirty="0" smtClean="0">
              <a:effectLst/>
              <a:latin typeface="Microsoft Sans Serif"/>
              <a:ea typeface="Microsoft Sans Serif"/>
            </a:endParaRPr>
          </a:p>
          <a:p>
            <a:pPr marL="438785">
              <a:lnSpc>
                <a:spcPts val="1695"/>
              </a:lnSpc>
              <a:spcAft>
                <a:spcPts val="0"/>
              </a:spcAft>
            </a:pPr>
            <a:r>
              <a:rPr lang="ru-RU" b="1" dirty="0" smtClean="0">
                <a:ea typeface="Microsoft Sans Serif"/>
                <a:cs typeface="Microsoft Sans Serif"/>
              </a:rPr>
              <a:t>     международным</a:t>
            </a:r>
            <a:r>
              <a:rPr lang="ru-RU" b="1" spc="-45" dirty="0" smtClean="0">
                <a:ea typeface="Microsoft Sans Serif"/>
                <a:cs typeface="Microsoft Sans Serif"/>
              </a:rPr>
              <a:t> </a:t>
            </a:r>
            <a:r>
              <a:rPr lang="ru-RU" b="1" dirty="0">
                <a:ea typeface="Microsoft Sans Serif"/>
                <a:cs typeface="Microsoft Sans Serif"/>
              </a:rPr>
              <a:t>опытом</a:t>
            </a:r>
            <a:endParaRPr lang="ru-RU" sz="1200" dirty="0">
              <a:effectLst/>
              <a:latin typeface="Microsoft Sans Serif"/>
              <a:ea typeface="Microsoft Sans Serif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301982" y="5059994"/>
            <a:ext cx="508435" cy="5760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1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1" cy="46085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72338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Проявление компетенций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0416789"/>
              </p:ext>
            </p:extLst>
          </p:nvPr>
        </p:nvGraphicFramePr>
        <p:xfrm>
          <a:off x="107504" y="5213381"/>
          <a:ext cx="8928992" cy="1211765"/>
        </p:xfrm>
        <a:graphic>
          <a:graphicData uri="http://schemas.openxmlformats.org/drawingml/2006/table">
            <a:tbl>
              <a:tblPr firstRow="1" bandRow="1"/>
              <a:tblGrid>
                <a:gridCol w="2177818"/>
                <a:gridCol w="2177818"/>
                <a:gridCol w="2362900"/>
                <a:gridCol w="2210456"/>
              </a:tblGrid>
              <a:tr h="121176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</a:rPr>
                        <a:t>Изучать вопросы локального, глобального и культурного значения 	</a:t>
                      </a:r>
                      <a:endParaRPr lang="ru-RU" sz="12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</a:rPr>
                        <a:t>Понимать и ценить разные точки зрения и мировоззрения 		</a:t>
                      </a:r>
                      <a:endParaRPr lang="ru-RU" sz="12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</a:rPr>
                        <a:t>Участвовать в открытых, соответствующих обстоятельствам и эффективных межкультурных взаимодействиях 	</a:t>
                      </a:r>
                      <a:endParaRPr lang="ru-RU" sz="12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</a:rPr>
                        <a:t>Действовать ответственно в интересах устойчивого развития и коллективного благополучия 	</a:t>
                      </a:r>
                      <a:endParaRPr lang="ru-RU" sz="1200" b="1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1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7263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начальной </a:t>
            </a:r>
            <a:r>
              <a:rPr lang="ru-RU" sz="2800" dirty="0" smtClean="0"/>
              <a:t>ш</a:t>
            </a:r>
            <a:r>
              <a:rPr lang="ru-RU" sz="2800" dirty="0" smtClean="0"/>
              <a:t>коле </a:t>
            </a:r>
            <a:r>
              <a:rPr lang="ru-RU" sz="2800" dirty="0" smtClean="0">
                <a:solidFill>
                  <a:srgbClr val="FFFF00"/>
                </a:solidFill>
              </a:rPr>
              <a:t>глобальные компетенции </a:t>
            </a:r>
            <a:r>
              <a:rPr lang="ru-RU" sz="2800" dirty="0" smtClean="0"/>
              <a:t>формируются:</a:t>
            </a:r>
            <a:br>
              <a:rPr lang="ru-RU" sz="2800" dirty="0" smtClean="0"/>
            </a:br>
            <a:r>
              <a:rPr lang="ru-RU" sz="2800" dirty="0" smtClean="0"/>
              <a:t>1.  на уроках через организацию дискуссий, бесед </a:t>
            </a:r>
            <a:br>
              <a:rPr lang="ru-RU" sz="2800" dirty="0" smtClean="0"/>
            </a:br>
            <a:r>
              <a:rPr lang="ru-RU" sz="2800" dirty="0" smtClean="0"/>
              <a:t>2. на классных часах</a:t>
            </a:r>
            <a:br>
              <a:rPr lang="ru-RU" sz="2800" dirty="0" smtClean="0"/>
            </a:br>
            <a:r>
              <a:rPr lang="ru-RU" sz="2800" dirty="0" smtClean="0"/>
              <a:t>3. через участие в проектной деятельности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250030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3 Б класс в течение учебного года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принимали участие в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природоохранном </a:t>
            </a:r>
            <a:r>
              <a:rPr lang="ru-RU" sz="2400" b="1" dirty="0" smtClean="0">
                <a:solidFill>
                  <a:srgbClr val="FFFF00"/>
                </a:solidFill>
              </a:rPr>
              <a:t>социально </a:t>
            </a:r>
            <a:r>
              <a:rPr lang="ru-RU" sz="2400" b="1" dirty="0" smtClean="0">
                <a:solidFill>
                  <a:srgbClr val="FFFF00"/>
                </a:solidFill>
              </a:rPr>
              <a:t>–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образовательном проекте </a:t>
            </a:r>
            <a:r>
              <a:rPr lang="ru-RU" sz="3600" b="1" dirty="0" smtClean="0">
                <a:solidFill>
                  <a:srgbClr val="FFFF00"/>
                </a:solidFill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</a:rPr>
              <a:t>Эколята</a:t>
            </a:r>
            <a:r>
              <a:rPr lang="ru-RU" sz="3600" b="1" dirty="0" smtClean="0">
                <a:solidFill>
                  <a:srgbClr val="FFFF00"/>
                </a:solidFill>
              </a:rPr>
              <a:t>».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2700" dirty="0" smtClean="0"/>
              <a:t>Конкурс поделок из природного материала</a:t>
            </a:r>
            <a:br>
              <a:rPr lang="ru-RU" sz="2700" dirty="0" smtClean="0"/>
            </a:br>
            <a:r>
              <a:rPr lang="ru-RU" sz="2700" dirty="0" smtClean="0"/>
              <a:t>«Вот мы какие!»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user\Desktop\отчеты на сайт\1.Вот мы какие\ТИХОН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714644" cy="3600000"/>
          </a:xfrm>
          <a:prstGeom prst="rect">
            <a:avLst/>
          </a:prstGeom>
          <a:noFill/>
        </p:spPr>
      </p:pic>
      <p:pic>
        <p:nvPicPr>
          <p:cNvPr id="28675" name="Picture 3" descr="C:\Users\user\Desktop\отчеты на сайт\1.Вот мы какие\УМНИЦ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2835290" cy="3600000"/>
          </a:xfrm>
          <a:prstGeom prst="rect">
            <a:avLst/>
          </a:prstGeom>
          <a:noFill/>
        </p:spPr>
      </p:pic>
      <p:pic>
        <p:nvPicPr>
          <p:cNvPr id="28676" name="Picture 4" descr="C:\Users\user\Desktop\отчеты на сайт\1.Вот мы какие\ШАЛУ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0"/>
            <a:ext cx="2714612" cy="3600000"/>
          </a:xfrm>
          <a:prstGeom prst="rect">
            <a:avLst/>
          </a:prstGeom>
          <a:noFill/>
        </p:spPr>
      </p:pic>
      <p:pic>
        <p:nvPicPr>
          <p:cNvPr id="28677" name="Picture 5" descr="C:\Users\user\Desktop\отчеты на сайт\1.Вот мы какие\БГ Вот мы как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2635184" cy="295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553</TotalTime>
  <Words>700</Words>
  <Application>Microsoft Office PowerPoint</Application>
  <PresentationFormat>Экран (4:3)</PresentationFormat>
  <Paragraphs>127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начальной школе глобальные компетенции формируются: 1.  на уроках через организацию дискуссий, бесед  2. на классных часах 3. через участие в проектной деятельности</vt:lpstr>
      <vt:lpstr>  3 Б класс в течение учебного года  принимали участие в  природоохранном социально –  образовательном проекте «Эколята».  Конкурс поделок из природного материала «Вот мы какие!» </vt:lpstr>
      <vt:lpstr>В ноябре ученики  3 б класса приняли участие в ежегодном Всероссийском уроке «Эколята – молодые защитники природы»</vt:lpstr>
      <vt:lpstr>   В ноябре 2021 г. участники отряда «Эколята. Экогруппа» приняли участие во всероссийской олимпиаде  «Эколята – молодые защитники природы».  </vt:lpstr>
      <vt:lpstr> 25 ноября 2021 г. обучающиеся  3 б класса приняли участие в   «Осеннем празднике Эколят – Посвящение в Эколята».  </vt:lpstr>
      <vt:lpstr> В декабре 2021 г. отряд «Эколята. Экогруппа» приняли участие в конкурсе  «Игрушка для Ёлки Эколят».  </vt:lpstr>
      <vt:lpstr>Слайд 14</vt:lpstr>
      <vt:lpstr>Слайд 15</vt:lpstr>
      <vt:lpstr>Слайд 16</vt:lpstr>
      <vt:lpstr>Слайд 17</vt:lpstr>
      <vt:lpstr>Слайд 18</vt:lpstr>
      <vt:lpstr>«Воспитывая  детей, нынешние  родители воспитывают  будущую  историю  нашей  страны  и, значит, и  историю  мира».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Student2</cp:lastModifiedBy>
  <cp:revision>49</cp:revision>
  <dcterms:created xsi:type="dcterms:W3CDTF">2022-03-29T08:52:54Z</dcterms:created>
  <dcterms:modified xsi:type="dcterms:W3CDTF">2022-04-24T16:31:20Z</dcterms:modified>
</cp:coreProperties>
</file>