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63" r:id="rId5"/>
    <p:sldId id="266" r:id="rId6"/>
    <p:sldId id="268" r:id="rId7"/>
    <p:sldId id="269" r:id="rId8"/>
    <p:sldId id="257" r:id="rId9"/>
    <p:sldId id="262" r:id="rId10"/>
    <p:sldId id="267" r:id="rId11"/>
    <p:sldId id="274" r:id="rId12"/>
    <p:sldId id="260" r:id="rId13"/>
    <p:sldId id="261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4F01-6447-4CD2-9CA7-583E9BFE1B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no-sdo.uspu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no-sdo.uspu.ru/course/index.php?categoryid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.mail.ru/compose/?mailto=mailto:bender.m@uspu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a31815a14567184edb90505237186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.mail.ru/compose/?mailto=mailto:mp@uspu.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7632b0708dae84df56c7d13ff96b114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.mail.ru/compose/?mailto=mailto:mp@uspu.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no-sdo.usp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yandex.ru/u/63240077d474a500ae51da4f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nm9jYMTtAeMm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spreadsheets/d/1QnQe8gxCvEgV1WAb8Otgvhp20VXLXX3J5sAotl2gpT8/ed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kysh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m-TQkAj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8vWDT7kGP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binar.ru/6983791/94135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s02web.zoom.us/j/88977419570?pwd=SlNLRklrb3EvOWc4VWpmZnpNaDV5Zz0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gi-bin/getattach?file=%D0%98%D0%BD%D1%81%D1%82%D1%80%D1%83%D0%BA%D1%86%D0%B8%D1%8F%20%D0%B4%D0%BB%D1%8F%20%D0%B7%D0%B0%D0%BF%D0%B8%D1%81%D0%B8%20%D0%BD%D0%B0%20%D0%B2%D0%B5%D0%B1%D0%B8%D0%BD%D0%B0%D1%80.docx&amp;id=16509529320980122661;0;1&amp;mode=attachment&amp;notype=1&amp;x-email=tanyakysh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o-sdo.uspu.ru/course/index.php?categoryi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857233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Прохождение 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tx2"/>
                </a:solidFill>
              </a:rPr>
              <a:t>индивидуального  образовательного маршрута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(ИОМ)</a:t>
            </a:r>
            <a:r>
              <a:rPr lang="ru-RU" sz="2000" b="1" i="1" dirty="0" smtClean="0"/>
              <a:t>,</a:t>
            </a:r>
            <a:br>
              <a:rPr lang="ru-RU" sz="2000" b="1" i="1" dirty="0" smtClean="0"/>
            </a:br>
            <a:r>
              <a:rPr lang="ru-RU" b="1" i="1" dirty="0" smtClean="0"/>
              <a:t>разработанного центром непрерывного повышения профессионального мастерства педагогических работников</a:t>
            </a:r>
            <a:br>
              <a:rPr lang="ru-RU" b="1" i="1" dirty="0" smtClean="0"/>
            </a:br>
            <a:r>
              <a:rPr lang="ru-RU" b="1" i="1" dirty="0" smtClean="0"/>
              <a:t>(ЦНППМ)</a:t>
            </a:r>
            <a:br>
              <a:rPr lang="ru-RU" b="1" i="1" dirty="0" smtClean="0"/>
            </a:br>
            <a:r>
              <a:rPr lang="ru-RU" b="1" i="1" dirty="0" smtClean="0"/>
              <a:t>  «Учитель будущего» на базе ФГБОУ ВО «УРГПУ»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429132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Якуш </a:t>
            </a:r>
            <a:r>
              <a:rPr lang="ru-RU" b="1" i="1" dirty="0" smtClean="0">
                <a:solidFill>
                  <a:schemeClr val="tx2"/>
                </a:solidFill>
              </a:rPr>
              <a:t>Татьяна Петровна  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учитель русского языка </a:t>
            </a:r>
            <a:r>
              <a:rPr lang="ru-RU" b="1" i="1" dirty="0" smtClean="0">
                <a:solidFill>
                  <a:schemeClr val="tx2"/>
                </a:solidFill>
              </a:rPr>
              <a:t>и литературы          </a:t>
            </a:r>
            <a:endParaRPr lang="ru-RU" b="1" i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МАОУ «Покровская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714356"/>
            <a:ext cx="1214446" cy="57150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1000108"/>
            <a:ext cx="464347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Инструкция для записи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вебинар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в ЦНППМ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 Зайти на образовательную платформу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https://cno-sdo.uspu.ru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под Вашим логином и паролем, которые Вы получили в письме.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45465" t="6890" r="576" b="31360"/>
          <a:stretch/>
        </p:blipFill>
        <p:spPr bwMode="auto">
          <a:xfrm>
            <a:off x="1357290" y="1643050"/>
            <a:ext cx="6773126" cy="1197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77810" t="11663" b="46730"/>
          <a:stretch/>
        </p:blipFill>
        <p:spPr bwMode="auto">
          <a:xfrm>
            <a:off x="5072066" y="2928934"/>
            <a:ext cx="2542717" cy="116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 flipV="1">
            <a:off x="5715008" y="2000240"/>
            <a:ext cx="1571636" cy="1500198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00496" y="3429001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Логин: Адрес электронной почты (без заглавных букв и пробелов)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00100" y="4286256"/>
            <a:ext cx="6715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2. Во вкладке «Домашняя страница» необходимо найти раздел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Вебинары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179" r="39332" b="27927"/>
          <a:stretch/>
        </p:blipFill>
        <p:spPr bwMode="auto">
          <a:xfrm>
            <a:off x="1571604" y="4572009"/>
            <a:ext cx="5664799" cy="142876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pic="http://schemas.openxmlformats.org/drawingml/2006/picture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cxnSp>
        <p:nvCxnSpPr>
          <p:cNvPr id="1029" name="Прямая со стрелкой 15"/>
          <p:cNvCxnSpPr>
            <a:cxnSpLocks noChangeShapeType="1"/>
          </p:cNvCxnSpPr>
          <p:nvPr/>
        </p:nvCxnSpPr>
        <p:spPr bwMode="auto">
          <a:xfrm flipV="1">
            <a:off x="4071934" y="4214818"/>
            <a:ext cx="1143008" cy="214314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030" name="Прямая со стрелкой 6"/>
          <p:cNvCxnSpPr>
            <a:cxnSpLocks noChangeShapeType="1"/>
          </p:cNvCxnSpPr>
          <p:nvPr/>
        </p:nvCxnSpPr>
        <p:spPr bwMode="auto">
          <a:xfrm rot="10800000">
            <a:off x="2285986" y="5286390"/>
            <a:ext cx="1643073" cy="1571611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446" r="41781" b="26855"/>
          <a:stretch/>
        </p:blipFill>
        <p:spPr bwMode="auto">
          <a:xfrm>
            <a:off x="1285852" y="142852"/>
            <a:ext cx="6643734" cy="1714511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pic="http://schemas.openxmlformats.org/drawingml/2006/picture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2000240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3. В разделе «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» необходимо выбрать 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, который запланирован в вашем     ИОМ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12191" b="3799"/>
          <a:stretch/>
        </p:blipFill>
        <p:spPr bwMode="auto">
          <a:xfrm>
            <a:off x="857224" y="2357430"/>
            <a:ext cx="7195973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cxnSp>
        <p:nvCxnSpPr>
          <p:cNvPr id="27650" name="Прямая со стрелкой 8"/>
          <p:cNvCxnSpPr>
            <a:cxnSpLocks noChangeShapeType="1"/>
          </p:cNvCxnSpPr>
          <p:nvPr/>
        </p:nvCxnSpPr>
        <p:spPr bwMode="auto">
          <a:xfrm flipH="1" flipV="1">
            <a:off x="3286116" y="3214686"/>
            <a:ext cx="3028950" cy="142875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85786" y="4000504"/>
            <a:ext cx="7286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Переходим на страницу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выбираем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Записаться на курс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13516" r="32773" b="14930"/>
          <a:stretch/>
        </p:blipFill>
        <p:spPr bwMode="auto">
          <a:xfrm>
            <a:off x="785786" y="4286256"/>
            <a:ext cx="7358114" cy="150019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pic="http://schemas.openxmlformats.org/drawingml/2006/picture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94228" y="6198990"/>
            <a:ext cx="549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b="1" dirty="0" smtClean="0"/>
              <a:t>Поздравляем! Вы записались на </a:t>
            </a:r>
            <a:r>
              <a:rPr lang="ru-RU" b="1" dirty="0" err="1" smtClean="0"/>
              <a:t>вебинар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27652" name="Прямая со стрелкой 11"/>
          <p:cNvCxnSpPr>
            <a:cxnSpLocks noChangeShapeType="1"/>
          </p:cNvCxnSpPr>
          <p:nvPr/>
        </p:nvCxnSpPr>
        <p:spPr bwMode="auto">
          <a:xfrm rot="5400000" flipH="1" flipV="1">
            <a:off x="6288890" y="5212574"/>
            <a:ext cx="1357321" cy="790572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714356"/>
            <a:ext cx="7929618" cy="5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 апреля 2022, 8:57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Кому:вам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Здравствуйте!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появляются на платформе после согласования даты с преподавателем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Добрый день!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Уважаемый слушатель, в рамках обучения по индивидуальному образовательному маршруту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можете записаться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ЦНППМ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КПК И МИКРОКУРСЫ ЗАПИСЫВАЕТ ЦНППМ)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следуя инструкции во вложении. В дальнейшем рассылки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БУДЕТ! Также, инструкция будет направлена вашим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входа на платформу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https://cno-sdo.uspu.ru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логин: адрес Вашей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эл.почты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(без заглавных букв и пробелов)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пароль: MP_uspu20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понимание!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возникающие вопросы Вы можете задать на электронную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bender.m@uspu.ru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(Марина Игоревна), а также позвонить по номеру +7 982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647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79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00;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+7 343 286 30 80.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Марина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Игоревна Бендер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центра непрерывного повышения профессионального мастерства педагогических работников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642918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Наставничество учителей: обновленные подходы к организации наставничества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ЦНППМПР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августа 2022, 11:09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Кому:angelochek-79@inbox.ru,bykova061173@yandex.ruи ещё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 получателя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Добрый день, уважаемые коллеги!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зарегистрировались на участие в Областном августовском педагогическом совещании работников образования Свердловской области, секция "Наставничество учителей: обновленные подходы к организации наставничества". Информируем вас, что работа секции пройдет 26 августа 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10:00 до 12:30 в двух форматах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адресу г. Екатеринбург, ул. 8 марта, 75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дистанционно трансляция по ссылке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https://rutube.ru/video/da31815a14567184edb9050523718614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mp@uspu.me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+7(343)271-05-45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(образовательные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специальные события)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+7(982)647-79-00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(курсы повышения квалификации)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1142984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Классное руководство: новые задачи и новые возможности единого образовательного пространства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ЦНППМПР Учитель Будущего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25 августа 2022, 11:48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Кому:ana-yurpalova@yandex.ru,yureva.ev@yandex.ruи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ещё 32 получателя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Добрый день, уважаемые коллеги!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 зарегистрировались на участие в Областном августовском педагогическом совещании работников образования Свердловской области, секция "Классное руководство: новые задачи и новые возможности единого образовательного пространства".  Информируем вас, что работа секции пройдет 26 августа с 14:00 до 15:30 в двух форматах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 адресу г. Екатеринбург, ул. 8 марта, 75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дистанционно трансляция по ссылке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https://rutube.ru/video/7632b0708dae84df56c7d13ff96b1140/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Центр непрерывного повышения профессионального мастерства педагогических работников «Учитель Будущего»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4"/>
              </a:rPr>
              <a:t>mp@uspu.me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+7(343)271-05-45 (образовательные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вебинары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специальные события)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+7(982)647-79-00 (курсы повышения квалификации)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ЦНППМ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«Учитель Будущего»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диагностика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января 2023, 14:32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Кому:vn.suvorova@mail.ru,telegina_natulya@mail.ruи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ещё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 получателей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Добрый день, уважаемые коллеги!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Федерального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Современная школа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 прошли обучение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индивидуальному образовательному маршруту (далее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ИОМ) в Центре непрерывного повышения профессионального мастерства педагогических работников (далее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анализа и оценки обучения по ИОМ мы предлагаем Вам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пройти итоговую диагностику.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Диагностику необходимо пройти на образовательной платформе ЦНППМ ПР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Ссылка на образовательную платформу-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https://cno-sdo.uspu.ru/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Логин - адрес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почты педагога (без пробелов и заглавных букв)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Пароль MP_uspu20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образовательной платформе в разделе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Мои курсы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будет открыт курс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диагностика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котором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предлагается пройти тест из 25 вопросов.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Пройти диагностику можно в период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18 января 2023 года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20 января 09.00 часов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2023 года.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благодарим Вас за участие в обучении по ИОМ,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Ваше мнение о нашей работе важно для нас.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Предлагаем Вам пройти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анкету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выразить свое мнение по организации и содержанию работы, которые мы будем учитывать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в дальнейшем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https://forms.yandex.ru/u/63240077d474a500ae51da4f/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искренне ценим Ваше мнение и Ваше время, затраченное на оценку нашей работы!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7010366"/>
          </a:xfrm>
          <a:prstGeom prst="rect">
            <a:avLst/>
          </a:prstGeom>
          <a:noFill/>
        </p:spPr>
      </p:pic>
      <p:pic>
        <p:nvPicPr>
          <p:cNvPr id="28676" name="Picture 4" descr="C:\Users\Admin\Desktop\Сертификат ИОМ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79"/>
            <a:ext cx="8858280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71912" y="3236214"/>
          <a:ext cx="1400175" cy="385572"/>
        </p:xfrm>
        <a:graphic>
          <a:graphicData uri="http://schemas.openxmlformats.org/drawingml/2006/table">
            <a:tbl>
              <a:tblPr/>
              <a:tblGrid>
                <a:gridCol w="140017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563C1"/>
                          </a:solidFill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https://disk.yandex.ru/i/lnm9jYMTtAeMmA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2976" y="714356"/>
            <a:ext cx="67866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Т.П.Якуш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_Согласование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Анастасия Крикун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апреля 2022, 17:27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Кому:вам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Покровская Орлова Надежда Владимировна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Добрый день, Татьяна Петровна!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Направляю Вам ссылку на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индивидуальный образовательный маршрут (ИОМ)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разработанный Центром непрерывного повышения профессионального мастерства педагогических работников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«Учитель будущего»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базе ФГБОУ ВО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УрГПУ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(ЦНППМ):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Необходимо до 15 апреля: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заполнить титульный лист ИОМ (в первой вкладке)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скорректировать ИОМ — удалить те мероприятия (во второй вкладке), которые для Вас не актуальны или те, которые Вы не сможете освоить из-за недостатка времени (можно удалить до 50% мероприятий)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отметить в последнем столбце в таблице «согласовано»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https://docs.google.com/spreadsheets/d/1QnQe8gxCvEgV1WAb8Otgvhp20VXLXX3J5sAotl2gpT8/edit#gid=0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Далее прошу отслеживать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эл.почту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нее от ЦНППМ будут приходить приглашения на курсы,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микрокурсы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После прохождения каждого мероприятия сообщать мне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 или по тел. (я отражаю процесс прохождения в региональной карте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1142984"/>
          <a:ext cx="6096000" cy="4717299"/>
        </p:xfrm>
        <a:graphic>
          <a:graphicData uri="http://schemas.openxmlformats.org/drawingml/2006/table">
            <a:tbl>
              <a:tblPr/>
              <a:tblGrid>
                <a:gridCol w="1725007"/>
                <a:gridCol w="738245"/>
                <a:gridCol w="1513036"/>
                <a:gridCol w="1103712"/>
                <a:gridCol w="1016000"/>
              </a:tblGrid>
              <a:tr h="545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непрерывного повышения профессионального мастерства педагогических работников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5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ОБРАЗОВАТЕЛЬНЫЙ МАРШРУТ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8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Якуш Татьяна Петровна</a:t>
                      </a:r>
                      <a:endParaRPr lang="ru-RU" sz="1400" u="sng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Адрес электронной почты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учитель русского языка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solidFill>
                            <a:srgbClr val="0563C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tanyakysh@mail.ru</a:t>
                      </a:r>
                      <a:r>
                        <a:rPr lang="ru-RU" sz="1200" u="sng" dirty="0">
                          <a:solidFill>
                            <a:srgbClr val="0563C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Высшая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Стаж работы в должности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работы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Образование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МАОУ "Покровская СОШ"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Высшее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Методическая тема образовательной организации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Совершенствование образовательного процесса через применение эффективных педагогических практик формирования функциональной грамотности обучающихся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Индивидуальная методическая тема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функциональной грамотности на уроках русского языка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000108"/>
          <a:ext cx="7143800" cy="5783580"/>
        </p:xfrm>
        <a:graphic>
          <a:graphicData uri="http://schemas.openxmlformats.org/drawingml/2006/table">
            <a:tbl>
              <a:tblPr/>
              <a:tblGrid>
                <a:gridCol w="2021507"/>
                <a:gridCol w="865137"/>
                <a:gridCol w="1773101"/>
                <a:gridCol w="1293421"/>
                <a:gridCol w="1190634"/>
              </a:tblGrid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повышения квалификации за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последание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года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курса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обучения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обучения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Документ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 наставнических практик в деятельности классного руководителя 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ЦНППМ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15.12.2020 - 22.12.2020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направления деятельности классного руководителя в соответствии с примерной программой воспитания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ЦНППМ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15.12.2020-22.12.2020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 внешнего оценивания образовательных результатов по русскому языку и литературе ( на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уровнях основного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и среднего общего образования), обучение с использованием ДОТ"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февраль - март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профессиональных педагогических конкурсах за последние 3 года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конкурса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деятельности профессионального сообщества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профессионального сообщества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(региональный, всероссийский или </a:t>
                      </a:r>
                      <a:r>
                        <a:rPr lang="ru-RU" sz="900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Мероприятия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работе методической службы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Школьный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составе методической службы школы,эксперт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из списка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00174"/>
          <a:ext cx="8501156" cy="5394331"/>
        </p:xfrm>
        <a:graphic>
          <a:graphicData uri="http://schemas.openxmlformats.org/drawingml/2006/table">
            <a:tbl>
              <a:tblPr/>
              <a:tblGrid>
                <a:gridCol w="414690"/>
                <a:gridCol w="871194"/>
                <a:gridCol w="357190"/>
                <a:gridCol w="357190"/>
                <a:gridCol w="357190"/>
                <a:gridCol w="476264"/>
                <a:gridCol w="1309686"/>
                <a:gridCol w="428628"/>
                <a:gridCol w="473369"/>
                <a:gridCol w="622036"/>
                <a:gridCol w="622036"/>
                <a:gridCol w="622036"/>
                <a:gridCol w="676624"/>
                <a:gridCol w="913023"/>
              </a:tblGrid>
              <a:tr h="535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определять содержание и виды деятельности, последовательность работы и формы организации учебной деятельности обучающихся на уроке русского языка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0/10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Микрокурсы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7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Вебинары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ЦНППМ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связной речи обучающихся на уроках русского языка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ЦНППМ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 синхронного 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диахронного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анализа при изучении словообразования в школе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2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использовать современные технологии обучения русскому языку в основной школе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1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вебинар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помощь учителю словеснику "полезные" сайты педагогов,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Александровна учитель русского языка и литературы МАОУ СОШ №29 г. Екатеринбург, https://www.youtube.com/watch?v=vBHXOOcdybg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Психолингвистические технологии обучения русскому языку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43174" y="1000108"/>
            <a:ext cx="364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Корректирование  ИОМ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099" y="593275"/>
          <a:ext cx="7072364" cy="5407494"/>
        </p:xfrm>
        <a:graphic>
          <a:graphicData uri="http://schemas.openxmlformats.org/drawingml/2006/table">
            <a:tbl>
              <a:tblPr/>
              <a:tblGrid>
                <a:gridCol w="271438"/>
                <a:gridCol w="381700"/>
                <a:gridCol w="291731"/>
                <a:gridCol w="483891"/>
                <a:gridCol w="357190"/>
                <a:gridCol w="571504"/>
                <a:gridCol w="482519"/>
                <a:gridCol w="596861"/>
                <a:gridCol w="379785"/>
                <a:gridCol w="542879"/>
                <a:gridCol w="596861"/>
                <a:gridCol w="596861"/>
                <a:gridCol w="759572"/>
                <a:gridCol w="759572"/>
              </a:tblGrid>
              <a:tr h="1954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МК-3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УУД в обучении русскому языку в основной школе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6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Использование образовательных видеороликов в образовательном процессе,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Притчина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Александра Михайловна, учитель русского языка и литературы МАОУ СОШ №197 г. Екатеринбург, </a:t>
                      </a:r>
                      <a:r>
                        <a:rPr lang="ru-RU" sz="9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3"/>
                        </a:rPr>
                        <a:t>https://</a:t>
                      </a:r>
                      <a:r>
                        <a:rPr lang="ru-RU" sz="900" u="sng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3"/>
                        </a:rPr>
                        <a:t>www.youtube.com/watch?v=ajm-TQkAjZ</a:t>
                      </a: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Освоение новых ФГОС основного общего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Особенности изучения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речеведческих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понятий в школьном курсе русского языка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Заочная экскурсия в Царскосельский Лицей, Коптяева Татьяна Евгеньевна. Учитель русского языка и литературы МАОУ СОШ № 44. г. Екатеринбург, </a:t>
                      </a:r>
                      <a:r>
                        <a:rPr lang="ru-RU" sz="9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4"/>
                        </a:rPr>
                        <a:t>https://www.youtube.com/watch?v=-8vWDT7kGPM</a:t>
                      </a:r>
                      <a:endParaRPr lang="ru-RU" sz="9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428604"/>
          <a:ext cx="7143805" cy="5310909"/>
        </p:xfrm>
        <a:graphic>
          <a:graphicData uri="http://schemas.openxmlformats.org/drawingml/2006/table">
            <a:tbl>
              <a:tblPr/>
              <a:tblGrid>
                <a:gridCol w="274183"/>
                <a:gridCol w="868828"/>
                <a:gridCol w="357190"/>
                <a:gridCol w="500066"/>
                <a:gridCol w="357190"/>
                <a:gridCol w="357190"/>
                <a:gridCol w="428628"/>
                <a:gridCol w="328278"/>
                <a:gridCol w="383621"/>
                <a:gridCol w="548363"/>
                <a:gridCol w="602890"/>
                <a:gridCol w="602890"/>
                <a:gridCol w="767244"/>
                <a:gridCol w="767244"/>
              </a:tblGrid>
              <a:tr h="31568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МК-4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осуществлять контроль и оценку предметных образовательных результатов обучающихся по русскому языку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0/12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Микрокурсы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ЕДУ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Пять способов совершенствования читательской компетентности школьников на современном уроке.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Притчина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А.М. ОО 197 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https://</a:t>
                      </a: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events.webinar.ru/6983791/9413547</a:t>
                      </a: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Туториал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 Уча других, тоже учишься» Данилова О.А. ОО 142,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Притчина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А.М. ОО 197 - 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https://us02web.zoom.us/j/88977419570?pwd=SlNLRklrb3EvOWc4VWpmZnpNaDV5Zz09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Вебинары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08180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142984"/>
          <a:ext cx="7500991" cy="5296906"/>
        </p:xfrm>
        <a:graphic>
          <a:graphicData uri="http://schemas.openxmlformats.org/drawingml/2006/table">
            <a:tbl>
              <a:tblPr/>
              <a:tblGrid>
                <a:gridCol w="750099"/>
                <a:gridCol w="750099"/>
                <a:gridCol w="750099"/>
                <a:gridCol w="750099"/>
                <a:gridCol w="750099"/>
                <a:gridCol w="750099"/>
                <a:gridCol w="750099"/>
                <a:gridCol w="750099"/>
                <a:gridCol w="774300"/>
                <a:gridCol w="725899"/>
              </a:tblGrid>
              <a:tr h="274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Входная диагностика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Методическая тема педагога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Методическая тема ОО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ИОМ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Обучение по ИОМ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Итоговая диагностика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29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диагностика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пройдена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        Якуш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  Татьяна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Петровна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русский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Формирование функциональной грамотности на уроках русского языка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Совершенствование образовательного процесса через применение эффективных педагогических практик формирования функциональной грамотности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СОГЛАСОВАНО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ЗАВЕРШЕНО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ПРОЙДЕНА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357166"/>
            <a:ext cx="43577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CNPPM Свердловской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857232"/>
            <a:ext cx="7500990" cy="5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ЦНППМ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 апреля 2022, 11:02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Кому:piskova.olesya@mail.ru,saurse@mail.ruи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ещё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получателей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для записи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вебинар.docx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Облако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файл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(2.76 МБ)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Сохранить в Облако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Добрый день!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Уважаемый слушатель, в рамках обучения по индивидуальному образовательному маршруту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можете записаться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ЦНППМ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КПК И МИКРОКУРСЫ ЗАПИСЫВАЕТ ЦНППМ)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следуя инструкции во вложении. В дальнейшем рассылки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БУДЕТ! Также, инструкция будет направлена вашим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входа на платформу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https://cno-sdo.uspu.ru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логин: адрес Вашей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эл.почты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(без заглавных букв и пробелов)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пароль: MP_uspu20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понимание!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579</Words>
  <Application>Microsoft Office PowerPoint</Application>
  <PresentationFormat>Экран (4:3)</PresentationFormat>
  <Paragraphs>548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2022-01-05T19:02:05Z</dcterms:created>
  <dcterms:modified xsi:type="dcterms:W3CDTF">2024-08-25T08:00:23Z</dcterms:modified>
</cp:coreProperties>
</file>