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8" r:id="rId4"/>
    <p:sldId id="263" r:id="rId5"/>
    <p:sldId id="266" r:id="rId6"/>
    <p:sldId id="268" r:id="rId7"/>
    <p:sldId id="269" r:id="rId8"/>
    <p:sldId id="257" r:id="rId9"/>
    <p:sldId id="262" r:id="rId10"/>
    <p:sldId id="267" r:id="rId11"/>
    <p:sldId id="274" r:id="rId12"/>
    <p:sldId id="260" r:id="rId13"/>
    <p:sldId id="261" r:id="rId14"/>
    <p:sldId id="264" r:id="rId15"/>
    <p:sldId id="265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4F01-6447-4CD2-9CA7-583E9BFE1B9C}" type="datetimeFigureOut">
              <a:rPr lang="ru-RU" smtClean="0"/>
              <a:pPr/>
              <a:t>14.08.2025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0348-3FF1-4F7E-B6D9-9708B9DB0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4F01-6447-4CD2-9CA7-583E9BFE1B9C}" type="datetimeFigureOut">
              <a:rPr lang="ru-RU" smtClean="0"/>
              <a:pPr/>
              <a:t>14.08.2025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0348-3FF1-4F7E-B6D9-9708B9DB0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4F01-6447-4CD2-9CA7-583E9BFE1B9C}" type="datetimeFigureOut">
              <a:rPr lang="ru-RU" smtClean="0"/>
              <a:pPr/>
              <a:t>14.08.2025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0348-3FF1-4F7E-B6D9-9708B9DB0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4F01-6447-4CD2-9CA7-583E9BFE1B9C}" type="datetimeFigureOut">
              <a:rPr lang="ru-RU" smtClean="0"/>
              <a:pPr/>
              <a:t>14.08.2025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0348-3FF1-4F7E-B6D9-9708B9DB0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4F01-6447-4CD2-9CA7-583E9BFE1B9C}" type="datetimeFigureOut">
              <a:rPr lang="ru-RU" smtClean="0"/>
              <a:pPr/>
              <a:t>14.08.2025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0348-3FF1-4F7E-B6D9-9708B9DB0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4F01-6447-4CD2-9CA7-583E9BFE1B9C}" type="datetimeFigureOut">
              <a:rPr lang="ru-RU" smtClean="0"/>
              <a:pPr/>
              <a:t>14.08.2025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0348-3FF1-4F7E-B6D9-9708B9DB0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4F01-6447-4CD2-9CA7-583E9BFE1B9C}" type="datetimeFigureOut">
              <a:rPr lang="ru-RU" smtClean="0"/>
              <a:pPr/>
              <a:t>14.08.2025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0348-3FF1-4F7E-B6D9-9708B9DB0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4F01-6447-4CD2-9CA7-583E9BFE1B9C}" type="datetimeFigureOut">
              <a:rPr lang="ru-RU" smtClean="0"/>
              <a:pPr/>
              <a:t>14.08.2025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0348-3FF1-4F7E-B6D9-9708B9DB0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4F01-6447-4CD2-9CA7-583E9BFE1B9C}" type="datetimeFigureOut">
              <a:rPr lang="ru-RU" smtClean="0"/>
              <a:pPr/>
              <a:t>14.08.2025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0348-3FF1-4F7E-B6D9-9708B9DB0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4F01-6447-4CD2-9CA7-583E9BFE1B9C}" type="datetimeFigureOut">
              <a:rPr lang="ru-RU" smtClean="0"/>
              <a:pPr/>
              <a:t>14.08.2025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0348-3FF1-4F7E-B6D9-9708B9DB0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4F01-6447-4CD2-9CA7-583E9BFE1B9C}" type="datetimeFigureOut">
              <a:rPr lang="ru-RU" smtClean="0"/>
              <a:pPr/>
              <a:t>14.08.2025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0348-3FF1-4F7E-B6D9-9708B9DB0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B4F01-6447-4CD2-9CA7-583E9BFE1B9C}" type="datetimeFigureOut">
              <a:rPr lang="ru-RU" smtClean="0"/>
              <a:pPr/>
              <a:t>14.08.2025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F0348-3FF1-4F7E-B6D9-9708B9DB0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cno-sdo.uspu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no-sdo.uspu.ru/course/index.php?categoryid=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.mail.ru/compose/?mailto=mailto:bender.m@uspu.r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tube.ru/video/da31815a14567184edb905052371861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.mail.ru/compose/?mailto=mailto:mp@uspu.m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tube.ru/video/7632b0708dae84df56c7d13ff96b114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.mail.ru/compose/?mailto=mailto:mp@uspu.m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no-sdo.uspu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forms.yandex.ru/u/63240077d474a500ae51da4f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lnm9jYMTtAeMm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cs.google.com/spreadsheets/d/1QnQe8gxCvEgV1WAb8Otgvhp20VXLXX3J5sAotl2gpT8/edi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tanyakysh@mail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jm-TQkAjZ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-8vWDT7kGP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s.webinar.ru/6983791/941354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us02web.zoom.us/j/88977419570?pwd=SlNLRklrb3EvOWc4VWpmZnpNaDV5Zz09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.mail.ru/cgi-bin/getattach?file=%D0%98%D0%BD%D1%81%D1%82%D1%80%D1%83%D0%BA%D1%86%D0%B8%D1%8F%20%D0%B4%D0%BB%D1%8F%20%D0%B7%D0%B0%D0%BF%D0%B8%D1%81%D0%B8%20%D0%BD%D0%B0%20%D0%B2%D0%B5%D0%B1%D0%B8%D0%BD%D0%B0%D1%80.docx&amp;id=16509529320980122661;0;1&amp;mode=attachment&amp;notype=1&amp;x-email=tanyakysh@mail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no-sdo.uspu.ru/course/index.php?categoryid=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1617575031_55-p-fon-dlya-prezentatsii-russkii-yazik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3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7290" y="857233"/>
            <a:ext cx="62865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Прохождение </a:t>
            </a:r>
            <a:br>
              <a:rPr lang="ru-RU" sz="2000" b="1" i="1" dirty="0" smtClean="0"/>
            </a:br>
            <a:r>
              <a:rPr lang="ru-RU" sz="2000" b="1" i="1" dirty="0" smtClean="0">
                <a:solidFill>
                  <a:schemeClr val="tx2"/>
                </a:solidFill>
              </a:rPr>
              <a:t>индивидуального  образовательного маршрута</a:t>
            </a:r>
            <a:br>
              <a:rPr lang="ru-RU" sz="2000" b="1" i="1" dirty="0" smtClean="0">
                <a:solidFill>
                  <a:schemeClr val="tx2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(ИОМ)</a:t>
            </a:r>
            <a:r>
              <a:rPr lang="ru-RU" sz="2000" b="1" i="1" dirty="0" smtClean="0"/>
              <a:t>,</a:t>
            </a:r>
            <a:br>
              <a:rPr lang="ru-RU" sz="2000" b="1" i="1" dirty="0" smtClean="0"/>
            </a:br>
            <a:r>
              <a:rPr lang="ru-RU" b="1" i="1" dirty="0" smtClean="0"/>
              <a:t>разработанного центром непрерывного повышения профессионального мастерства педагогических работников</a:t>
            </a:r>
            <a:br>
              <a:rPr lang="ru-RU" b="1" i="1" dirty="0" smtClean="0"/>
            </a:br>
            <a:r>
              <a:rPr lang="ru-RU" b="1" i="1" dirty="0" smtClean="0"/>
              <a:t>(ЦНППМ)</a:t>
            </a:r>
            <a:br>
              <a:rPr lang="ru-RU" b="1" i="1" dirty="0" smtClean="0"/>
            </a:br>
            <a:r>
              <a:rPr lang="ru-RU" b="1" i="1" dirty="0" smtClean="0"/>
              <a:t>  «Учитель будущего» на базе ФГБОУ ВО «УРГПУ»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4429132"/>
            <a:ext cx="5000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Times New Roman" pitchFamily="18" charset="0"/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        Якуш Татьяна Петровна  </a:t>
            </a:r>
          </a:p>
          <a:p>
            <a:pPr>
              <a:spcBef>
                <a:spcPct val="0"/>
              </a:spcBef>
              <a:buFont typeface="Times New Roman" pitchFamily="18" charset="0"/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        учитель русского языка и литературы          </a:t>
            </a:r>
          </a:p>
          <a:p>
            <a:pPr>
              <a:spcBef>
                <a:spcPct val="0"/>
              </a:spcBef>
              <a:buFont typeface="Times New Roman" pitchFamily="18" charset="0"/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        МАОУ «Покровская СОШ</a:t>
            </a:r>
            <a:r>
              <a:rPr lang="ru-RU" b="1" i="1" dirty="0" smtClean="0">
                <a:solidFill>
                  <a:schemeClr val="tx2"/>
                </a:solidFill>
              </a:rPr>
              <a:t>»</a:t>
            </a:r>
          </a:p>
          <a:p>
            <a:pPr>
              <a:spcBef>
                <a:spcPct val="0"/>
              </a:spcBef>
              <a:buFont typeface="Times New Roman" pitchFamily="18" charset="0"/>
              <a:buNone/>
            </a:pPr>
            <a:r>
              <a:rPr lang="ru-RU" b="1" i="1" dirty="0">
                <a:solidFill>
                  <a:schemeClr val="tx2"/>
                </a:solidFill>
              </a:rPr>
              <a:t> </a:t>
            </a:r>
            <a:r>
              <a:rPr lang="ru-RU" b="1" i="1" dirty="0" smtClean="0">
                <a:solidFill>
                  <a:schemeClr val="tx2"/>
                </a:solidFill>
              </a:rPr>
              <a:t>                      2023г.</a:t>
            </a:r>
            <a:endParaRPr lang="ru-RU" b="1" i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1617575031_55-p-fon-dlya-prezentatsii-russkii-yazik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366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714356"/>
            <a:ext cx="1214446" cy="571504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28992" y="1000108"/>
            <a:ext cx="464347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Инструкция для записи на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вебинар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 в ЦНППМ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1. Зайти на образовательную платформу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  <a:hlinkClick r:id="rId4"/>
              </a:rPr>
              <a:t>https://cno-sdo.uspu.ru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под Вашим логином и паролем, которые Вы получили в письме.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5" t="6890" r="576" b="31360"/>
          <a:stretch/>
        </p:blipFill>
        <p:spPr bwMode="auto">
          <a:xfrm>
            <a:off x="1357290" y="1643050"/>
            <a:ext cx="6773126" cy="11974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0" t="11663" b="46730"/>
          <a:stretch/>
        </p:blipFill>
        <p:spPr bwMode="auto">
          <a:xfrm>
            <a:off x="5072066" y="2928934"/>
            <a:ext cx="2542717" cy="1165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Прямая со стрелкой 3"/>
          <p:cNvCxnSpPr>
            <a:cxnSpLocks noChangeShapeType="1"/>
          </p:cNvCxnSpPr>
          <p:nvPr/>
        </p:nvCxnSpPr>
        <p:spPr bwMode="auto">
          <a:xfrm flipV="1">
            <a:off x="5715008" y="2000240"/>
            <a:ext cx="1571636" cy="1500198"/>
          </a:xfrm>
          <a:prstGeom prst="straightConnector1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</p:spPr>
      </p:cxn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000496" y="3429001"/>
            <a:ext cx="17859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Логин: Адрес электронной почты (без заглавных букв и пробелов)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000100" y="4286256"/>
            <a:ext cx="67151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2. Во вкладке «Домашняя страница» необходимо найти раздел 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Вебинары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5" name="Рисунок 14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9" r="39332" b="27927"/>
          <a:stretch/>
        </p:blipFill>
        <p:spPr bwMode="auto">
          <a:xfrm>
            <a:off x="1571604" y="4572009"/>
            <a:ext cx="5664799" cy="1428760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  <a:extLst>
              <a:ext uri="{C807C97D-BFC1-408E-A445-0C87EB9F89A2}">
                <ask:lineSketchStyleProps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sk="http://schemas.microsoft.com/office/drawing/2018/sketchyshapes" xmlns:pic="http://schemas.openxmlformats.org/drawingml/2006/picture" xmlns:lc="http://schemas.openxmlformats.org/drawingml/2006/lockedCanva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29" name="Прямая со стрелкой 15"/>
          <p:cNvCxnSpPr>
            <a:cxnSpLocks noChangeShapeType="1"/>
          </p:cNvCxnSpPr>
          <p:nvPr/>
        </p:nvCxnSpPr>
        <p:spPr bwMode="auto">
          <a:xfrm flipV="1">
            <a:off x="4071934" y="4214818"/>
            <a:ext cx="1143008" cy="214314"/>
          </a:xfrm>
          <a:prstGeom prst="straightConnector1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</p:spPr>
      </p:cxnSp>
      <p:cxnSp>
        <p:nvCxnSpPr>
          <p:cNvPr id="1030" name="Прямая со стрелкой 6"/>
          <p:cNvCxnSpPr>
            <a:cxnSpLocks noChangeShapeType="1"/>
          </p:cNvCxnSpPr>
          <p:nvPr/>
        </p:nvCxnSpPr>
        <p:spPr bwMode="auto">
          <a:xfrm rot="10800000">
            <a:off x="2285986" y="5286390"/>
            <a:ext cx="1643073" cy="1571611"/>
          </a:xfrm>
          <a:prstGeom prst="straightConnector1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1617575031_55-p-fon-dlya-prezentatsii-russkii-yazik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366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6" r="41781" b="26855"/>
          <a:stretch/>
        </p:blipFill>
        <p:spPr bwMode="auto">
          <a:xfrm>
            <a:off x="1285852" y="142852"/>
            <a:ext cx="6643734" cy="1714511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  <a:extLst>
              <a:ext uri="{C807C97D-BFC1-408E-A445-0C87EB9F89A2}">
                <ask:lineSketchStyleProps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sk="http://schemas.microsoft.com/office/drawing/2018/sketchyshapes" xmlns:pic="http://schemas.openxmlformats.org/drawingml/2006/picture" xmlns:lc="http://schemas.openxmlformats.org/drawingml/2006/lockedCanva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0034" y="2000240"/>
            <a:ext cx="77867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3. В разделе «</a:t>
            </a:r>
            <a:r>
              <a:rPr lang="ru-RU" sz="1400" dirty="0" err="1" smtClean="0"/>
              <a:t>Вебинар</a:t>
            </a:r>
            <a:r>
              <a:rPr lang="ru-RU" sz="1400" dirty="0" smtClean="0"/>
              <a:t>» необходимо выбрать </a:t>
            </a:r>
            <a:r>
              <a:rPr lang="ru-RU" sz="1400" dirty="0" err="1" smtClean="0"/>
              <a:t>вебинар</a:t>
            </a:r>
            <a:r>
              <a:rPr lang="ru-RU" sz="1400" dirty="0" smtClean="0"/>
              <a:t>, который запланирован в вашем     ИОМ</a:t>
            </a:r>
            <a:endParaRPr lang="ru-RU" sz="1400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1" b="3799"/>
          <a:stretch/>
        </p:blipFill>
        <p:spPr bwMode="auto">
          <a:xfrm>
            <a:off x="857224" y="2357430"/>
            <a:ext cx="7195973" cy="1571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7650" name="Прямая со стрелкой 8"/>
          <p:cNvCxnSpPr>
            <a:cxnSpLocks noChangeShapeType="1"/>
          </p:cNvCxnSpPr>
          <p:nvPr/>
        </p:nvCxnSpPr>
        <p:spPr bwMode="auto">
          <a:xfrm flipH="1" flipV="1">
            <a:off x="3286116" y="3214686"/>
            <a:ext cx="3028950" cy="142875"/>
          </a:xfrm>
          <a:prstGeom prst="straightConnector1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</p:spPr>
      </p:cxn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785786" y="4000504"/>
            <a:ext cx="72866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Переходим на страницу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вебинара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выбираем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Записаться на курс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6" r="32773" b="14930"/>
          <a:stretch/>
        </p:blipFill>
        <p:spPr bwMode="auto">
          <a:xfrm>
            <a:off x="785786" y="4286256"/>
            <a:ext cx="7358114" cy="1500198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  <a:extLst>
              <a:ext uri="{C807C97D-BFC1-408E-A445-0C87EB9F89A2}">
                <ask:lineSketchStyleProps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sk="http://schemas.microsoft.com/office/drawing/2018/sketchyshapes" xmlns:pic="http://schemas.openxmlformats.org/drawingml/2006/picture" xmlns:lc="http://schemas.openxmlformats.org/drawingml/2006/lockedCanva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294228" y="6198990"/>
            <a:ext cx="54924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5. </a:t>
            </a:r>
            <a:r>
              <a:rPr lang="ru-RU" b="1" dirty="0" smtClean="0"/>
              <a:t>Поздравляем! Вы записались на </a:t>
            </a:r>
            <a:r>
              <a:rPr lang="ru-RU" b="1" dirty="0" err="1" smtClean="0"/>
              <a:t>вебинар</a:t>
            </a:r>
            <a:r>
              <a:rPr lang="ru-RU" b="1" dirty="0" smtClean="0"/>
              <a:t>!</a:t>
            </a:r>
            <a:endParaRPr lang="ru-RU" b="1" dirty="0"/>
          </a:p>
        </p:txBody>
      </p:sp>
      <p:cxnSp>
        <p:nvCxnSpPr>
          <p:cNvPr id="27652" name="Прямая со стрелкой 11"/>
          <p:cNvCxnSpPr>
            <a:cxnSpLocks noChangeShapeType="1"/>
          </p:cNvCxnSpPr>
          <p:nvPr/>
        </p:nvCxnSpPr>
        <p:spPr bwMode="auto">
          <a:xfrm rot="5400000" flipH="1" flipV="1">
            <a:off x="6288890" y="5212574"/>
            <a:ext cx="1357321" cy="790572"/>
          </a:xfrm>
          <a:prstGeom prst="straightConnector1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1617575031_55-p-fon-dlya-prezentatsii-russkii-yazik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366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42910" y="714356"/>
            <a:ext cx="7929618" cy="5239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ЦНППМ Учитель Будущего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93969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29 апреля 2022, 8:57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93969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Кому:вам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Здравствуйте!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Вебинары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появляются на платформе после согласования даты с преподавателем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--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всем вопросам Вы можете написать на 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эл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почту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mp_doc@mail.ru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или позвонить по номеру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+7 982 647 79 00. Спасибо!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Центр непрерывного повышения профессионального мастерства педагогических работников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Добрый день!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Уважаемый слушатель, в рамках обучения по индивидуальному образовательному маршруту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ИОМу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 можете записаться 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8261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вебинары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8261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ЦНППМ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8261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самостоятельно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8261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(НА КПК И МИКРОКУРСЫ ЗАПИСЫВАЕТ ЦНППМ)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следуя инструкции во вложении. В дальнейшем рассылки по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вебинарам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 БУДЕТ! Также, инструкция будет направлена вашим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тьюторам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ОО.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входа на платформу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/>
              </a:rPr>
              <a:t>https://cno-sdo.uspu.ru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логин: адрес Вашей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эл.почты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(без заглавных букв и пробелов)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пароль: MP_uspu20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Спасибо за понимание!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 возникающие вопросы Вы можете задать на электронную почту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bender.m@uspu.ru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(Марина Игоревна), а также позвонить по номеру +7 982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647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79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00;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+7 343 286 30 80. Спасибо!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--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Марина Игоревна Бендер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тьютор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центра непрерывного повышения профессионального мастерства педагогических работников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Учитель будущего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1617575031_55-p-fon-dlya-prezentatsii-russkii-yazik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366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00034" y="642918"/>
            <a:ext cx="807249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Наставничество учителей: обновленные подходы к организации наставничества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ЦНППМПР Учитель Будущего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93969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25 августа 2022, 11:09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93969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Кому:angelochek-79@inbox.ru,bykova061173@yandex.ruи ещё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93969B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93969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92 получателя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Добрый день, уважаемые коллеги!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 зарегистрировались на участие в Областном августовском педагогическом совещании работников образования Свердловской области, секция "Наставничество учителей: обновленные подходы к организации наставничества". Информируем вас, что работа секции пройдет 26 августа с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10:00 до 12:30 в двух форматах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очно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 адресу г. Екатеринбург, ул. 8 марта, 75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дистанционно трансляция по ссылке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https://rutube.ru/video/da31815a14567184edb9050523718614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--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Центр непрерывного повышения профессионального мастерства педагогических работников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Учитель Будущего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mp@uspu.me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+7(343)271-05-45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(образовательные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вебинары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специальные события)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+7(982)647-79-00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(курсы повышения квалификации)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AutoShape 1"/>
          <p:cNvSpPr>
            <a:spLocks noChangeAspect="1" noChangeArrowheads="1"/>
          </p:cNvSpPr>
          <p:nvPr/>
        </p:nvSpPr>
        <p:spPr bwMode="auto">
          <a:xfrm>
            <a:off x="0" y="457200"/>
            <a:ext cx="295275" cy="295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1617575031_55-p-fon-dlya-prezentatsii-russkii-yazik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366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785786" y="1142984"/>
            <a:ext cx="757242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Классное руководство: новые задачи и новые возможности единого образовательного пространства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ЦНППМПР Учитель Будущего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93969B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25 августа 2022, 11:48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93969B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Кому:ana-yurpalova@yandex.ru,yureva.ev@yandex.ruи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93969B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ещё 32 получателя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Добрый день, уважаемые коллеги!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Вы зарегистрировались на участие в Областном августовском педагогическом совещании работников образования Свердловской области, секция "Классное руководство: новые задачи и новые возможности единого образовательного пространства".  Информируем вас, что работа секции пройдет 26 августа с 14:00 до 15:30 в двух форматах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очно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по адресу г. Екатеринбург, ул. 8 марта, 75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дистанционно трансляция по ссылке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  <a:hlinkClick r:id="rId3"/>
              </a:rPr>
              <a:t>https://rutube.ru/video/7632b0708dae84df56c7d13ff96b1140/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--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Центр непрерывного повышения профессионального мастерства педагогических работников «Учитель Будущего»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  <a:hlinkClick r:id="rId4"/>
              </a:rPr>
              <a:t>mp@uspu.me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+7(343)271-05-45 (образовательные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вебинары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и специальные события)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+7(982)647-79-00 (курсы повышения квалификации)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1617575031_55-p-fon-dlya-prezentatsii-russkii-yazik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366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42910" y="500042"/>
            <a:ext cx="7786742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ЦНППМ «Учитель Будущего»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Итоговая диагностика</a:t>
            </a:r>
            <a:endParaRPr kumimoji="0" lang="ru-RU" sz="6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ЦНППМ Учитель Будущего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93969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18 января 2023, 14:32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rgbClr val="93969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Кому:vn.suvorova@mail.ru,telegina_natulya@mail.ruи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93969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ещё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93969B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93969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27 получателей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Добрый день, уважаемые коллеги!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рамках Федерального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проекта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Современная школа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Вы прошли обучение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индивидуальному образовательному маршруту (далее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ИОМ) в Центре непрерывного повышения профессионального мастерства педагогических работников (далее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ЦНППМ).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анализа и оценки обучения по ИОМ мы предлагаем Вам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пройти итоговую диагностику.</a:t>
            </a:r>
            <a:b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Диагностику необходимо пройти на образовательной платформе ЦНППМ ПР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Учитель Будущего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Ссылка на образовательную платформу-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https://cno-sdo.uspu.ru/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Логин - адрес 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эл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почты педагога (без пробелов и заглавных букв)</a:t>
            </a:r>
            <a:b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Пароль MP_uspu20</a:t>
            </a:r>
            <a:b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образовательной платформе в разделе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Мои курсы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Вам будет открыт курс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Итоговая диагностика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в котором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предлагается пройти тест из 25 вопросов.</a:t>
            </a:r>
            <a:b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Пройти диагностику можно в период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18 января 2023 года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 20 января 09.00 часов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2023 года.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благодарим Вас за участие в обучении по ИОМ,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Ваше мнение о нашей работе важно для нас.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Предлагаем Вам пройти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анкету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выразить свое мнение по организации и содержанию работы, которые мы будем учитывать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 работе в дальнейшем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https://forms.yandex.ru/u/63240077d474a500ae51da4f/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искренне ценим Ваше мнение и Ваше время, затраченное на оценку нашей работы!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--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всем вопросам Вы можете написать на 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эл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почту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mp_doc@mail.ru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или позвонить по номеру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+7 982 647 79 00. Спасибо!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Центр непрерывного повышения профессионального мастерства педагогических работников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1617575031_55-p-fon-dlya-prezentatsii-russkii-yazik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9144000" cy="7010366"/>
          </a:xfrm>
          <a:prstGeom prst="rect">
            <a:avLst/>
          </a:prstGeom>
          <a:noFill/>
        </p:spPr>
      </p:pic>
      <p:pic>
        <p:nvPicPr>
          <p:cNvPr id="28676" name="Picture 4" descr="C:\Users\Admin\Desktop\Сертификат ИОМ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71479"/>
            <a:ext cx="8858280" cy="6143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1617575031_55-p-fon-dlya-prezentatsii-russkii-yazik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366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871912" y="3236214"/>
          <a:ext cx="1400175" cy="385572"/>
        </p:xfrm>
        <a:graphic>
          <a:graphicData uri="http://schemas.openxmlformats.org/drawingml/2006/table">
            <a:tbl>
              <a:tblPr/>
              <a:tblGrid>
                <a:gridCol w="1400175"/>
              </a:tblGrid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sng" dirty="0">
                          <a:solidFill>
                            <a:srgbClr val="0563C1"/>
                          </a:solidFill>
                          <a:latin typeface="Calibri"/>
                          <a:ea typeface="Times New Roman"/>
                          <a:cs typeface="Calibri"/>
                          <a:hlinkClick r:id="rId3"/>
                        </a:rPr>
                        <a:t>https://disk.yandex.ru/i/lnm9jYMTtAeMmA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142976" y="714356"/>
            <a:ext cx="678661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Для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Т.П.Якуш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_Согласование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ИОМ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Анастасия Крикун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93969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13 апреля 2022, 17:27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93969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Кому:вам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93969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,..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93969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93969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Покровская Орлова Надежда Владимировна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Добрый день, Татьяна Петровна!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Направляю Вам ссылку на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индивидуальный образовательный маршрут (ИОМ)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разработанный Центром непрерывного повышения профессионального мастерства педагогических работников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«Учитель будущего»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базе ФГБОУ ВО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УрГПУ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(ЦНППМ):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Необходимо до 15 апреля: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заполнить титульный лист ИОМ (в первой вкладке)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скорректировать ИОМ — удалить те мероприятия (во второй вкладке), которые для Вас не актуальны или те, которые Вы не сможете освоить из-за недостатка времени (можно удалить до 50% мероприятий)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отметить в последнем столбце в таблице «согласовано»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https://docs.google.com/spreadsheets/d/1QnQe8gxCvEgV1WAb8Otgvhp20VXLXX3J5sAotl2gpT8/edit#gid=0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Далее прошу отслеживать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эл.почту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на нее от ЦНППМ будут приходить приглашения на курсы,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микрокурсы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вебинары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После прохождения каждого мероприятия сообщать мне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почту или по тел. (я отражаю процесс прохождения в региональной карте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ИОМов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1617575031_55-p-fon-dlya-prezentatsii-russkii-yazik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366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43042" y="1142984"/>
          <a:ext cx="6096000" cy="4717299"/>
        </p:xfrm>
        <a:graphic>
          <a:graphicData uri="http://schemas.openxmlformats.org/drawingml/2006/table">
            <a:tbl>
              <a:tblPr/>
              <a:tblGrid>
                <a:gridCol w="1725007"/>
                <a:gridCol w="738245"/>
                <a:gridCol w="1513036"/>
                <a:gridCol w="1103712"/>
                <a:gridCol w="1016000"/>
              </a:tblGrid>
              <a:tr h="54514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Центр непрерывного повышения профессионального мастерства педагогических работников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59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ИНДИВИДУАЛЬНЫЙ ОБРАЗОВАТЕЛЬНЫЙ МАРШРУТ 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81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Якуш Татьяна Петровна</a:t>
                      </a:r>
                      <a:endParaRPr lang="ru-RU" sz="1400" u="sng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Должность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Адрес электронной почты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Квалификационная категория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учитель русского языка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 err="1">
                          <a:solidFill>
                            <a:srgbClr val="0563C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hlinkClick r:id="rId3"/>
                        </a:rPr>
                        <a:t>tanyakysh@mail.ru</a:t>
                      </a:r>
                      <a:r>
                        <a:rPr lang="ru-RU" sz="1200" u="sng" dirty="0">
                          <a:solidFill>
                            <a:srgbClr val="0563C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hlinkClick r:id="rId3"/>
                        </a:rPr>
                        <a:t> 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Высшая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Стаж работы в должности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Место работы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Образование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7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44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МАОУ "Покровская СОШ"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Высшее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Методическая тема образовательной организации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Совершенствование образовательного процесса через применение эффективных педагогических практик формирования функциональной грамотности обучающихся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3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Индивидуальная методическая тема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Формирование функциональной грамотности на уроках русского языка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1617575031_55-p-fon-dlya-prezentatsii-russkii-yazik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366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28662" y="1000108"/>
          <a:ext cx="7143800" cy="5783580"/>
        </p:xfrm>
        <a:graphic>
          <a:graphicData uri="http://schemas.openxmlformats.org/drawingml/2006/table">
            <a:tbl>
              <a:tblPr/>
              <a:tblGrid>
                <a:gridCol w="2021507"/>
                <a:gridCol w="865137"/>
                <a:gridCol w="1773101"/>
                <a:gridCol w="1293421"/>
                <a:gridCol w="1190634"/>
              </a:tblGrid>
              <a:tr h="166425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Курсы повышения квалификации за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последание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3 года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Название курса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часов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Место обучения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Сроки обучения</a:t>
                      </a:r>
                      <a:endParaRPr lang="ru-RU" sz="9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Документ</a:t>
                      </a:r>
                      <a:endParaRPr lang="ru-RU" sz="9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5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Организация наставнических практик в деятельности классного руководителя 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ЦНППМ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15.12.2020 - 22.12.2020</a:t>
                      </a:r>
                      <a:endParaRPr lang="ru-RU" sz="9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Удостоверение</a:t>
                      </a:r>
                      <a:endParaRPr lang="ru-RU" sz="9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9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Основные направления деятельности классного руководителя в соответствии с примерной программой воспитания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  <a:endParaRPr lang="ru-RU" sz="9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ЦНППМ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15.12.2020-22.12.2020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Удостоверение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6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Система внешнего оценивания образовательных результатов по русскому языку и литературе ( на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уровнях основного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общего и среднего общего образования), обучение с использованием ДОТ"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ИРО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февраль - март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Удостоверение</a:t>
                      </a:r>
                      <a:endParaRPr lang="ru-RU" sz="9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425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Участие в профессиональных педагогических конкурсах за последние 3 года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6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Название конкурса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Этап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Результат 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***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6425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Участие в деятельности профессионального сообщества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39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Название профессионального сообщества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Уровень (региональный, всероссийский или </a:t>
                      </a:r>
                      <a:r>
                        <a:rPr lang="ru-RU" sz="900" i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др</a:t>
                      </a:r>
                      <a:r>
                        <a:rPr lang="ru-RU" sz="900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Мероприятия</a:t>
                      </a:r>
                      <a:endParaRPr lang="ru-RU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***</a:t>
                      </a:r>
                      <a:endParaRPr lang="ru-RU" sz="9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1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Участие в работе методической службы</a:t>
                      </a:r>
                      <a:endParaRPr lang="ru-RU" sz="9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Школьный</a:t>
                      </a:r>
                      <a:endParaRPr lang="ru-RU" sz="9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составе методической службы школы,эксперт</a:t>
                      </a:r>
                      <a:endParaRPr lang="ru-RU" sz="9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выбрать из списка</a:t>
                      </a:r>
                      <a:endParaRPr lang="ru-RU" sz="9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6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1617575031_55-p-fon-dlya-prezentatsii-russkii-yazik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366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1500174"/>
          <a:ext cx="8501156" cy="5394331"/>
        </p:xfrm>
        <a:graphic>
          <a:graphicData uri="http://schemas.openxmlformats.org/drawingml/2006/table">
            <a:tbl>
              <a:tblPr/>
              <a:tblGrid>
                <a:gridCol w="414690"/>
                <a:gridCol w="871194"/>
                <a:gridCol w="357190"/>
                <a:gridCol w="357190"/>
                <a:gridCol w="357190"/>
                <a:gridCol w="476264"/>
                <a:gridCol w="1309686"/>
                <a:gridCol w="428628"/>
                <a:gridCol w="473369"/>
                <a:gridCol w="622036"/>
                <a:gridCol w="622036"/>
                <a:gridCol w="622036"/>
                <a:gridCol w="676624"/>
                <a:gridCol w="913023"/>
              </a:tblGrid>
              <a:tr h="5353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Компетенции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i="1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i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b="1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i="1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i="1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i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i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i="1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i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март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апрель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май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июнь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июль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август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сентябрь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октябрь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ноябрь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декабрь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82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МК-1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Умение определять содержание и виды деятельности, последовательность работы и формы организации учебной деятельности обучающихся на уроке русского языка</a:t>
                      </a:r>
                      <a:endParaRPr lang="ru-RU" sz="9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0/10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КПК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5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5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5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5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5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5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5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5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5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5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2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Микрокурсы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476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Вебинары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ЦНППМ</a:t>
                      </a:r>
                      <a:b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Развитие связной речи обучающихся на уроках русского языка 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ЦНППМ</a:t>
                      </a:r>
                      <a:b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Соотношение синхронного и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диахронного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анализа при изучении словообразования в школе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2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МК-2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Умение использовать современные технологии обучения русскому языку в основной школе</a:t>
                      </a:r>
                      <a:endParaRPr lang="ru-RU" sz="9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6/12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КПК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18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Микро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курсы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вебинар</a:t>
                      </a:r>
                      <a:endParaRPr lang="ru-RU" sz="9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ЕДУ</a:t>
                      </a:r>
                      <a:b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помощь учителю словеснику "полезные" сайты педагогов,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Ветрова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Ольга Александровна учитель русского языка и литературы МАОУ СОШ №29 г. Екатеринбург, https://www.youtube.com/watch?v=vBHXOOcdybg 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ЦНППМ</a:t>
                      </a:r>
                      <a:b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Психолингвистические технологии обучения русскому языку</a:t>
                      </a: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643174" y="1000108"/>
            <a:ext cx="36433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Корректирование  ИОМ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1617575031_55-p-fon-dlya-prezentatsii-russkii-yazik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366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00099" y="593275"/>
          <a:ext cx="7072364" cy="5407494"/>
        </p:xfrm>
        <a:graphic>
          <a:graphicData uri="http://schemas.openxmlformats.org/drawingml/2006/table">
            <a:tbl>
              <a:tblPr/>
              <a:tblGrid>
                <a:gridCol w="271438"/>
                <a:gridCol w="381700"/>
                <a:gridCol w="291731"/>
                <a:gridCol w="483891"/>
                <a:gridCol w="357190"/>
                <a:gridCol w="571504"/>
                <a:gridCol w="482519"/>
                <a:gridCol w="596861"/>
                <a:gridCol w="379785"/>
                <a:gridCol w="542879"/>
                <a:gridCol w="596861"/>
                <a:gridCol w="596861"/>
                <a:gridCol w="759572"/>
                <a:gridCol w="759572"/>
              </a:tblGrid>
              <a:tr h="19541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МК-3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Формирование УУД в обучении русскому языку в основной школе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0/4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КПК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76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Микро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курсы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ЕДУ</a:t>
                      </a:r>
                      <a:br>
                        <a:rPr lang="ru-RU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Использование образовательных видеороликов в образовательном процессе,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Притчина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 Александра Михайловна, учитель русского языка и литературы МАОУ СОШ №197 г. Екатеринбург, </a:t>
                      </a:r>
                      <a:r>
                        <a:rPr lang="ru-RU" sz="900" u="sng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  <a:hlinkClick r:id="rId3"/>
                        </a:rPr>
                        <a:t>https://</a:t>
                      </a:r>
                      <a:r>
                        <a:rPr lang="ru-RU" sz="900" u="sng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  <a:hlinkClick r:id="rId3"/>
                        </a:rPr>
                        <a:t>www.youtube.com/watch?v=ajm-TQkAjZ</a:t>
                      </a:r>
                      <a:endParaRPr lang="ru-RU" sz="900" u="sng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u="sng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u="sng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u="sng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u="sng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u="sng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u="sng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u="sng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u="sng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ЦНППМ</a:t>
                      </a:r>
                      <a:b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</a:b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Освоение новых ФГОС основного общего образования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ЦНППМ</a:t>
                      </a:r>
                      <a:b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</a:b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Особенности изучения </a:t>
                      </a:r>
                      <a:r>
                        <a:rPr lang="ru-RU" sz="9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речеведческих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понятий в школьном курсе русского языка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ЕДУ</a:t>
                      </a:r>
                      <a:br>
                        <a:rPr lang="ru-RU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Заочная экскурсия в Царскосельский Лицей, Коптяева Татьяна Евгеньевна. Учитель русского языка и литературы МАОУ СОШ № 44. г. Екатеринбург, </a:t>
                      </a:r>
                      <a:r>
                        <a:rPr lang="ru-RU" sz="900" u="sng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  <a:hlinkClick r:id="rId4"/>
                        </a:rPr>
                        <a:t>https://www.youtube.com/watch?v=-8vWDT7kGPM</a:t>
                      </a:r>
                      <a:endParaRPr lang="ru-RU" sz="9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1617575031_55-p-fon-dlya-prezentatsii-russkii-yazik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366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1538" y="428604"/>
          <a:ext cx="7143805" cy="5310909"/>
        </p:xfrm>
        <a:graphic>
          <a:graphicData uri="http://schemas.openxmlformats.org/drawingml/2006/table">
            <a:tbl>
              <a:tblPr/>
              <a:tblGrid>
                <a:gridCol w="274183"/>
                <a:gridCol w="868828"/>
                <a:gridCol w="357190"/>
                <a:gridCol w="500066"/>
                <a:gridCol w="357190"/>
                <a:gridCol w="357190"/>
                <a:gridCol w="428628"/>
                <a:gridCol w="328278"/>
                <a:gridCol w="383621"/>
                <a:gridCol w="548363"/>
                <a:gridCol w="602890"/>
                <a:gridCol w="602890"/>
                <a:gridCol w="767244"/>
                <a:gridCol w="767244"/>
              </a:tblGrid>
              <a:tr h="315688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МК-4</a:t>
                      </a:r>
                      <a:endParaRPr lang="ru-RU" sz="1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Умение осуществлять контроль и оценку предметных образовательных результатов обучающихся по русскому языку</a:t>
                      </a:r>
                      <a:endParaRPr lang="ru-RU" sz="1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0/12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КПК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42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Микрокурсы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ЕДУ</a:t>
                      </a:r>
                      <a:b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Пять способов совершенствования читательской компетентности школьников на современном уроке.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Притчина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А.М. ОО 197 </a:t>
                      </a:r>
                      <a:r>
                        <a:rPr lang="ru-RU" sz="1000" u="sng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  <a:hlinkClick r:id="rId3"/>
                        </a:rPr>
                        <a:t>https://</a:t>
                      </a:r>
                      <a:r>
                        <a:rPr lang="ru-RU" sz="1000" u="sng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  <a:hlinkClick r:id="rId3"/>
                        </a:rPr>
                        <a:t>events.webinar.ru/6983791/9413547</a:t>
                      </a:r>
                      <a:endParaRPr lang="ru-RU" sz="1000" u="sng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u="sng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u="sng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u="sng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u="sng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u="sng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u="sng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u="sng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ЕДУ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Туториал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« Уча других, тоже учишься» Данилова О.А. ОО 142,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Притчина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А.М. ОО 197 - </a:t>
                      </a:r>
                      <a:r>
                        <a:rPr lang="ru-RU" sz="1000" u="sng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  <a:hlinkClick r:id="rId4"/>
                        </a:rPr>
                        <a:t>https://us02web.zoom.us/j/88977419570?pwd=SlNLRklrb3EvOWc4VWpmZnpNaDV5Zz09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56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Вебинары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1617575031_55-p-fon-dlya-prezentatsii-russkii-yazik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9144000" cy="7081804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0" y="1142984"/>
          <a:ext cx="7500991" cy="5296906"/>
        </p:xfrm>
        <a:graphic>
          <a:graphicData uri="http://schemas.openxmlformats.org/drawingml/2006/table">
            <a:tbl>
              <a:tblPr/>
              <a:tblGrid>
                <a:gridCol w="750099"/>
                <a:gridCol w="750099"/>
                <a:gridCol w="750099"/>
                <a:gridCol w="750099"/>
                <a:gridCol w="750099"/>
                <a:gridCol w="750099"/>
                <a:gridCol w="750099"/>
                <a:gridCol w="750099"/>
                <a:gridCol w="774300"/>
                <a:gridCol w="725899"/>
              </a:tblGrid>
              <a:tr h="274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Входная диагностика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15" marR="34115" marT="22921" marB="2292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Фамилия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15" marR="34115" marT="22921" marB="2292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Имя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15" marR="34115" marT="22921" marB="2292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Отчество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15" marR="34115" marT="22921" marB="2292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15" marR="34115" marT="22921" marB="2292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Методическая тема педагога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15" marR="34115" marT="22921" marB="2292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Методическая тема ОО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15" marR="34115" marT="22921" marB="2292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ИОМ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15" marR="34115" marT="22921" marB="2292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Обучение по ИОМ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15" marR="34115" marT="22921" marB="2292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Итоговая диагностика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15" marR="34115" marT="22921" marB="2292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4297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диагностика </a:t>
                      </a:r>
                      <a:r>
                        <a:rPr lang="ru-RU" sz="800" dirty="0" smtClean="0">
                          <a:latin typeface="Arial"/>
                          <a:ea typeface="Times New Roman"/>
                          <a:cs typeface="Times New Roman"/>
                        </a:rPr>
                        <a:t>пройдена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15" marR="34115" marT="22921" marB="2292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Arial"/>
                          <a:ea typeface="Times New Roman"/>
                          <a:cs typeface="Times New Roman"/>
                        </a:rPr>
                        <a:t>          Якуш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15" marR="34115" marT="22921" marB="2292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Arial"/>
                          <a:ea typeface="Times New Roman"/>
                          <a:cs typeface="Times New Roman"/>
                        </a:rPr>
                        <a:t>    Татьяна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15" marR="34115" marT="22921" marB="2292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Arial"/>
                          <a:ea typeface="Times New Roman"/>
                          <a:cs typeface="Times New Roman"/>
                        </a:rPr>
                        <a:t>Петровна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15" marR="34115" marT="22921" marB="2292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русский </a:t>
                      </a:r>
                      <a:r>
                        <a:rPr lang="ru-RU" sz="800" dirty="0" smtClean="0">
                          <a:latin typeface="Arial"/>
                          <a:ea typeface="Times New Roman"/>
                          <a:cs typeface="Times New Roman"/>
                        </a:rPr>
                        <a:t>язык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15" marR="34115" marT="22921" marB="2292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Формирование функциональной грамотности на уроках русского языка</a:t>
                      </a:r>
                      <a:r>
                        <a:rPr lang="ru-RU" sz="800" dirty="0" smtClean="0"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15" marR="34115" marT="22921" marB="2292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Совершенствование образовательного процесса через применение эффективных педагогических практик формирования функциональной грамотности </a:t>
                      </a:r>
                      <a:r>
                        <a:rPr lang="ru-RU" sz="800" dirty="0" smtClean="0">
                          <a:latin typeface="Arial"/>
                          <a:ea typeface="Times New Roman"/>
                          <a:cs typeface="Times New Roman"/>
                        </a:rPr>
                        <a:t>обучающихся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15" marR="34115" marT="22921" marB="2292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Arial"/>
                          <a:ea typeface="Times New Roman"/>
                          <a:cs typeface="Times New Roman"/>
                        </a:rPr>
                        <a:t>СОГЛАСОВАНО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15" marR="34115" marT="22921" marB="2292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Arial"/>
                          <a:ea typeface="Times New Roman"/>
                          <a:cs typeface="Times New Roman"/>
                        </a:rPr>
                        <a:t>ЗАВЕРШЕНО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15" marR="34115" marT="22921" marB="2292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Arial"/>
                          <a:ea typeface="Times New Roman"/>
                          <a:cs typeface="Times New Roman"/>
                        </a:rPr>
                        <a:t>ПРОЙДЕНА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15" marR="34115" marT="22921" marB="2292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714480" y="357166"/>
            <a:ext cx="435771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CNPPM Свердловской области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1617575031_55-p-fon-dlya-prezentatsii-russkii-yazik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366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42910" y="857232"/>
            <a:ext cx="7500990" cy="57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ЦНППМ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ЦНППМ Учитель Будущего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93969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26 апреля 2022, 11:02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93969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Кому:piskova.olesya@mail.ru,saurse@mail.ruи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93969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ещё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93969B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93969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28 получателей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Инструкция для записи на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вебинар.docx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Скачать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Облако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файл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Скачать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93969B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93969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(2.76 МБ)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Сохранить в Облако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Добрый день!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Уважаемый слушатель, в рамках обучения по индивидуальному образовательному маршруту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ИОМу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 можете записаться 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8261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вебинары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8261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ЦНППМ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8261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самостоятельно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8261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(НА КПК И МИКРОКУРСЫ ЗАПИСЫВАЕТ ЦНППМ)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следуя инструкции во вложении. В дальнейшем рассылки по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вебинарам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 БУДЕТ! Также, инструкция будет направлена вашим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тьюторам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ОО.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входа на платформу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4"/>
              </a:rPr>
              <a:t>https://cno-sdo.uspu.ru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логин: адрес Вашей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эл.почты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(без заглавных букв и пробелов)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пароль: MP_uspu20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Спасибо за понимание!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--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всем вопросам Вы можете написать на 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эл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почту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mp_doc@mail.ru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или позвонить по номеру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+7 982 647 79 00. Спасибо!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Центр непрерывного повышения профессионального мастерства педагогических работников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582</Words>
  <Application>Microsoft Office PowerPoint</Application>
  <PresentationFormat>Экран (4:3)</PresentationFormat>
  <Paragraphs>549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5</cp:revision>
  <dcterms:created xsi:type="dcterms:W3CDTF">2022-01-05T19:02:05Z</dcterms:created>
  <dcterms:modified xsi:type="dcterms:W3CDTF">2025-08-13T19:22:33Z</dcterms:modified>
</cp:coreProperties>
</file>