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062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721300-9166-45FB-8E70-F11D6964F411}" type="datetimeFigureOut">
              <a:rPr lang="ru-RU" smtClean="0"/>
              <a:t>09.03.2021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7712CE-0852-4034-8CB4-472949B2F6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90711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712CE-0852-4034-8CB4-472949B2F633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23417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0F915-3339-4BC9-8E53-A711D27A2087}" type="datetimeFigureOut">
              <a:rPr lang="ru-RU" smtClean="0"/>
              <a:t>09.03.2021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804AB-2A86-488F-A1A9-2FC3501CE3B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0F915-3339-4BC9-8E53-A711D27A2087}" type="datetimeFigureOut">
              <a:rPr lang="ru-RU" smtClean="0"/>
              <a:t>09.03.2021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804AB-2A86-488F-A1A9-2FC3501CE3B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0F915-3339-4BC9-8E53-A711D27A2087}" type="datetimeFigureOut">
              <a:rPr lang="ru-RU" smtClean="0"/>
              <a:t>09.03.2021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804AB-2A86-488F-A1A9-2FC3501CE3B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0F915-3339-4BC9-8E53-A711D27A2087}" type="datetimeFigureOut">
              <a:rPr lang="ru-RU" smtClean="0"/>
              <a:t>09.03.2021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804AB-2A86-488F-A1A9-2FC3501CE3B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0F915-3339-4BC9-8E53-A711D27A2087}" type="datetimeFigureOut">
              <a:rPr lang="ru-RU" smtClean="0"/>
              <a:t>09.03.2021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804AB-2A86-488F-A1A9-2FC3501CE3B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0F915-3339-4BC9-8E53-A711D27A2087}" type="datetimeFigureOut">
              <a:rPr lang="ru-RU" smtClean="0"/>
              <a:t>09.03.2021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804AB-2A86-488F-A1A9-2FC3501CE3B6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0F915-3339-4BC9-8E53-A711D27A2087}" type="datetimeFigureOut">
              <a:rPr lang="ru-RU" smtClean="0"/>
              <a:t>09.03.2021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804AB-2A86-488F-A1A9-2FC3501CE3B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0F915-3339-4BC9-8E53-A711D27A2087}" type="datetimeFigureOut">
              <a:rPr lang="ru-RU" smtClean="0"/>
              <a:t>09.03.2021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804AB-2A86-488F-A1A9-2FC3501CE3B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0F915-3339-4BC9-8E53-A711D27A2087}" type="datetimeFigureOut">
              <a:rPr lang="ru-RU" smtClean="0"/>
              <a:t>09.03.2021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804AB-2A86-488F-A1A9-2FC3501CE3B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0F915-3339-4BC9-8E53-A711D27A2087}" type="datetimeFigureOut">
              <a:rPr lang="ru-RU" smtClean="0"/>
              <a:t>09.03.2021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51804AB-2A86-488F-A1A9-2FC3501CE3B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0F915-3339-4BC9-8E53-A711D27A2087}" type="datetimeFigureOut">
              <a:rPr lang="ru-RU" smtClean="0"/>
              <a:t>09.03.2021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804AB-2A86-488F-A1A9-2FC3501CE3B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B1D0F915-3339-4BC9-8E53-A711D27A2087}" type="datetimeFigureOut">
              <a:rPr lang="ru-RU" smtClean="0"/>
              <a:t>09.03.2021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151804AB-2A86-488F-A1A9-2FC3501CE3B6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Word1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5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1196752"/>
            <a:ext cx="8305800" cy="129614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400" dirty="0" smtClean="0">
                <a:solidFill>
                  <a:srgbClr val="0070C0"/>
                </a:solidFill>
              </a:rPr>
              <a:t>«Кошки в нашей семье» </a:t>
            </a:r>
            <a:endParaRPr lang="ru-RU" sz="5400" dirty="0">
              <a:solidFill>
                <a:srgbClr val="0070C0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pPr algn="ctr"/>
            <a:r>
              <a:rPr lang="ru-RU" dirty="0" smtClean="0"/>
              <a:t>Выполнила ученица 4 «б» класса : Юнусова Татьяна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96800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000" b="1" dirty="0">
                <a:solidFill>
                  <a:srgbClr val="00B0F0"/>
                </a:solidFill>
                <a:latin typeface="Times New Roman"/>
                <a:ea typeface="Times New Roman"/>
              </a:rPr>
              <a:t>Роль инстинктов в жизни кошек</a:t>
            </a:r>
            <a:endParaRPr lang="ru-RU" sz="2000" dirty="0">
              <a:solidFill>
                <a:srgbClr val="00B0F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Как важно понимать свою кошку: что же это за существо, какие у неё потребности, желания, инстинкты. Еда, точка когтей, любопытство, нежность, сон — эти инстинкты играют важную роль в жизни кошек. Охота для кошек — естественное их занятие.</a:t>
            </a:r>
            <a:endParaRPr lang="ru-RU" sz="1200" dirty="0">
              <a:latin typeface="Calibri"/>
              <a:ea typeface="Calibri"/>
              <a:cs typeface="Times New Roman"/>
            </a:endParaRPr>
          </a:p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868689"/>
            <a:ext cx="2880755" cy="1917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868689"/>
            <a:ext cx="2734816" cy="1917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05029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000" dirty="0" smtClean="0">
                <a:solidFill>
                  <a:srgbClr val="00B0F0"/>
                </a:solidFill>
              </a:rPr>
              <a:t>Инстинкт - охотника</a:t>
            </a:r>
            <a:endParaRPr lang="ru-RU" sz="2000" dirty="0">
              <a:solidFill>
                <a:srgbClr val="00B0F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Сильно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развитый инстинкт — нести добычу в гнездо. Не будь данного инстинкта, в дикой природе у диких котят не было бы шанса выжить. Для кошек — что мыши, что крысы, что птицы — просто движущаяся добыча.</a:t>
            </a:r>
            <a:endParaRPr lang="ru-RU" sz="1200" dirty="0">
              <a:latin typeface="Calibri"/>
              <a:ea typeface="Calibri"/>
              <a:cs typeface="Times New Roman"/>
            </a:endParaRPr>
          </a:p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564904"/>
            <a:ext cx="3024758" cy="2185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98396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000" dirty="0" smtClean="0">
                <a:solidFill>
                  <a:srgbClr val="00B0F0"/>
                </a:solidFill>
              </a:rPr>
              <a:t>Инстинкт - игра</a:t>
            </a:r>
            <a:endParaRPr lang="ru-RU" sz="2000" dirty="0">
              <a:solidFill>
                <a:srgbClr val="00B0F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 </a:t>
            </a:r>
            <a:r>
              <a:rPr lang="ru-RU" dirty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Игра кошки связана с охотой, но кошка — единственное животное, прежде чем убить добычу, играет с ней. Для кошки, живущей в неволе, игрушки обязательны</a:t>
            </a:r>
            <a:r>
              <a:rPr lang="ru-RU" dirty="0" smtClean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.</a:t>
            </a:r>
          </a:p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485633"/>
            <a:ext cx="2706394" cy="1737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437112"/>
            <a:ext cx="3864191" cy="1737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451286"/>
            <a:ext cx="2942456" cy="1737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63307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000" dirty="0" smtClean="0">
                <a:solidFill>
                  <a:srgbClr val="00B0F0"/>
                </a:solidFill>
              </a:rPr>
              <a:t>Инстинкт - контакт</a:t>
            </a:r>
            <a:endParaRPr lang="ru-RU" sz="2000" dirty="0">
              <a:solidFill>
                <a:srgbClr val="00B0F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Кошки от природы очень ласковые существа и очень нуждаются в физическом контакте с другими кошками, с другими животными и людьми. За ласку платят любовью и преданностью. </a:t>
            </a:r>
            <a:endParaRPr lang="ru-RU" sz="1400" dirty="0">
              <a:latin typeface="Times New Roman"/>
              <a:ea typeface="Times New Roman"/>
            </a:endParaRPr>
          </a:p>
          <a:p>
            <a:endParaRPr lang="ru-RU" dirty="0"/>
          </a:p>
        </p:txBody>
      </p:sp>
      <p:pic>
        <p:nvPicPr>
          <p:cNvPr id="10242" name="Picture 2" descr="C:\Users\Home\Desktop\Юнусова Татьяна\WhatsApp Image 2021-03-09 at 14.29.37 (2)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204864"/>
            <a:ext cx="2067694" cy="275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Home\Desktop\Юнусова Татьяна\WhatsApp Image 2021-03-09 at 14.29.37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198982"/>
            <a:ext cx="1872208" cy="2756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98256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000" dirty="0" smtClean="0">
                <a:solidFill>
                  <a:srgbClr val="00B0F0"/>
                </a:solidFill>
              </a:rPr>
              <a:t>Инстинкт - любопытство</a:t>
            </a:r>
            <a:endParaRPr lang="ru-RU" sz="2000" dirty="0">
              <a:solidFill>
                <a:srgbClr val="00B0F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Любопытство кошек просто изумительно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.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Иногда любопытство заводит их далеко и может доставить кошкам большие неприятности.</a:t>
            </a:r>
            <a:endParaRPr lang="ru-RU" sz="1400" dirty="0">
              <a:latin typeface="Times New Roman"/>
              <a:ea typeface="Times New Roman"/>
            </a:endParaRPr>
          </a:p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060848"/>
            <a:ext cx="1952625" cy="234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797152"/>
            <a:ext cx="28575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060848"/>
            <a:ext cx="1743489" cy="234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822" y="1772816"/>
            <a:ext cx="1711690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76733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000" dirty="0" smtClean="0">
                <a:solidFill>
                  <a:srgbClr val="00B0F0"/>
                </a:solidFill>
              </a:rPr>
              <a:t>Инстинкт - сон</a:t>
            </a:r>
            <a:endParaRPr lang="ru-RU" sz="2000" dirty="0">
              <a:solidFill>
                <a:srgbClr val="00B0F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С</a:t>
            </a:r>
            <a:r>
              <a:rPr lang="ru-RU" dirty="0" smtClean="0"/>
              <a:t>он </a:t>
            </a:r>
            <a:r>
              <a:rPr lang="ru-RU" dirty="0"/>
              <a:t>в жизни кошек занимает 65 %. И лишать сна кошек не следует. Если спят, то не будите их, щадите своих </a:t>
            </a:r>
            <a:r>
              <a:rPr lang="ru-RU" dirty="0" smtClean="0"/>
              <a:t>питомцев</a:t>
            </a:r>
            <a:r>
              <a:rPr lang="ru-RU" dirty="0"/>
              <a:t>. 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916832"/>
            <a:ext cx="1937792" cy="1453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170" y="2643504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916832"/>
            <a:ext cx="1811051" cy="1453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9" y="4365105"/>
            <a:ext cx="1937792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3" y="4365105"/>
            <a:ext cx="1811051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18721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000" dirty="0" smtClean="0">
                <a:solidFill>
                  <a:srgbClr val="00B0F0"/>
                </a:solidFill>
              </a:rPr>
              <a:t>Инстинкт - самосохранения</a:t>
            </a:r>
            <a:endParaRPr lang="ru-RU" sz="2000" dirty="0">
              <a:solidFill>
                <a:srgbClr val="00B0F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Кошки очень чуткие создания с тонкой психологией, поэтому на их поведение сильное влияние оказывают внешние факторы, особенно такие сильные эмоции как страх.</a:t>
            </a:r>
            <a:endParaRPr lang="ru-RU" sz="1400" dirty="0">
              <a:latin typeface="Times New Roman"/>
              <a:ea typeface="Times New Roman"/>
            </a:endParaRPr>
          </a:p>
          <a:p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2204864"/>
            <a:ext cx="3672407" cy="2448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429000"/>
            <a:ext cx="4008487" cy="267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46589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dirty="0">
                <a:solidFill>
                  <a:srgbClr val="00B0F0"/>
                </a:solidFill>
                <a:latin typeface="Times New Roman"/>
                <a:ea typeface="Times New Roman"/>
              </a:rPr>
              <a:t>Опыт наблюдений за домашними кошками</a:t>
            </a:r>
            <a:endParaRPr lang="ru-RU" sz="2000" dirty="0">
              <a:solidFill>
                <a:srgbClr val="00B0F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2960" y="1100628"/>
            <a:ext cx="7520940" cy="3984556"/>
          </a:xfrm>
        </p:spPr>
        <p:txBody>
          <a:bodyPr>
            <a:norm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Мне очень повезло, что в нашем доме живут кошки. Трудно представить, как бы проходили мои дни без них. Я очень люблю за ними наблюдать и хочу поведать Вам о самых интересных из них:</a:t>
            </a:r>
            <a:endParaRPr lang="ru-RU" sz="1200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Однажды  к нам приехали родственники с собакой. Собака была очень резвая, прыгала, скакала, крутилась и так, получилось, что она забежала в дом, где на полу сидела я и играла. Собака ринулась ко мне, но тут с дивана спрыгнул кот Ёршик и начал атаковать её. Шипел, бил лапами по 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морде.</a:t>
            </a:r>
            <a:r>
              <a:rPr lang="ru-RU" sz="1200" dirty="0" smtClean="0">
                <a:latin typeface="Calibri"/>
                <a:ea typeface="Times New Roman"/>
                <a:cs typeface="Times New Roman"/>
              </a:rPr>
              <a:t> 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Собака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завизжала и убежала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Мои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любимые питомцы многократно причиняли боль и мне и моей сестре. Они царапали и кусали нас. Происходило это как правило, после того, как мы долго тискали их или что-то им 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придавливали.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44594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000" b="1" dirty="0">
                <a:solidFill>
                  <a:srgbClr val="00B0F0"/>
                </a:solidFill>
                <a:latin typeface="Times New Roman"/>
                <a:ea typeface="Times New Roman"/>
              </a:rPr>
              <a:t>Анализ полученных данных</a:t>
            </a:r>
            <a:endParaRPr lang="ru-RU" sz="2000" dirty="0">
              <a:solidFill>
                <a:srgbClr val="00B0F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Мои вопросы помогли мне прийти к неожиданным выводам:</a:t>
            </a:r>
            <a:endParaRPr lang="ru-RU" sz="12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Оказывается, кошки очень близки по своим качествам к людям. Как у людей могут быть разные характеры, которые зависят от наследственности и окружающей среды, в которой воспитывается человек, так и у кошек могут по разному проявляться их инстинкты.</a:t>
            </a:r>
            <a:endParaRPr lang="ru-RU" sz="1200" dirty="0">
              <a:latin typeface="Calibri"/>
              <a:ea typeface="Calibri"/>
              <a:cs typeface="Times New Roman"/>
            </a:endParaRPr>
          </a:p>
          <a:p>
            <a:endParaRPr lang="ru-RU" dirty="0" smtClean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algn="ctr"/>
            <a:r>
              <a:rPr lang="ru-RU" dirty="0" smtClean="0">
                <a:solidFill>
                  <a:srgbClr val="00B0F0"/>
                </a:solidFill>
                <a:latin typeface="Times New Roman"/>
                <a:ea typeface="Times New Roman"/>
              </a:rPr>
              <a:t>Только </a:t>
            </a:r>
            <a:r>
              <a:rPr lang="ru-RU" dirty="0">
                <a:solidFill>
                  <a:srgbClr val="00B0F0"/>
                </a:solidFill>
                <a:latin typeface="Times New Roman"/>
                <a:ea typeface="Times New Roman"/>
              </a:rPr>
              <a:t>человек из чувства любви к ближним способен терпеть боль и страдания, причиняемые ими. </a:t>
            </a:r>
            <a:r>
              <a:rPr lang="ru-RU" dirty="0" smtClean="0">
                <a:solidFill>
                  <a:srgbClr val="00B0F0"/>
                </a:solidFill>
                <a:latin typeface="Times New Roman"/>
                <a:ea typeface="Times New Roman"/>
              </a:rPr>
              <a:t>В этом </a:t>
            </a:r>
            <a:r>
              <a:rPr lang="ru-RU" dirty="0">
                <a:solidFill>
                  <a:srgbClr val="00B0F0"/>
                </a:solidFill>
                <a:latin typeface="Times New Roman"/>
                <a:ea typeface="Times New Roman"/>
              </a:rPr>
              <a:t>и проявляется кардинальное отличие человека от животного.</a:t>
            </a:r>
            <a:endParaRPr lang="ru-RU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2357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000" dirty="0" smtClean="0">
                <a:solidFill>
                  <a:srgbClr val="00B0F0"/>
                </a:solidFill>
              </a:rPr>
              <a:t>ЗАКЛЮЧЕНИЕ</a:t>
            </a:r>
            <a:endParaRPr lang="ru-RU" sz="2000" dirty="0">
              <a:solidFill>
                <a:srgbClr val="00B0F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Кошки, несомненно, оказывают как положительное, так и отрицательное влияние на здоровье, психологическое и эмоциональное состояние человека. В настоящее время около 60 % людей держат дома одну или несколько кошек.</a:t>
            </a:r>
            <a:endParaRPr lang="ru-RU" sz="1200" dirty="0">
              <a:latin typeface="Calibri"/>
              <a:ea typeface="Calibri"/>
              <a:cs typeface="Times New Roman"/>
            </a:endParaRPr>
          </a:p>
          <a:p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848726"/>
            <a:ext cx="2520280" cy="1681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952414"/>
            <a:ext cx="2364135" cy="1577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356992"/>
            <a:ext cx="2016448" cy="2877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61727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146250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dirty="0" smtClean="0">
                <a:solidFill>
                  <a:srgbClr val="00B0F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Тема: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«</a:t>
            </a:r>
            <a:r>
              <a:rPr lang="ru-RU" sz="2000" i="1" dirty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Кошки в нашей семье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» мною выбрана не случайно. У меня дома живут кот Ёршик и кошка Муся. За ними всегда очень интересно наблюдать. Их поведение вызывает у меня много вопросов, на которые они сами, конечно же не могут ответить.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57200" y="2420888"/>
            <a:ext cx="5554960" cy="3705275"/>
          </a:xfrm>
        </p:spPr>
        <p:txBody>
          <a:bodyPr>
            <a:norm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Кошки имеют что-то общее с нами, людьми, но в то же время совершенно другие. По статистическим данным 41% россиян имеют дома кошек, а на всей планете обитает около 500 миллионов этих созданий, при этом получается, что на каждые 12 человек на планете приходится 1 кошка.</a:t>
            </a:r>
            <a:endParaRPr lang="ru-RU" sz="1200" dirty="0">
              <a:latin typeface="Calibri"/>
              <a:ea typeface="Calibri"/>
              <a:cs typeface="Times New Roman"/>
            </a:endParaRPr>
          </a:p>
          <a:p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Именно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этим животным чаще всего достаётся почётный титул «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Член семьи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». </a:t>
            </a:r>
            <a:endParaRPr lang="ru-RU" dirty="0"/>
          </a:p>
        </p:txBody>
      </p:sp>
      <p:pic>
        <p:nvPicPr>
          <p:cNvPr id="1026" name="Picture 2" descr="C:\Users\Home\Desktop\Юнусова Татьяна\WhatsApp Image 2021-03-09 at 14.29.36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3913" y="2132857"/>
            <a:ext cx="2283718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97584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000" dirty="0">
                <a:solidFill>
                  <a:srgbClr val="00B0F0"/>
                </a:solidFill>
                <a:latin typeface="Times New Roman"/>
                <a:ea typeface="Times New Roman"/>
                <a:cs typeface="Times New Roman"/>
              </a:rPr>
              <a:t>Почему люди заводят кошек?</a:t>
            </a:r>
            <a:endParaRPr lang="ru-RU" sz="2000" dirty="0">
              <a:solidFill>
                <a:srgbClr val="00B0F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Причины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могут быть совершенно разные. Почти никто не любит приходить в холодную квартиру, где тебя не ждут. А кошка всегда встретит хозяина лаской, и с их присутствием в доме становится уютнее и теплее.</a:t>
            </a:r>
            <a:endParaRPr lang="ru-RU" sz="1200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С другой стороны, они не требуют много внимание, и для занятых людей, проводящих целый день на работе, кошка — это оптимальный вариант. Детям тоже полезно общение с игривой зверушкой, которая учит их ласке и пониманию.</a:t>
            </a:r>
            <a:endParaRPr lang="ru-RU" sz="12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573016"/>
            <a:ext cx="2552700" cy="179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620641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640595"/>
            <a:ext cx="2633663" cy="145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54059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000" dirty="0" smtClean="0">
                <a:solidFill>
                  <a:srgbClr val="00B0F0"/>
                </a:solidFill>
              </a:rPr>
              <a:t>Плюсы и минусы содержания кошек</a:t>
            </a:r>
            <a:endParaRPr lang="ru-RU" sz="2000" dirty="0">
              <a:solidFill>
                <a:srgbClr val="00B0F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98291"/>
              </p:ext>
            </p:extLst>
          </p:nvPr>
        </p:nvGraphicFramePr>
        <p:xfrm>
          <a:off x="1475656" y="1052737"/>
          <a:ext cx="6696744" cy="5403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7" name="Документ" r:id="rId3" imgW="6113361" imgH="8287794" progId="Word.Document.12">
                  <p:embed/>
                </p:oleObj>
              </mc:Choice>
              <mc:Fallback>
                <p:oleObj name="Документ" r:id="rId3" imgW="6113361" imgH="8287794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75656" y="1052737"/>
                        <a:ext cx="6696744" cy="54030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880971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2199144"/>
          </a:xfrm>
        </p:spPr>
        <p:txBody>
          <a:bodyPr/>
          <a:lstStyle/>
          <a:p>
            <a:pPr algn="ctr"/>
            <a:r>
              <a:rPr lang="ru-RU" sz="4000" dirty="0" smtClean="0">
                <a:solidFill>
                  <a:srgbClr val="00B0F0"/>
                </a:solidFill>
              </a:rPr>
              <a:t>СПАСИБО ЗА ВНИМАНИЕ!</a:t>
            </a:r>
            <a:endParaRPr lang="ru-RU" sz="4000" dirty="0">
              <a:solidFill>
                <a:srgbClr val="00B0F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2960" y="3212976"/>
            <a:ext cx="7520940" cy="146750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564904"/>
            <a:ext cx="3305944" cy="3305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7269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903000"/>
          </a:xfrm>
        </p:spPr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b="1" i="1" dirty="0">
                <a:solidFill>
                  <a:srgbClr val="00B0F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Объект исследования</a:t>
            </a:r>
            <a:r>
              <a:rPr lang="ru-RU" sz="1400" b="1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:</a:t>
            </a:r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 кошки.</a:t>
            </a:r>
            <a:r>
              <a:rPr lang="ru-RU" sz="1400" dirty="0"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1400" dirty="0"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400" b="1" i="1" dirty="0">
                <a:solidFill>
                  <a:srgbClr val="00B0F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Предмет исследования:</a:t>
            </a:r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 поведение кошек и их роль в жизни человека.</a:t>
            </a:r>
            <a:r>
              <a:rPr lang="ru-RU" sz="1400" dirty="0"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1400" dirty="0"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400" b="1" i="1" dirty="0">
                <a:solidFill>
                  <a:srgbClr val="00B0F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Цель исследовательской работы:</a:t>
            </a:r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 исследовать поведение кошек и узнать о роли кошек в жизни человека.</a:t>
            </a:r>
            <a:r>
              <a:rPr lang="ru-RU" sz="1400" dirty="0"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1400" dirty="0">
                <a:latin typeface="Times New Roman" pitchFamily="18" charset="0"/>
                <a:ea typeface="Calibri"/>
                <a:cs typeface="Times New Roman" pitchFamily="18" charset="0"/>
              </a:rPr>
            </a:b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2960" y="1412776"/>
            <a:ext cx="7520940" cy="3267701"/>
          </a:xfrm>
        </p:spPr>
        <p:txBody>
          <a:bodyPr/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i="1" dirty="0">
                <a:solidFill>
                  <a:srgbClr val="00B0F0"/>
                </a:solidFill>
                <a:latin typeface="Times New Roman"/>
                <a:ea typeface="Times New Roman"/>
                <a:cs typeface="Times New Roman"/>
              </a:rPr>
              <a:t>Задачи:</a:t>
            </a:r>
            <a:endParaRPr lang="ru-RU" sz="1200" dirty="0">
              <a:solidFill>
                <a:srgbClr val="00B0F0"/>
              </a:solidFill>
              <a:latin typeface="Calibri"/>
              <a:ea typeface="Calibri"/>
              <a:cs typeface="Times New Roman"/>
            </a:endParaRPr>
          </a:p>
          <a:p>
            <a:pPr lvl="0" algn="just">
              <a:lnSpc>
                <a:spcPts val="1440"/>
              </a:lnSpc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dirty="0">
                <a:solidFill>
                  <a:srgbClr val="332510"/>
                </a:solidFill>
                <a:latin typeface="Times New Roman"/>
                <a:ea typeface="Times New Roman"/>
                <a:cs typeface="Times New Roman"/>
              </a:rPr>
              <a:t>выяснить историю происхождения домашних кошек;</a:t>
            </a:r>
            <a:endParaRPr lang="ru-RU" sz="1200" dirty="0">
              <a:latin typeface="Calibri"/>
              <a:ea typeface="Calibri"/>
              <a:cs typeface="Times New Roman"/>
            </a:endParaRPr>
          </a:p>
          <a:p>
            <a:pPr lvl="0" algn="just">
              <a:lnSpc>
                <a:spcPts val="1440"/>
              </a:lnSpc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dirty="0">
                <a:solidFill>
                  <a:srgbClr val="332510"/>
                </a:solidFill>
                <a:latin typeface="Times New Roman"/>
                <a:ea typeface="Times New Roman"/>
                <a:cs typeface="Times New Roman"/>
              </a:rPr>
              <a:t>выяснить связь с дикими сородичами;</a:t>
            </a:r>
            <a:endParaRPr lang="ru-RU" sz="1200" dirty="0">
              <a:latin typeface="Calibri"/>
              <a:ea typeface="Calibri"/>
              <a:cs typeface="Times New Roman"/>
            </a:endParaRPr>
          </a:p>
          <a:p>
            <a:pPr lvl="0" algn="just">
              <a:lnSpc>
                <a:spcPts val="1440"/>
              </a:lnSpc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dirty="0">
                <a:solidFill>
                  <a:srgbClr val="332510"/>
                </a:solidFill>
                <a:latin typeface="Times New Roman"/>
                <a:ea typeface="Times New Roman"/>
                <a:cs typeface="Times New Roman"/>
              </a:rPr>
              <a:t>выяснить роль инстинктов в жизни кошек;</a:t>
            </a:r>
            <a:endParaRPr lang="ru-RU" sz="1200" dirty="0">
              <a:latin typeface="Calibri"/>
              <a:ea typeface="Calibri"/>
              <a:cs typeface="Times New Roman"/>
            </a:endParaRPr>
          </a:p>
          <a:p>
            <a:pPr lvl="0" algn="just">
              <a:lnSpc>
                <a:spcPts val="1440"/>
              </a:lnSpc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dirty="0">
                <a:solidFill>
                  <a:srgbClr val="332510"/>
                </a:solidFill>
                <a:latin typeface="Times New Roman"/>
                <a:ea typeface="Times New Roman"/>
                <a:cs typeface="Times New Roman"/>
              </a:rPr>
              <a:t>обобщить опыт наблюдений;</a:t>
            </a:r>
            <a:endParaRPr lang="ru-RU" sz="1200" dirty="0">
              <a:latin typeface="Calibri"/>
              <a:ea typeface="Calibri"/>
              <a:cs typeface="Times New Roman"/>
            </a:endParaRPr>
          </a:p>
          <a:p>
            <a:pPr lvl="0" algn="just">
              <a:lnSpc>
                <a:spcPts val="1440"/>
              </a:lnSpc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dirty="0">
                <a:solidFill>
                  <a:srgbClr val="332510"/>
                </a:solidFill>
                <a:latin typeface="Times New Roman"/>
                <a:ea typeface="Times New Roman"/>
                <a:cs typeface="Times New Roman"/>
              </a:rPr>
              <a:t>определить ключевые вопросы;</a:t>
            </a:r>
            <a:endParaRPr lang="ru-RU" sz="1200" dirty="0">
              <a:latin typeface="Calibri"/>
              <a:ea typeface="Calibri"/>
              <a:cs typeface="Times New Roman"/>
            </a:endParaRPr>
          </a:p>
          <a:p>
            <a:pPr lvl="0" algn="just">
              <a:lnSpc>
                <a:spcPts val="1440"/>
              </a:lnSpc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dirty="0">
                <a:solidFill>
                  <a:srgbClr val="332510"/>
                </a:solidFill>
                <a:latin typeface="Times New Roman"/>
                <a:ea typeface="Times New Roman"/>
                <a:cs typeface="Times New Roman"/>
              </a:rPr>
              <a:t>провести опрос членов семьи по возникшим вопросам;</a:t>
            </a:r>
            <a:endParaRPr lang="ru-RU" sz="1200" dirty="0">
              <a:latin typeface="Calibri"/>
              <a:ea typeface="Calibri"/>
              <a:cs typeface="Times New Roman"/>
            </a:endParaRPr>
          </a:p>
          <a:p>
            <a:pPr lvl="0" algn="just">
              <a:lnSpc>
                <a:spcPts val="1440"/>
              </a:lnSpc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dirty="0">
                <a:solidFill>
                  <a:srgbClr val="332510"/>
                </a:solidFill>
                <a:latin typeface="Times New Roman"/>
                <a:ea typeface="Times New Roman"/>
                <a:cs typeface="Times New Roman"/>
              </a:rPr>
              <a:t>проанализировать полученную информацию;</a:t>
            </a:r>
            <a:endParaRPr lang="ru-RU" sz="1200" dirty="0">
              <a:latin typeface="Calibri"/>
              <a:ea typeface="Calibri"/>
              <a:cs typeface="Times New Roman"/>
            </a:endParaRPr>
          </a:p>
          <a:p>
            <a:pPr lvl="0" algn="just">
              <a:lnSpc>
                <a:spcPts val="1440"/>
              </a:lnSpc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dirty="0">
                <a:solidFill>
                  <a:srgbClr val="332510"/>
                </a:solidFill>
                <a:latin typeface="Times New Roman"/>
                <a:ea typeface="Times New Roman"/>
                <a:cs typeface="Times New Roman"/>
              </a:rPr>
              <a:t>сделать выводы.</a:t>
            </a:r>
            <a:endParaRPr lang="ru-RU" sz="1200" dirty="0">
              <a:latin typeface="Calibri"/>
              <a:ea typeface="Calibri"/>
              <a:cs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926776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2631192"/>
          </a:xfrm>
        </p:spPr>
        <p:txBody>
          <a:bodyPr/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600" b="1" i="1" dirty="0">
                <a:solidFill>
                  <a:srgbClr val="00B0F0"/>
                </a:solidFill>
                <a:latin typeface="Times New Roman"/>
                <a:ea typeface="Times New Roman"/>
                <a:cs typeface="Times New Roman"/>
              </a:rPr>
              <a:t>Теоретическая значимость работы</a:t>
            </a:r>
            <a:r>
              <a:rPr lang="ru-RU" sz="1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 заключается в том, что она поможет ребятам ближе узнать своих домашних питомцев.</a:t>
            </a:r>
            <a:r>
              <a:rPr lang="ru-RU" sz="1200" dirty="0">
                <a:latin typeface="Calibri"/>
                <a:ea typeface="Calibri"/>
                <a:cs typeface="Times New Roman"/>
              </a:rPr>
              <a:t/>
            </a:r>
            <a:br>
              <a:rPr lang="ru-RU" sz="1200" dirty="0">
                <a:latin typeface="Calibri"/>
                <a:ea typeface="Calibri"/>
                <a:cs typeface="Times New Roman"/>
              </a:rPr>
            </a:br>
            <a:r>
              <a:rPr lang="ru-RU" sz="1600" b="1" i="1" dirty="0">
                <a:solidFill>
                  <a:srgbClr val="00B0F0"/>
                </a:solidFill>
                <a:latin typeface="Times New Roman"/>
                <a:ea typeface="Times New Roman"/>
                <a:cs typeface="Times New Roman"/>
              </a:rPr>
              <a:t>Практическая значимость работы</a:t>
            </a:r>
            <a:r>
              <a:rPr lang="ru-RU" sz="1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 состоит в том, что на основе полученных выводов можно помочь детям избежать неприятностей при обращении с кошками, а также развить важные человеческие качества, такие как ответственность, терпение, заботливость, внимание, нежность и другие.</a:t>
            </a:r>
            <a:r>
              <a:rPr lang="ru-RU" sz="1200" dirty="0">
                <a:latin typeface="Calibri"/>
                <a:ea typeface="Calibri"/>
                <a:cs typeface="Times New Roman"/>
              </a:rPr>
              <a:t/>
            </a:r>
            <a:br>
              <a:rPr lang="ru-RU" sz="1200" dirty="0">
                <a:latin typeface="Calibri"/>
                <a:ea typeface="Calibri"/>
                <a:cs typeface="Times New Roman"/>
              </a:rPr>
            </a:b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2960" y="3068960"/>
            <a:ext cx="7520940" cy="2016224"/>
          </a:xfrm>
        </p:spPr>
        <p:txBody>
          <a:bodyPr/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i="1" dirty="0">
                <a:solidFill>
                  <a:srgbClr val="00B0F0"/>
                </a:solidFill>
                <a:latin typeface="Times New Roman"/>
                <a:ea typeface="Times New Roman"/>
                <a:cs typeface="Times New Roman"/>
              </a:rPr>
              <a:t>Методы исследования</a:t>
            </a:r>
            <a:r>
              <a:rPr lang="ru-RU" dirty="0">
                <a:solidFill>
                  <a:srgbClr val="00B0F0"/>
                </a:solidFill>
                <a:latin typeface="Times New Roman"/>
                <a:ea typeface="Times New Roman"/>
                <a:cs typeface="Times New Roman"/>
              </a:rPr>
              <a:t>:</a:t>
            </a:r>
            <a:endParaRPr lang="ru-RU" sz="1200" dirty="0">
              <a:solidFill>
                <a:srgbClr val="00B0F0"/>
              </a:solidFill>
              <a:latin typeface="Calibri"/>
              <a:ea typeface="Calibri"/>
              <a:cs typeface="Times New Roman"/>
            </a:endParaRPr>
          </a:p>
          <a:p>
            <a:pPr lvl="0" algn="just">
              <a:lnSpc>
                <a:spcPts val="1440"/>
              </a:lnSpc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dirty="0">
                <a:solidFill>
                  <a:srgbClr val="332510"/>
                </a:solidFill>
                <a:latin typeface="Times New Roman"/>
                <a:ea typeface="Times New Roman"/>
                <a:cs typeface="Times New Roman"/>
              </a:rPr>
              <a:t>изучение;</a:t>
            </a:r>
            <a:endParaRPr lang="ru-RU" sz="1200" dirty="0">
              <a:latin typeface="Calibri"/>
              <a:ea typeface="Calibri"/>
              <a:cs typeface="Times New Roman"/>
            </a:endParaRPr>
          </a:p>
          <a:p>
            <a:pPr lvl="0" algn="just">
              <a:lnSpc>
                <a:spcPts val="1440"/>
              </a:lnSpc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dirty="0">
                <a:solidFill>
                  <a:srgbClr val="332510"/>
                </a:solidFill>
                <a:latin typeface="Times New Roman"/>
                <a:ea typeface="Times New Roman"/>
                <a:cs typeface="Times New Roman"/>
              </a:rPr>
              <a:t>наблюдение;</a:t>
            </a:r>
            <a:endParaRPr lang="ru-RU" sz="1200" dirty="0">
              <a:latin typeface="Calibri"/>
              <a:ea typeface="Calibri"/>
              <a:cs typeface="Times New Roman"/>
            </a:endParaRPr>
          </a:p>
          <a:p>
            <a:pPr lvl="0" algn="just">
              <a:lnSpc>
                <a:spcPts val="1440"/>
              </a:lnSpc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dirty="0">
                <a:solidFill>
                  <a:srgbClr val="332510"/>
                </a:solidFill>
                <a:latin typeface="Times New Roman"/>
                <a:ea typeface="Times New Roman"/>
                <a:cs typeface="Times New Roman"/>
              </a:rPr>
              <a:t>формализация;</a:t>
            </a:r>
            <a:endParaRPr lang="ru-RU" sz="1200" dirty="0">
              <a:latin typeface="Calibri"/>
              <a:ea typeface="Calibri"/>
              <a:cs typeface="Times New Roman"/>
            </a:endParaRPr>
          </a:p>
          <a:p>
            <a:pPr lvl="0" algn="just">
              <a:lnSpc>
                <a:spcPts val="1440"/>
              </a:lnSpc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dirty="0">
                <a:solidFill>
                  <a:srgbClr val="332510"/>
                </a:solidFill>
                <a:latin typeface="Times New Roman"/>
                <a:ea typeface="Times New Roman"/>
                <a:cs typeface="Times New Roman"/>
              </a:rPr>
              <a:t>опрос;</a:t>
            </a:r>
            <a:endParaRPr lang="ru-RU" sz="1200" dirty="0">
              <a:latin typeface="Calibri"/>
              <a:ea typeface="Calibri"/>
              <a:cs typeface="Times New Roman"/>
            </a:endParaRPr>
          </a:p>
          <a:p>
            <a:pPr lvl="0" algn="just">
              <a:lnSpc>
                <a:spcPts val="1440"/>
              </a:lnSpc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dirty="0">
                <a:solidFill>
                  <a:srgbClr val="332510"/>
                </a:solidFill>
                <a:latin typeface="Times New Roman"/>
                <a:ea typeface="Times New Roman"/>
                <a:cs typeface="Times New Roman"/>
              </a:rPr>
              <a:t>анализ.</a:t>
            </a:r>
            <a:endParaRPr lang="ru-RU" sz="1200" dirty="0">
              <a:latin typeface="Calibri"/>
              <a:ea typeface="Calibri"/>
              <a:cs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35270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dirty="0">
                <a:solidFill>
                  <a:srgbClr val="00B0F0"/>
                </a:solidFill>
                <a:latin typeface="Times New Roman"/>
                <a:ea typeface="Times New Roman"/>
              </a:rPr>
              <a:t>История происхождения домашних кошек</a:t>
            </a:r>
            <a:endParaRPr lang="ru-RU" sz="2000" dirty="0">
              <a:solidFill>
                <a:srgbClr val="00B0F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2960" y="1100628"/>
            <a:ext cx="7520940" cy="3912548"/>
          </a:xfrm>
        </p:spPr>
        <p:txBody>
          <a:bodyPr/>
          <a:lstStyle/>
          <a:p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Считается, что история появления кошек рядом с человеком начинается примерно 10-12 тысяч лет назад и связана с тем, что эти животные сблизились с людьми именно с тех пор, когда последние начали вести оседлый образ жизни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Самое распространенное мнение, заключается в том, что единым предком современных кошек является североафриканская степная кошка.</a:t>
            </a:r>
            <a:endParaRPr lang="ru-RU" sz="1200" dirty="0">
              <a:latin typeface="Calibri"/>
              <a:ea typeface="Calibri"/>
              <a:cs typeface="Times New Roman"/>
            </a:endParaRPr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852936"/>
            <a:ext cx="2880320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6158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Лапы первой домашней кошки ступили на русскую землю в 11 веке, а на землях, ныне относящихся к югу Украины, они и вовсе появились в 7-8 столетиях. Как бы то ни было, известно, что животное на Русь привезли мореплаватели, и успех странного пушистого зверя был просто ошеломительным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!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 ходу сразу же появилась пословица «</a:t>
            </a:r>
            <a:r>
              <a:rPr lang="ru-RU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Без кошек нет избы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»</a:t>
            </a:r>
            <a:endParaRPr lang="ru-RU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Тогда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же появилась примета запускать кошку первой в новый дом – «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</a:rPr>
              <a:t>на счастье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». 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933056"/>
            <a:ext cx="2753122" cy="1836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85785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65760"/>
            <a:ext cx="8352928" cy="548640"/>
          </a:xfrm>
        </p:spPr>
        <p:txBody>
          <a:bodyPr/>
          <a:lstStyle/>
          <a:p>
            <a:r>
              <a:rPr lang="ru-RU" sz="2000" b="1" dirty="0">
                <a:solidFill>
                  <a:srgbClr val="00B0F0"/>
                </a:solidFill>
                <a:latin typeface="Times New Roman"/>
                <a:ea typeface="Times New Roman"/>
              </a:rPr>
              <a:t>Связь домашней кошки с «дикими сородичами»</a:t>
            </a:r>
            <a:endParaRPr lang="ru-RU" sz="2000" dirty="0">
              <a:solidFill>
                <a:srgbClr val="00B0F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Кошки бывают домашние и дикие. Семейство диких кошек объединяет 37 видов, они считаются самыми совершенными хищниками из всех наземных животных. </a:t>
            </a:r>
            <a:endParaRPr lang="ru-RU" dirty="0" smtClean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039378"/>
            <a:ext cx="5544616" cy="3477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57512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Выведением новых пород домашних кошек человек занялся сравнительно недавно — около 150 лет назад. Теперь насчитывается более 100 пород кошек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</a:p>
          <a:p>
            <a:endParaRPr lang="ru-RU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060848"/>
            <a:ext cx="4876800" cy="359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01687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65760"/>
            <a:ext cx="7948364" cy="548640"/>
          </a:xfrm>
        </p:spPr>
        <p:txBody>
          <a:bodyPr/>
          <a:lstStyle/>
          <a:p>
            <a:r>
              <a:rPr lang="ru-RU" sz="2000" b="1" cap="none" dirty="0">
                <a:solidFill>
                  <a:srgbClr val="00B0F0"/>
                </a:solidFill>
                <a:latin typeface="Times New Roman"/>
                <a:ea typeface="Times New Roman"/>
                <a:cs typeface="Times New Roman"/>
              </a:rPr>
              <a:t>Кошачьи относятся к семейству млекопитающих, отряд хищных.</a:t>
            </a:r>
            <a:endParaRPr lang="ru-RU" sz="2000" dirty="0">
              <a:solidFill>
                <a:srgbClr val="00B0F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У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всех видов кошачьих голова небольшая, а туловище очень стройное, изящное. Ноги не высокие, но мощные. Когти полностью или частично 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втягиваются.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Хвост у большинства длинный, но у рыси короткий.</a:t>
            </a:r>
            <a:endParaRPr lang="ru-RU" sz="1200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Размеры кошачьих от маленьких (20 см в холке, например, домашние) до больших (120 см — тигр, лев). Из органов чувств лучше всего развиты: слух и зрение. Образ жизни в большей степени ночной и сумеречный. Пищей являются рыбы, птицы, пресмыкающиеся, млекопитающие, иногда насекомые. Большинство видов охотятся в одиночку (гепарды, тигры) или целым выводком (львы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).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ru-RU" sz="1200" dirty="0">
              <a:latin typeface="Calibri"/>
              <a:ea typeface="Calibri"/>
              <a:cs typeface="Times New Roman"/>
            </a:endParaRPr>
          </a:p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149080"/>
            <a:ext cx="2801888" cy="1607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489" y="4149080"/>
            <a:ext cx="2619375" cy="1607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705334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Углы">
  <a:themeElements>
    <a:clrScheme name="Углы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Углы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Углы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255</TotalTime>
  <Words>1108</Words>
  <Application>Microsoft Office PowerPoint</Application>
  <PresentationFormat>Экран (4:3)</PresentationFormat>
  <Paragraphs>65</Paragraphs>
  <Slides>22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4" baseType="lpstr">
      <vt:lpstr>Углы</vt:lpstr>
      <vt:lpstr>Документ Microsoft Word</vt:lpstr>
      <vt:lpstr>«Кошки в нашей семье» </vt:lpstr>
      <vt:lpstr>Тема: «Кошки в нашей семье» мною выбрана не случайно. У меня дома живут кот Ёршик и кошка Муся. За ними всегда очень интересно наблюдать. Их поведение вызывает у меня много вопросов, на которые они сами, конечно же не могут ответить. </vt:lpstr>
      <vt:lpstr>Объект исследования: кошки. Предмет исследования: поведение кошек и их роль в жизни человека. Цель исследовательской работы: исследовать поведение кошек и узнать о роли кошек в жизни человека. </vt:lpstr>
      <vt:lpstr>Теоретическая значимость работы заключается в том, что она поможет ребятам ближе узнать своих домашних питомцев. Практическая значимость работы состоит в том, что на основе полученных выводов можно помочь детям избежать неприятностей при обращении с кошками, а также развить важные человеческие качества, такие как ответственность, терпение, заботливость, внимание, нежность и другие. </vt:lpstr>
      <vt:lpstr>История происхождения домашних кошек</vt:lpstr>
      <vt:lpstr>Презентация PowerPoint</vt:lpstr>
      <vt:lpstr>Связь домашней кошки с «дикими сородичами»</vt:lpstr>
      <vt:lpstr>Презентация PowerPoint</vt:lpstr>
      <vt:lpstr>Кошачьи относятся к семейству млекопитающих, отряд хищных.</vt:lpstr>
      <vt:lpstr>Роль инстинктов в жизни кошек</vt:lpstr>
      <vt:lpstr>Инстинкт - охотника</vt:lpstr>
      <vt:lpstr>Инстинкт - игра</vt:lpstr>
      <vt:lpstr>Инстинкт - контакт</vt:lpstr>
      <vt:lpstr>Инстинкт - любопытство</vt:lpstr>
      <vt:lpstr>Инстинкт - сон</vt:lpstr>
      <vt:lpstr>Инстинкт - самосохранения</vt:lpstr>
      <vt:lpstr>Опыт наблюдений за домашними кошками</vt:lpstr>
      <vt:lpstr>Анализ полученных данных</vt:lpstr>
      <vt:lpstr>ЗАКЛЮЧЕНИЕ</vt:lpstr>
      <vt:lpstr>Почему люди заводят кошек?</vt:lpstr>
      <vt:lpstr>Плюсы и минусы содержания кошек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«Кошки в нашей семье»</dc:title>
  <dc:creator>Home</dc:creator>
  <cp:lastModifiedBy>Home</cp:lastModifiedBy>
  <cp:revision>19</cp:revision>
  <dcterms:created xsi:type="dcterms:W3CDTF">2021-03-09T16:17:30Z</dcterms:created>
  <dcterms:modified xsi:type="dcterms:W3CDTF">2021-03-09T20:32:34Z</dcterms:modified>
</cp:coreProperties>
</file>