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5" r:id="rId3"/>
    <p:sldId id="266" r:id="rId4"/>
    <p:sldId id="267" r:id="rId5"/>
    <p:sldId id="268" r:id="rId6"/>
    <p:sldId id="260" r:id="rId7"/>
    <p:sldId id="261" r:id="rId8"/>
    <p:sldId id="269" r:id="rId9"/>
    <p:sldId id="270" r:id="rId10"/>
    <p:sldId id="271"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без заголовка" id="{28BF1B9A-E951-4635-A219-CEBAD906787C}">
          <p14:sldIdLst>
            <p14:sldId id="256"/>
            <p14:sldId id="257"/>
            <p14:sldId id="258"/>
            <p14:sldId id="259"/>
            <p14:sldId id="260"/>
            <p14:sldId id="261"/>
            <p14:sldId id="262"/>
            <p14:sldId id="264"/>
            <p14:sldId id="26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0016" autoAdjust="0"/>
    <p:restoredTop sz="94660"/>
  </p:normalViewPr>
  <p:slideViewPr>
    <p:cSldViewPr snapToGrid="0">
      <p:cViewPr varScale="1">
        <p:scale>
          <a:sx n="73" d="100"/>
          <a:sy n="73" d="100"/>
        </p:scale>
        <p:origin x="-42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655287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228465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A9234B-F040-47FA-9BD9-420B231EC010}"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016254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3099651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A9234B-F040-47FA-9BD9-420B231EC010}"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1524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959910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064015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70294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224447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790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76955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09552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3058143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295237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1050233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E1EA1E0-7579-4FE3-95E7-D98E2D07384B}" type="datetimeFigureOut">
              <a:rPr lang="ru-RU" smtClean="0"/>
              <a:pPr/>
              <a:t>25.02.2025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428641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E1EA1E0-7579-4FE3-95E7-D98E2D07384B}" type="datetimeFigureOut">
              <a:rPr lang="ru-RU" smtClean="0"/>
              <a:pPr/>
              <a:t>25.02.2025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EA9234B-F040-47FA-9BD9-420B231EC010}" type="slidenum">
              <a:rPr lang="ru-RU" smtClean="0"/>
              <a:pPr/>
              <a:t>‹#›</a:t>
            </a:fld>
            <a:endParaRPr lang="ru-RU"/>
          </a:p>
        </p:txBody>
      </p:sp>
    </p:spTree>
    <p:extLst>
      <p:ext uri="{BB962C8B-B14F-4D97-AF65-F5344CB8AC3E}">
        <p14:creationId xmlns="" xmlns:p14="http://schemas.microsoft.com/office/powerpoint/2010/main" val="6770632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ru.wikipedia.org/wiki/%D0%93%D1%80%D0%B8%D0%B1%D1%8B" TargetMode="External"/><Relationship Id="rId5" Type="http://schemas.openxmlformats.org/officeDocument/2006/relationships/hyperlink" Target="https://ru.wikipedia.org/wiki/%D0%A0%D0%B0%D1%81%D1%82%D0%B5%D0%BD%D0%B8%D1%8F" TargetMode="External"/><Relationship Id="rId4" Type="http://schemas.openxmlformats.org/officeDocument/2006/relationships/hyperlink" Target="https://ru.wikipedia.org/wiki/%D0%96%D0%B8%D0%B2%D0%BE%D1%82%D0%BD%D1%8B%D0%B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79700" y="2120900"/>
            <a:ext cx="8824911" cy="2262781"/>
          </a:xfrm>
        </p:spPr>
        <p:txBody>
          <a:bodyPr/>
          <a:lstStyle/>
          <a:p>
            <a:r>
              <a:rPr lang="ru-RU" dirty="0" smtClean="0"/>
              <a:t>Красная книга Свердловской области</a:t>
            </a:r>
            <a:endParaRPr lang="ru-RU" dirty="0"/>
          </a:p>
        </p:txBody>
      </p:sp>
      <p:sp>
        <p:nvSpPr>
          <p:cNvPr id="3" name="Подзаголовок 2"/>
          <p:cNvSpPr>
            <a:spLocks noGrp="1"/>
          </p:cNvSpPr>
          <p:nvPr>
            <p:ph type="subTitle" idx="1"/>
          </p:nvPr>
        </p:nvSpPr>
        <p:spPr>
          <a:xfrm>
            <a:off x="6030913" y="5452317"/>
            <a:ext cx="8915399" cy="1126283"/>
          </a:xfrm>
        </p:spPr>
        <p:txBody>
          <a:bodyPr/>
          <a:lstStyle/>
          <a:p>
            <a:r>
              <a:rPr lang="ru-RU" altLang="ru-RU" dirty="0">
                <a:latin typeface="Century Gothic" panose="020B0502020202020204" pitchFamily="34" charset="0"/>
                <a:cs typeface="Times New Roman" panose="02020603050405020304" pitchFamily="18" charset="0"/>
              </a:rPr>
              <a:t>Исполнитель</a:t>
            </a:r>
            <a:r>
              <a:rPr lang="ru-RU" altLang="ru-RU" dirty="0">
                <a:latin typeface="Times New Roman" panose="02020603050405020304" pitchFamily="18" charset="0"/>
                <a:cs typeface="Times New Roman" panose="02020603050405020304" pitchFamily="18" charset="0"/>
              </a:rPr>
              <a:t> </a:t>
            </a:r>
            <a:r>
              <a:rPr lang="ru-RU" dirty="0" smtClean="0"/>
              <a:t>: Русин Арсений Антонович 4Б класс</a:t>
            </a:r>
            <a:endParaRPr lang="en-US" dirty="0" smtClean="0"/>
          </a:p>
          <a:p>
            <a:r>
              <a:rPr lang="ru-RU" dirty="0" smtClean="0"/>
              <a:t>МАОУ «Покровская СОШ»</a:t>
            </a:r>
            <a:endParaRPr lang="ru-RU" dirty="0"/>
          </a:p>
        </p:txBody>
      </p:sp>
      <p:sp>
        <p:nvSpPr>
          <p:cNvPr id="4" name="Прямоугольник 3"/>
          <p:cNvSpPr/>
          <p:nvPr/>
        </p:nvSpPr>
        <p:spPr>
          <a:xfrm>
            <a:off x="6804211" y="416859"/>
            <a:ext cx="5015753" cy="1477328"/>
          </a:xfrm>
          <a:prstGeom prst="rect">
            <a:avLst/>
          </a:prstGeom>
        </p:spPr>
        <p:txBody>
          <a:bodyPr wrap="square">
            <a:spAutoFit/>
          </a:bodyPr>
          <a:lstStyle/>
          <a:p>
            <a:pPr algn="r"/>
            <a:r>
              <a:rPr lang="ru-RU" i="1" dirty="0" smtClean="0"/>
              <a:t>Все хорошее в людях из – детства!</a:t>
            </a:r>
            <a:br>
              <a:rPr lang="ru-RU" i="1" dirty="0" smtClean="0"/>
            </a:br>
            <a:r>
              <a:rPr lang="ru-RU" i="1" dirty="0" smtClean="0"/>
              <a:t>Как истоки добра пробудить?</a:t>
            </a:r>
            <a:br>
              <a:rPr lang="ru-RU" i="1" dirty="0" smtClean="0"/>
            </a:br>
            <a:r>
              <a:rPr lang="ru-RU" i="1" dirty="0" smtClean="0"/>
              <a:t>Прикоснуться к природе всем сердцем:</a:t>
            </a:r>
            <a:br>
              <a:rPr lang="ru-RU" i="1" dirty="0" smtClean="0"/>
            </a:br>
            <a:r>
              <a:rPr lang="ru-RU" i="1" dirty="0" smtClean="0"/>
              <a:t>Удивиться, узнать, полюбить!</a:t>
            </a:r>
            <a:br>
              <a:rPr lang="ru-RU" i="1" dirty="0" smtClean="0"/>
            </a:br>
            <a:r>
              <a:rPr lang="ru-RU" i="1" dirty="0" smtClean="0"/>
              <a:t>Н. Луконин</a:t>
            </a:r>
            <a:endParaRPr lang="ru-RU" dirty="0"/>
          </a:p>
        </p:txBody>
      </p:sp>
    </p:spTree>
    <p:extLst>
      <p:ext uri="{BB962C8B-B14F-4D97-AF65-F5344CB8AC3E}">
        <p14:creationId xmlns="" xmlns:p14="http://schemas.microsoft.com/office/powerpoint/2010/main" val="146633958"/>
      </p:ext>
    </p:extLst>
  </p:cSld>
  <p:clrMapOvr>
    <a:masterClrMapping/>
  </p:clrMapOvr>
  <mc:AlternateContent xmlns:mc="http://schemas.openxmlformats.org/markup-compatibility/2006">
    <mc:Choice xmlns="" xmlns:p14="http://schemas.microsoft.com/office/powerpoint/2010/main" Requires="p14">
      <p:transition spd="slow" p14:dur="2000" advTm="5558"/>
    </mc:Choice>
    <mc:Fallback>
      <p:transition spd="slow" advTm="5558"/>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Выводы исследования: </a:t>
            </a:r>
            <a:r>
              <a:rPr lang="ru-RU" sz="4000" dirty="0" smtClean="0"/>
              <a:t/>
            </a:r>
            <a:br>
              <a:rPr lang="ru-RU" sz="4000" dirty="0" smtClean="0"/>
            </a:br>
            <a:r>
              <a:rPr lang="ru-RU" sz="4000" dirty="0" smtClean="0"/>
              <a:t/>
            </a:r>
            <a:br>
              <a:rPr lang="ru-RU" sz="4000" dirty="0" smtClean="0"/>
            </a:br>
            <a:r>
              <a:rPr lang="ru-RU" dirty="0" smtClean="0"/>
              <a:t/>
            </a:r>
            <a:br>
              <a:rPr lang="ru-RU" dirty="0" smtClean="0"/>
            </a:br>
            <a:r>
              <a:rPr lang="ru-RU" sz="2000" dirty="0" smtClean="0"/>
              <a:t>В Красную книгу занесены животные и растения, которые находятся</a:t>
            </a:r>
            <a:br>
              <a:rPr lang="ru-RU" sz="2000" dirty="0" smtClean="0"/>
            </a:br>
            <a:r>
              <a:rPr lang="ru-RU" sz="2000" dirty="0" smtClean="0"/>
              <a:t>на грани исчезновения</a:t>
            </a:r>
            <a:r>
              <a:rPr lang="ru-RU" sz="2000" dirty="0" smtClean="0"/>
              <a:t>.</a:t>
            </a:r>
            <a:br>
              <a:rPr lang="ru-RU" sz="2000" dirty="0" smtClean="0"/>
            </a:br>
            <a:r>
              <a:rPr lang="ru-RU" sz="2000" dirty="0" smtClean="0"/>
              <a:t/>
            </a:r>
            <a:br>
              <a:rPr lang="ru-RU" sz="2000" dirty="0" smtClean="0"/>
            </a:br>
            <a:r>
              <a:rPr lang="ru-RU" sz="2000" dirty="0" smtClean="0"/>
              <a:t>Красная книга – сигнал тревоги и обращение к людям за помощью.</a:t>
            </a:r>
            <a:br>
              <a:rPr lang="ru-RU" sz="2000" dirty="0" smtClean="0"/>
            </a:br>
            <a:r>
              <a:rPr lang="ru-RU" sz="2000" dirty="0" smtClean="0"/>
              <a:t>Нужно сохранять живую планету с тем многообразием жизненных</a:t>
            </a:r>
            <a:br>
              <a:rPr lang="ru-RU" sz="2000" dirty="0" smtClean="0"/>
            </a:br>
            <a:r>
              <a:rPr lang="ru-RU" sz="2000" dirty="0" smtClean="0"/>
              <a:t>форм, которые были даны нам самой Природой</a:t>
            </a:r>
            <a:r>
              <a:rPr lang="ru-RU" sz="2000" dirty="0" smtClean="0"/>
              <a:t>.</a:t>
            </a:r>
            <a:br>
              <a:rPr lang="ru-RU" sz="2000" dirty="0" smtClean="0"/>
            </a:br>
            <a:r>
              <a:rPr lang="ru-RU" sz="2000" dirty="0" smtClean="0"/>
              <a:t/>
            </a:r>
            <a:br>
              <a:rPr lang="ru-RU" sz="2000" dirty="0" smtClean="0"/>
            </a:br>
            <a:r>
              <a:rPr lang="ru-RU" sz="2000" dirty="0" smtClean="0"/>
              <a:t>Проблемы охраны природы превратились в один из важнейших</a:t>
            </a:r>
            <a:br>
              <a:rPr lang="ru-RU" sz="2000" dirty="0" smtClean="0"/>
            </a:br>
            <a:r>
              <a:rPr lang="ru-RU" sz="2000" dirty="0" smtClean="0"/>
              <a:t>приоритетов национального развития.</a:t>
            </a:r>
            <a:r>
              <a:rPr lang="ru-RU" dirty="0" smtClean="0"/>
              <a:t/>
            </a:r>
            <a:br>
              <a:rPr lang="ru-RU" dirty="0" smtClean="0"/>
            </a:b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8724" y="2795810"/>
            <a:ext cx="8911687" cy="1280890"/>
          </a:xfrm>
        </p:spPr>
        <p:txBody>
          <a:bodyPr>
            <a:normAutofit/>
          </a:bodyPr>
          <a:lstStyle/>
          <a:p>
            <a:pPr algn="ctr"/>
            <a:r>
              <a:rPr lang="ru-RU" sz="5400" dirty="0" smtClean="0"/>
              <a:t>Спасибо за внимание!</a:t>
            </a:r>
            <a:endParaRPr lang="ru-RU" sz="5400" dirty="0"/>
          </a:p>
        </p:txBody>
      </p:sp>
    </p:spTree>
    <p:extLst>
      <p:ext uri="{BB962C8B-B14F-4D97-AF65-F5344CB8AC3E}">
        <p14:creationId xmlns="" xmlns:p14="http://schemas.microsoft.com/office/powerpoint/2010/main" val="69572780"/>
      </p:ext>
    </p:extLst>
  </p:cSld>
  <p:clrMapOvr>
    <a:masterClrMapping/>
  </p:clrMapOvr>
  <mc:AlternateContent xmlns:mc="http://schemas.openxmlformats.org/markup-compatibility/2006">
    <mc:Choice xmlns="" xmlns:p14="http://schemas.microsoft.com/office/powerpoint/2010/main" Requires="p14">
      <p:transition spd="slow" p14:dur="2000" advTm="6282"/>
    </mc:Choice>
    <mc:Fallback>
      <p:transition spd="slow" advTm="6282"/>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76549" y="587829"/>
            <a:ext cx="7367451" cy="6186309"/>
          </a:xfrm>
          <a:prstGeom prst="rect">
            <a:avLst/>
          </a:prstGeom>
        </p:spPr>
        <p:txBody>
          <a:bodyPr wrap="square">
            <a:spAutoFit/>
          </a:bodyPr>
          <a:lstStyle/>
          <a:p>
            <a:r>
              <a:rPr lang="ru-RU" sz="3600" dirty="0" smtClean="0"/>
              <a:t>Цель:</a:t>
            </a:r>
            <a:r>
              <a:rPr lang="ru-RU" dirty="0" smtClean="0"/>
              <a:t> -  расширение и углубление знаний об исчезающих видах животных Свердловской области.</a:t>
            </a:r>
          </a:p>
          <a:p>
            <a:endParaRPr lang="ru-RU" dirty="0" smtClean="0"/>
          </a:p>
          <a:p>
            <a:r>
              <a:rPr lang="ru-RU" sz="3600" dirty="0" smtClean="0"/>
              <a:t>Задачи:  </a:t>
            </a:r>
            <a:r>
              <a:rPr lang="ru-RU" dirty="0" smtClean="0"/>
              <a:t>- познакомиться с Красной книгой;</a:t>
            </a:r>
          </a:p>
          <a:p>
            <a:r>
              <a:rPr lang="ru-RU" dirty="0" smtClean="0"/>
              <a:t>- изучить животных занесённых в неё, их образ жизни;</a:t>
            </a:r>
          </a:p>
          <a:p>
            <a:pPr>
              <a:buFontTx/>
              <a:buChar char="-"/>
            </a:pPr>
            <a:r>
              <a:rPr lang="ru-RU" dirty="0" smtClean="0"/>
              <a:t> исследовать причины исчезновения животных;</a:t>
            </a:r>
          </a:p>
          <a:p>
            <a:pPr>
              <a:buFontTx/>
              <a:buChar char="-"/>
            </a:pPr>
            <a:r>
              <a:rPr lang="ru-RU" dirty="0" smtClean="0"/>
              <a:t> проанализировать полученную информацию;</a:t>
            </a:r>
          </a:p>
          <a:p>
            <a:pPr>
              <a:buFontTx/>
              <a:buChar char="-"/>
            </a:pPr>
            <a:r>
              <a:rPr lang="ru-RU" dirty="0" smtClean="0"/>
              <a:t> воспитывать любовь и бережное отношение к природе.</a:t>
            </a:r>
          </a:p>
          <a:p>
            <a:pPr>
              <a:buFontTx/>
              <a:buChar char="-"/>
            </a:pPr>
            <a:endParaRPr lang="ru-RU" dirty="0" smtClean="0"/>
          </a:p>
          <a:p>
            <a:r>
              <a:rPr lang="ru-RU" sz="3600" dirty="0" smtClean="0"/>
              <a:t>Объект исследования:  </a:t>
            </a:r>
            <a:endParaRPr lang="ru-RU" sz="3600" dirty="0" smtClean="0"/>
          </a:p>
          <a:p>
            <a:r>
              <a:rPr lang="ru-RU" dirty="0" smtClean="0"/>
              <a:t>- </a:t>
            </a:r>
            <a:r>
              <a:rPr lang="ru-RU" dirty="0" smtClean="0"/>
              <a:t>Красная книга </a:t>
            </a:r>
            <a:r>
              <a:rPr lang="ru-RU" dirty="0" smtClean="0"/>
              <a:t>Свердловской </a:t>
            </a:r>
            <a:r>
              <a:rPr lang="ru-RU" dirty="0" smtClean="0"/>
              <a:t>области.</a:t>
            </a:r>
          </a:p>
          <a:p>
            <a:pPr>
              <a:buFontTx/>
              <a:buChar char="-"/>
            </a:pPr>
            <a:endParaRPr lang="ru-RU" dirty="0" smtClean="0"/>
          </a:p>
          <a:p>
            <a:r>
              <a:rPr lang="ru-RU" sz="3600" dirty="0" smtClean="0"/>
              <a:t>Предмет исследования: </a:t>
            </a:r>
          </a:p>
          <a:p>
            <a:r>
              <a:rPr lang="ru-RU" dirty="0" smtClean="0"/>
              <a:t>- </a:t>
            </a:r>
            <a:r>
              <a:rPr lang="ru-RU" dirty="0" smtClean="0"/>
              <a:t>исчезающие виды </a:t>
            </a:r>
            <a:r>
              <a:rPr lang="ru-RU" dirty="0" smtClean="0"/>
              <a:t>животных.</a:t>
            </a:r>
          </a:p>
          <a:p>
            <a:pPr>
              <a:buFontTx/>
              <a:buChar char="-"/>
            </a:pPr>
            <a:endParaRPr lang="ru-RU" dirty="0" smtClean="0"/>
          </a:p>
          <a:p>
            <a:pPr>
              <a:buFontTx/>
              <a:buChar char="-"/>
            </a:pPr>
            <a:endParaRPr lang="ru-RU" dirty="0" smtClean="0"/>
          </a:p>
          <a:p>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00" y="914400"/>
            <a:ext cx="6096000" cy="4247317"/>
          </a:xfrm>
          <a:prstGeom prst="rect">
            <a:avLst/>
          </a:prstGeom>
        </p:spPr>
        <p:txBody>
          <a:bodyPr wrap="square">
            <a:spAutoFit/>
          </a:bodyPr>
          <a:lstStyle/>
          <a:p>
            <a:r>
              <a:rPr lang="ru-RU" sz="3600" dirty="0" smtClean="0"/>
              <a:t>Актуальность: </a:t>
            </a:r>
            <a:r>
              <a:rPr lang="ru-RU" sz="3600" dirty="0" smtClean="0"/>
              <a:t> </a:t>
            </a:r>
            <a:r>
              <a:rPr lang="ru-RU" b="1" dirty="0" smtClean="0"/>
              <a:t>- </a:t>
            </a:r>
            <a:r>
              <a:rPr lang="ru-RU" dirty="0" smtClean="0"/>
              <a:t>необходимо знать виды редких и исчезающих животных и как можно раньше научиться их охранять и защищать. </a:t>
            </a:r>
          </a:p>
          <a:p>
            <a:endParaRPr lang="ru-RU" dirty="0" smtClean="0"/>
          </a:p>
          <a:p>
            <a:r>
              <a:rPr lang="ru-RU" sz="3600" dirty="0" smtClean="0"/>
              <a:t>Гипотеза: </a:t>
            </a:r>
            <a:r>
              <a:rPr lang="ru-RU" dirty="0" smtClean="0"/>
              <a:t>- я предполагаю, что многие животные нуждаются в защите и помощи людей.</a:t>
            </a:r>
          </a:p>
          <a:p>
            <a:endParaRPr lang="ru-RU" sz="3600" dirty="0" smtClean="0"/>
          </a:p>
          <a:p>
            <a:r>
              <a:rPr lang="ru-RU" sz="3600" dirty="0" smtClean="0"/>
              <a:t> </a:t>
            </a:r>
            <a:r>
              <a:rPr lang="ru-RU" sz="3600" dirty="0" smtClean="0"/>
              <a:t>Методы исследования :      </a:t>
            </a:r>
          </a:p>
          <a:p>
            <a:r>
              <a:rPr lang="ru-RU" dirty="0" smtClean="0"/>
              <a:t>- сбор информации;</a:t>
            </a:r>
          </a:p>
          <a:p>
            <a:pPr>
              <a:buFontTx/>
              <a:buChar char="-"/>
            </a:pPr>
            <a:r>
              <a:rPr lang="ru-RU" dirty="0" smtClean="0"/>
              <a:t> обработка интернет ресурсов.</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background"/>
          <p:cNvPicPr>
            <a:picLocks noChangeAspect="1" noChangeArrowheads="1"/>
          </p:cNvPicPr>
          <p:nvPr/>
        </p:nvPicPr>
        <p:blipFill>
          <a:blip r:embed="rId2"/>
          <a:srcRect/>
          <a:stretch>
            <a:fillRect/>
          </a:stretch>
        </p:blipFill>
        <p:spPr bwMode="auto">
          <a:xfrm>
            <a:off x="1461862" y="4091458"/>
            <a:ext cx="1947544" cy="2596726"/>
          </a:xfrm>
          <a:prstGeom prst="rect">
            <a:avLst/>
          </a:prstGeom>
          <a:noFill/>
        </p:spPr>
      </p:pic>
      <p:pic>
        <p:nvPicPr>
          <p:cNvPr id="1028" name="Picture 4" descr="Picture background"/>
          <p:cNvPicPr>
            <a:picLocks noChangeAspect="1" noChangeArrowheads="1"/>
          </p:cNvPicPr>
          <p:nvPr/>
        </p:nvPicPr>
        <p:blipFill>
          <a:blip r:embed="rId3" cstate="print"/>
          <a:srcRect/>
          <a:stretch>
            <a:fillRect/>
          </a:stretch>
        </p:blipFill>
        <p:spPr bwMode="auto">
          <a:xfrm>
            <a:off x="8894271" y="4023789"/>
            <a:ext cx="1921775" cy="2621747"/>
          </a:xfrm>
          <a:prstGeom prst="rect">
            <a:avLst/>
          </a:prstGeom>
          <a:noFill/>
        </p:spPr>
      </p:pic>
      <p:sp>
        <p:nvSpPr>
          <p:cNvPr id="5" name="Прямоугольник 4"/>
          <p:cNvSpPr/>
          <p:nvPr/>
        </p:nvSpPr>
        <p:spPr>
          <a:xfrm>
            <a:off x="1907177" y="378824"/>
            <a:ext cx="9248503" cy="646331"/>
          </a:xfrm>
          <a:prstGeom prst="rect">
            <a:avLst/>
          </a:prstGeom>
        </p:spPr>
        <p:txBody>
          <a:bodyPr wrap="square">
            <a:spAutoFit/>
          </a:bodyPr>
          <a:lstStyle/>
          <a:p>
            <a:r>
              <a:rPr lang="ru-RU" sz="3600" dirty="0" smtClean="0"/>
              <a:t>История создания Красной книги</a:t>
            </a:r>
            <a:endParaRPr lang="ru-RU" sz="3600" dirty="0"/>
          </a:p>
        </p:txBody>
      </p:sp>
      <p:sp>
        <p:nvSpPr>
          <p:cNvPr id="6" name="Прямоугольник 5"/>
          <p:cNvSpPr/>
          <p:nvPr/>
        </p:nvSpPr>
        <p:spPr>
          <a:xfrm>
            <a:off x="914400" y="1258449"/>
            <a:ext cx="10620103" cy="2585323"/>
          </a:xfrm>
          <a:prstGeom prst="rect">
            <a:avLst/>
          </a:prstGeom>
        </p:spPr>
        <p:txBody>
          <a:bodyPr wrap="square">
            <a:spAutoFit/>
          </a:bodyPr>
          <a:lstStyle/>
          <a:p>
            <a:r>
              <a:rPr lang="ru-RU" sz="3600" dirty="0" err="1" smtClean="0">
                <a:solidFill>
                  <a:srgbClr val="FF0000"/>
                </a:solidFill>
              </a:rPr>
              <a:t>Кра́сная</a:t>
            </a:r>
            <a:r>
              <a:rPr lang="ru-RU" sz="3600" dirty="0" smtClean="0">
                <a:solidFill>
                  <a:srgbClr val="FF0000"/>
                </a:solidFill>
              </a:rPr>
              <a:t> </a:t>
            </a:r>
            <a:r>
              <a:rPr lang="ru-RU" sz="3600" dirty="0" err="1" smtClean="0">
                <a:solidFill>
                  <a:srgbClr val="FF0000"/>
                </a:solidFill>
              </a:rPr>
              <a:t>кни́га</a:t>
            </a:r>
            <a:r>
              <a:rPr lang="ru-RU" sz="3600" dirty="0" smtClean="0"/>
              <a:t> </a:t>
            </a:r>
            <a:r>
              <a:rPr lang="ru-RU" dirty="0" smtClean="0"/>
              <a:t>— аннотированный список редких и находящихся под угрозой исчезновения </a:t>
            </a:r>
            <a:r>
              <a:rPr lang="ru-RU" dirty="0" smtClean="0"/>
              <a:t>или исчезнувших</a:t>
            </a:r>
            <a:r>
              <a:rPr lang="ru-RU" dirty="0" smtClean="0"/>
              <a:t> </a:t>
            </a:r>
            <a:r>
              <a:rPr lang="ru-RU" dirty="0" smtClean="0">
                <a:hlinkClick r:id="rId4" tooltip="Животные"/>
              </a:rPr>
              <a:t>животных</a:t>
            </a:r>
            <a:r>
              <a:rPr lang="ru-RU" dirty="0" smtClean="0"/>
              <a:t>, </a:t>
            </a:r>
            <a:r>
              <a:rPr lang="ru-RU" dirty="0" smtClean="0">
                <a:hlinkClick r:id="rId5" tooltip="Растения"/>
              </a:rPr>
              <a:t>растений</a:t>
            </a:r>
            <a:r>
              <a:rPr lang="ru-RU" dirty="0" smtClean="0"/>
              <a:t> и </a:t>
            </a:r>
            <a:r>
              <a:rPr lang="ru-RU" dirty="0" smtClean="0">
                <a:hlinkClick r:id="rId6" tooltip="Грибы"/>
              </a:rPr>
              <a:t>грибов</a:t>
            </a:r>
            <a:r>
              <a:rPr lang="ru-RU" dirty="0" smtClean="0"/>
              <a:t>.</a:t>
            </a:r>
            <a:endParaRPr lang="ru-RU" dirty="0" smtClean="0"/>
          </a:p>
          <a:p>
            <a:endParaRPr lang="ru-RU" dirty="0" smtClean="0"/>
          </a:p>
          <a:p>
            <a:r>
              <a:rPr lang="ru-RU" dirty="0" smtClean="0"/>
              <a:t>Красная </a:t>
            </a:r>
            <a:r>
              <a:rPr lang="ru-RU" dirty="0" smtClean="0"/>
              <a:t>книга является основным документом, в котором обобщены материалы о современном состоянии редких и находящихся под угрозой исчезновения видов растений и животных, на основании которых проводится разработка научных и практических мер, направленных на их охрану, воспроизводство и рациональное использование.</a:t>
            </a:r>
            <a:endParaRPr lang="ru-RU" dirty="0"/>
          </a:p>
        </p:txBody>
      </p:sp>
      <p:pic>
        <p:nvPicPr>
          <p:cNvPr id="1032" name="Picture 8" descr="Picture background"/>
          <p:cNvPicPr>
            <a:picLocks noChangeAspect="1" noChangeArrowheads="1"/>
          </p:cNvPicPr>
          <p:nvPr/>
        </p:nvPicPr>
        <p:blipFill>
          <a:blip r:embed="rId7"/>
          <a:srcRect/>
          <a:stretch>
            <a:fillRect/>
          </a:stretch>
        </p:blipFill>
        <p:spPr bwMode="auto">
          <a:xfrm>
            <a:off x="5197837" y="4049486"/>
            <a:ext cx="1995443" cy="25803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Picture background"/>
          <p:cNvPicPr>
            <a:picLocks noChangeAspect="1" noChangeArrowheads="1"/>
          </p:cNvPicPr>
          <p:nvPr/>
        </p:nvPicPr>
        <p:blipFill>
          <a:blip r:embed="rId2"/>
          <a:srcRect/>
          <a:stretch>
            <a:fillRect/>
          </a:stretch>
        </p:blipFill>
        <p:spPr bwMode="auto">
          <a:xfrm>
            <a:off x="9652273" y="3827418"/>
            <a:ext cx="2143488" cy="2779702"/>
          </a:xfrm>
          <a:prstGeom prst="rect">
            <a:avLst/>
          </a:prstGeom>
          <a:noFill/>
        </p:spPr>
      </p:pic>
      <p:sp>
        <p:nvSpPr>
          <p:cNvPr id="4" name="Прямоугольник 3"/>
          <p:cNvSpPr/>
          <p:nvPr/>
        </p:nvSpPr>
        <p:spPr>
          <a:xfrm>
            <a:off x="1632857" y="300446"/>
            <a:ext cx="9705703" cy="1477328"/>
          </a:xfrm>
          <a:prstGeom prst="rect">
            <a:avLst/>
          </a:prstGeom>
        </p:spPr>
        <p:txBody>
          <a:bodyPr wrap="square">
            <a:spAutoFit/>
          </a:bodyPr>
          <a:lstStyle/>
          <a:p>
            <a:pPr algn="ctr"/>
            <a:r>
              <a:rPr lang="ru-RU" sz="3600" dirty="0" smtClean="0"/>
              <a:t>Свердловская область  </a:t>
            </a:r>
            <a:r>
              <a:rPr lang="ru-RU" sz="3600" dirty="0" smtClean="0"/>
              <a:t>- это природный музей под открытым небом.</a:t>
            </a:r>
          </a:p>
          <a:p>
            <a:pPr algn="ctr"/>
            <a:endParaRPr lang="ru-RU" dirty="0"/>
          </a:p>
        </p:txBody>
      </p:sp>
      <p:pic>
        <p:nvPicPr>
          <p:cNvPr id="30724" name="Picture 4" descr="Picture background"/>
          <p:cNvPicPr>
            <a:picLocks noChangeAspect="1" noChangeArrowheads="1"/>
          </p:cNvPicPr>
          <p:nvPr/>
        </p:nvPicPr>
        <p:blipFill>
          <a:blip r:embed="rId3"/>
          <a:srcRect/>
          <a:stretch>
            <a:fillRect/>
          </a:stretch>
        </p:blipFill>
        <p:spPr bwMode="auto">
          <a:xfrm>
            <a:off x="4440193" y="3844381"/>
            <a:ext cx="2011138" cy="2752362"/>
          </a:xfrm>
          <a:prstGeom prst="rect">
            <a:avLst/>
          </a:prstGeom>
          <a:noFill/>
        </p:spPr>
      </p:pic>
      <p:sp>
        <p:nvSpPr>
          <p:cNvPr id="6" name="Прямоугольник 5"/>
          <p:cNvSpPr/>
          <p:nvPr/>
        </p:nvSpPr>
        <p:spPr>
          <a:xfrm>
            <a:off x="796834" y="1859340"/>
            <a:ext cx="10998926" cy="1754326"/>
          </a:xfrm>
          <a:prstGeom prst="rect">
            <a:avLst/>
          </a:prstGeom>
        </p:spPr>
        <p:txBody>
          <a:bodyPr wrap="square">
            <a:spAutoFit/>
          </a:bodyPr>
          <a:lstStyle/>
          <a:p>
            <a:r>
              <a:rPr lang="ru-RU" dirty="0" smtClean="0"/>
              <a:t>Свердловская область имеет большую территорию. По ней протекает много рек, растёт большое количество лесов. Всё это создаёт условия для обитания самых разных животных. Раньше животный мир нашей области был очень богат. Но строительство городов, ведение сельского хозяйства и другая деятельность человека изменили природные условия. К сожалению, это привело к уменьшению численности или полному уничтожению некоторых видов животных.</a:t>
            </a:r>
            <a:endParaRPr lang="ru-RU" dirty="0"/>
          </a:p>
        </p:txBody>
      </p:sp>
      <p:pic>
        <p:nvPicPr>
          <p:cNvPr id="30726" name="Picture 6" descr="https://avatars.mds.yandex.net/i?id=174ddbd7555b1ccd5cc38833868cbcff781fcc58-12421657-images-thumbs&amp;n=13"/>
          <p:cNvPicPr>
            <a:picLocks noChangeAspect="1" noChangeArrowheads="1"/>
          </p:cNvPicPr>
          <p:nvPr/>
        </p:nvPicPr>
        <p:blipFill>
          <a:blip r:embed="rId4"/>
          <a:srcRect t="725" r="14831"/>
          <a:stretch>
            <a:fillRect/>
          </a:stretch>
        </p:blipFill>
        <p:spPr bwMode="auto">
          <a:xfrm>
            <a:off x="6662058" y="3801291"/>
            <a:ext cx="2991394" cy="2834640"/>
          </a:xfrm>
          <a:prstGeom prst="rect">
            <a:avLst/>
          </a:prstGeom>
          <a:noFill/>
        </p:spPr>
      </p:pic>
      <p:pic>
        <p:nvPicPr>
          <p:cNvPr id="30728" name="Picture 8" descr="Picture background"/>
          <p:cNvPicPr>
            <a:picLocks noChangeAspect="1" noChangeArrowheads="1"/>
          </p:cNvPicPr>
          <p:nvPr/>
        </p:nvPicPr>
        <p:blipFill>
          <a:blip r:embed="rId5"/>
          <a:srcRect/>
          <a:stretch>
            <a:fillRect/>
          </a:stretch>
        </p:blipFill>
        <p:spPr bwMode="auto">
          <a:xfrm>
            <a:off x="508271" y="3836127"/>
            <a:ext cx="3715655" cy="278674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0925" y="547910"/>
            <a:ext cx="8911687" cy="1280890"/>
          </a:xfrm>
        </p:spPr>
        <p:txBody>
          <a:bodyPr/>
          <a:lstStyle/>
          <a:p>
            <a:r>
              <a:rPr lang="ru-RU" dirty="0" smtClean="0"/>
              <a:t>Животные</a:t>
            </a:r>
            <a:r>
              <a:rPr lang="en-US" dirty="0" smtClean="0"/>
              <a:t>,</a:t>
            </a:r>
            <a:r>
              <a:rPr lang="ru-RU" dirty="0" smtClean="0"/>
              <a:t> занесенные в Красную книгу </a:t>
            </a:r>
            <a:r>
              <a:rPr lang="ru-RU" dirty="0" smtClean="0"/>
              <a:t>Свердловской области</a:t>
            </a:r>
            <a:endParaRPr lang="ru-RU" dirty="0"/>
          </a:p>
        </p:txBody>
      </p:sp>
      <p:sp>
        <p:nvSpPr>
          <p:cNvPr id="3" name="Объект 2"/>
          <p:cNvSpPr>
            <a:spLocks noGrp="1"/>
          </p:cNvSpPr>
          <p:nvPr>
            <p:ph idx="1"/>
          </p:nvPr>
        </p:nvSpPr>
        <p:spPr>
          <a:xfrm>
            <a:off x="1827212" y="2146300"/>
            <a:ext cx="3100388" cy="3777622"/>
          </a:xfrm>
        </p:spPr>
        <p:txBody>
          <a:bodyPr/>
          <a:lstStyle/>
          <a:p>
            <a:r>
              <a:rPr lang="ru-RU" dirty="0" smtClean="0"/>
              <a:t>Сибирская косуля</a:t>
            </a:r>
          </a:p>
          <a:p>
            <a:r>
              <a:rPr lang="ru-RU" dirty="0" smtClean="0"/>
              <a:t>Прудовая ночница</a:t>
            </a:r>
          </a:p>
          <a:p>
            <a:r>
              <a:rPr lang="ru-RU" dirty="0" smtClean="0"/>
              <a:t>Водяная ночница</a:t>
            </a:r>
          </a:p>
          <a:p>
            <a:r>
              <a:rPr lang="ru-RU" dirty="0" smtClean="0"/>
              <a:t>Бородатая неясыть </a:t>
            </a:r>
          </a:p>
          <a:p>
            <a:r>
              <a:rPr lang="ru-RU" dirty="0" smtClean="0"/>
              <a:t>Седой дятел</a:t>
            </a:r>
          </a:p>
          <a:p>
            <a:r>
              <a:rPr lang="ru-RU" dirty="0" smtClean="0"/>
              <a:t>Бархатница </a:t>
            </a:r>
            <a:r>
              <a:rPr lang="ru-RU" dirty="0" err="1" smtClean="0"/>
              <a:t>тарпея</a:t>
            </a:r>
            <a:endParaRPr lang="ru-RU" dirty="0" smtClean="0"/>
          </a:p>
          <a:p>
            <a:r>
              <a:rPr lang="ru-RU" dirty="0" smtClean="0"/>
              <a:t>Обыкновенный осоед</a:t>
            </a:r>
          </a:p>
          <a:p>
            <a:r>
              <a:rPr lang="ru-RU" dirty="0" smtClean="0"/>
              <a:t>Лебедь-шипун</a:t>
            </a:r>
          </a:p>
          <a:p>
            <a:r>
              <a:rPr lang="ru-RU" dirty="0" smtClean="0"/>
              <a:t>Обыкновенный ёж</a:t>
            </a:r>
            <a:endParaRPr lang="ru-RU" dirty="0"/>
          </a:p>
        </p:txBody>
      </p:sp>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43800" y="1828800"/>
            <a:ext cx="1993900" cy="1121569"/>
          </a:xfrm>
          <a:prstGeom prst="rect">
            <a:avLst/>
          </a:prstGeo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42259" y="2146300"/>
            <a:ext cx="1498600" cy="1121569"/>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421940" y="1883569"/>
            <a:ext cx="1417301" cy="1788392"/>
          </a:xfrm>
          <a:prstGeom prst="rect">
            <a:avLst/>
          </a:prstGeom>
        </p:spPr>
      </p:pic>
      <p:pic>
        <p:nvPicPr>
          <p:cNvPr id="7" name="Рисунок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856519" y="3267869"/>
            <a:ext cx="1898441" cy="1765300"/>
          </a:xfrm>
          <a:prstGeom prst="rect">
            <a:avLst/>
          </a:prstGeom>
        </p:spPr>
      </p:pic>
      <p:pic>
        <p:nvPicPr>
          <p:cNvPr id="8" name="Рисунок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746460" y="2950369"/>
            <a:ext cx="1757821" cy="1172595"/>
          </a:xfrm>
          <a:prstGeom prst="rect">
            <a:avLst/>
          </a:prstGeom>
        </p:spPr>
      </p:pic>
      <p:pic>
        <p:nvPicPr>
          <p:cNvPr id="9" name="Рисунок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421940" y="3658359"/>
            <a:ext cx="1835944" cy="1374810"/>
          </a:xfrm>
          <a:prstGeom prst="rect">
            <a:avLst/>
          </a:prstGeom>
        </p:spPr>
      </p:pic>
      <p:pic>
        <p:nvPicPr>
          <p:cNvPr id="10" name="Рисунок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6895176" y="4968999"/>
            <a:ext cx="1710685" cy="950380"/>
          </a:xfrm>
          <a:prstGeom prst="rect">
            <a:avLst/>
          </a:prstGeom>
        </p:spPr>
      </p:pic>
      <p:pic>
        <p:nvPicPr>
          <p:cNvPr id="11" name="Рисунок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587702" y="5013816"/>
            <a:ext cx="1752210" cy="1169788"/>
          </a:xfrm>
          <a:prstGeom prst="rect">
            <a:avLst/>
          </a:prstGeom>
        </p:spPr>
      </p:pic>
      <p:sp>
        <p:nvSpPr>
          <p:cNvPr id="12" name="TextBox 11"/>
          <p:cNvSpPr txBox="1"/>
          <p:nvPr/>
        </p:nvSpPr>
        <p:spPr>
          <a:xfrm>
            <a:off x="7543800" y="1828800"/>
            <a:ext cx="724357" cy="369332"/>
          </a:xfrm>
          <a:prstGeom prst="rect">
            <a:avLst/>
          </a:prstGeom>
          <a:noFill/>
        </p:spPr>
        <p:txBody>
          <a:bodyPr wrap="square" rtlCol="0">
            <a:spAutoFit/>
          </a:bodyPr>
          <a:lstStyle/>
          <a:p>
            <a:r>
              <a:rPr lang="ru-RU" dirty="0" smtClean="0"/>
              <a:t>1</a:t>
            </a:r>
            <a:endParaRPr lang="ru-RU" dirty="0"/>
          </a:p>
        </p:txBody>
      </p:sp>
      <p:sp>
        <p:nvSpPr>
          <p:cNvPr id="13" name="TextBox 12"/>
          <p:cNvSpPr txBox="1"/>
          <p:nvPr/>
        </p:nvSpPr>
        <p:spPr>
          <a:xfrm>
            <a:off x="6266161" y="2153087"/>
            <a:ext cx="984999" cy="369332"/>
          </a:xfrm>
          <a:prstGeom prst="rect">
            <a:avLst/>
          </a:prstGeom>
          <a:noFill/>
        </p:spPr>
        <p:txBody>
          <a:bodyPr wrap="square" rtlCol="0">
            <a:spAutoFit/>
          </a:bodyPr>
          <a:lstStyle/>
          <a:p>
            <a:r>
              <a:rPr lang="ru-RU" dirty="0" smtClean="0"/>
              <a:t>2</a:t>
            </a:r>
            <a:endParaRPr lang="ru-RU" dirty="0"/>
          </a:p>
        </p:txBody>
      </p:sp>
      <p:sp>
        <p:nvSpPr>
          <p:cNvPr id="14" name="TextBox 13"/>
          <p:cNvSpPr txBox="1"/>
          <p:nvPr/>
        </p:nvSpPr>
        <p:spPr>
          <a:xfrm>
            <a:off x="10510876" y="3261643"/>
            <a:ext cx="887083" cy="369332"/>
          </a:xfrm>
          <a:prstGeom prst="rect">
            <a:avLst/>
          </a:prstGeom>
          <a:noFill/>
        </p:spPr>
        <p:txBody>
          <a:bodyPr wrap="square" rtlCol="0">
            <a:spAutoFit/>
          </a:bodyPr>
          <a:lstStyle/>
          <a:p>
            <a:r>
              <a:rPr lang="ru-RU" dirty="0" smtClean="0"/>
              <a:t>3</a:t>
            </a:r>
            <a:endParaRPr lang="ru-RU" dirty="0"/>
          </a:p>
        </p:txBody>
      </p:sp>
      <p:sp>
        <p:nvSpPr>
          <p:cNvPr id="15" name="TextBox 14"/>
          <p:cNvSpPr txBox="1"/>
          <p:nvPr/>
        </p:nvSpPr>
        <p:spPr>
          <a:xfrm>
            <a:off x="5896896" y="3266190"/>
            <a:ext cx="1093743" cy="369332"/>
          </a:xfrm>
          <a:prstGeom prst="rect">
            <a:avLst/>
          </a:prstGeom>
          <a:noFill/>
        </p:spPr>
        <p:txBody>
          <a:bodyPr wrap="square" rtlCol="0">
            <a:spAutoFit/>
          </a:bodyPr>
          <a:lstStyle/>
          <a:p>
            <a:r>
              <a:rPr lang="ru-RU" dirty="0" smtClean="0"/>
              <a:t>4</a:t>
            </a:r>
            <a:endParaRPr lang="ru-RU" dirty="0"/>
          </a:p>
        </p:txBody>
      </p:sp>
      <p:sp>
        <p:nvSpPr>
          <p:cNvPr id="16" name="TextBox 15"/>
          <p:cNvSpPr txBox="1"/>
          <p:nvPr/>
        </p:nvSpPr>
        <p:spPr>
          <a:xfrm>
            <a:off x="7769136" y="2941833"/>
            <a:ext cx="978318" cy="369332"/>
          </a:xfrm>
          <a:prstGeom prst="rect">
            <a:avLst/>
          </a:prstGeom>
          <a:noFill/>
        </p:spPr>
        <p:txBody>
          <a:bodyPr wrap="square" rtlCol="0">
            <a:spAutoFit/>
          </a:bodyPr>
          <a:lstStyle/>
          <a:p>
            <a:r>
              <a:rPr lang="ru-RU" dirty="0" smtClean="0"/>
              <a:t>5</a:t>
            </a:r>
            <a:endParaRPr lang="ru-RU" dirty="0"/>
          </a:p>
        </p:txBody>
      </p:sp>
      <p:sp>
        <p:nvSpPr>
          <p:cNvPr id="17" name="TextBox 16"/>
          <p:cNvSpPr txBox="1"/>
          <p:nvPr/>
        </p:nvSpPr>
        <p:spPr>
          <a:xfrm>
            <a:off x="10954417" y="3618184"/>
            <a:ext cx="958641" cy="369332"/>
          </a:xfrm>
          <a:prstGeom prst="rect">
            <a:avLst/>
          </a:prstGeom>
          <a:noFill/>
        </p:spPr>
        <p:txBody>
          <a:bodyPr wrap="square" rtlCol="0">
            <a:spAutoFit/>
          </a:bodyPr>
          <a:lstStyle/>
          <a:p>
            <a:r>
              <a:rPr lang="ru-RU" dirty="0" smtClean="0"/>
              <a:t>6</a:t>
            </a:r>
            <a:endParaRPr lang="ru-RU" dirty="0"/>
          </a:p>
        </p:txBody>
      </p:sp>
      <p:pic>
        <p:nvPicPr>
          <p:cNvPr id="18" name="Рисунок 17"/>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7740858" y="4131500"/>
            <a:ext cx="1681081" cy="994802"/>
          </a:xfrm>
          <a:prstGeom prst="rect">
            <a:avLst/>
          </a:prstGeom>
        </p:spPr>
      </p:pic>
      <p:sp>
        <p:nvSpPr>
          <p:cNvPr id="19" name="TextBox 18"/>
          <p:cNvSpPr txBox="1"/>
          <p:nvPr/>
        </p:nvSpPr>
        <p:spPr>
          <a:xfrm>
            <a:off x="9075696" y="4738761"/>
            <a:ext cx="1347661" cy="369332"/>
          </a:xfrm>
          <a:prstGeom prst="rect">
            <a:avLst/>
          </a:prstGeom>
          <a:noFill/>
        </p:spPr>
        <p:txBody>
          <a:bodyPr wrap="square" rtlCol="0">
            <a:spAutoFit/>
          </a:bodyPr>
          <a:lstStyle/>
          <a:p>
            <a:r>
              <a:rPr lang="ru-RU" dirty="0" smtClean="0">
                <a:solidFill>
                  <a:schemeClr val="bg1"/>
                </a:solidFill>
              </a:rPr>
              <a:t>7</a:t>
            </a:r>
            <a:endParaRPr lang="ru-RU" dirty="0">
              <a:solidFill>
                <a:schemeClr val="bg1"/>
              </a:solidFill>
            </a:endParaRPr>
          </a:p>
        </p:txBody>
      </p:sp>
      <p:sp>
        <p:nvSpPr>
          <p:cNvPr id="20" name="TextBox 19"/>
          <p:cNvSpPr txBox="1"/>
          <p:nvPr/>
        </p:nvSpPr>
        <p:spPr>
          <a:xfrm>
            <a:off x="6878544" y="4922276"/>
            <a:ext cx="1193265" cy="369332"/>
          </a:xfrm>
          <a:prstGeom prst="rect">
            <a:avLst/>
          </a:prstGeom>
          <a:noFill/>
        </p:spPr>
        <p:txBody>
          <a:bodyPr wrap="square" rtlCol="0">
            <a:spAutoFit/>
          </a:bodyPr>
          <a:lstStyle/>
          <a:p>
            <a:r>
              <a:rPr lang="ru-RU" dirty="0" smtClean="0"/>
              <a:t>8</a:t>
            </a:r>
            <a:endParaRPr lang="ru-RU" dirty="0"/>
          </a:p>
        </p:txBody>
      </p:sp>
      <p:sp>
        <p:nvSpPr>
          <p:cNvPr id="21" name="TextBox 20"/>
          <p:cNvSpPr txBox="1"/>
          <p:nvPr/>
        </p:nvSpPr>
        <p:spPr>
          <a:xfrm>
            <a:off x="10039385" y="4968999"/>
            <a:ext cx="839483" cy="369332"/>
          </a:xfrm>
          <a:prstGeom prst="rect">
            <a:avLst/>
          </a:prstGeom>
          <a:noFill/>
        </p:spPr>
        <p:txBody>
          <a:bodyPr wrap="square" rtlCol="0">
            <a:spAutoFit/>
          </a:bodyPr>
          <a:lstStyle/>
          <a:p>
            <a:r>
              <a:rPr lang="ru-RU" dirty="0" smtClean="0"/>
              <a:t>9</a:t>
            </a:r>
            <a:endParaRPr lang="ru-RU" dirty="0"/>
          </a:p>
        </p:txBody>
      </p:sp>
    </p:spTree>
    <p:extLst>
      <p:ext uri="{BB962C8B-B14F-4D97-AF65-F5344CB8AC3E}">
        <p14:creationId xmlns="" xmlns:p14="http://schemas.microsoft.com/office/powerpoint/2010/main" val="3428394542"/>
      </p:ext>
    </p:extLst>
  </p:cSld>
  <p:clrMapOvr>
    <a:masterClrMapping/>
  </p:clrMapOvr>
  <mc:AlternateContent xmlns:mc="http://schemas.openxmlformats.org/markup-compatibility/2006">
    <mc:Choice xmlns="" xmlns:p14="http://schemas.microsoft.com/office/powerpoint/2010/main" Requires="p14">
      <p:transition spd="slow" p14:dur="2000" advTm="12060"/>
    </mc:Choice>
    <mc:Fallback>
      <p:transition spd="slow" advTm="1206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6325" y="611410"/>
            <a:ext cx="8911687" cy="1280890"/>
          </a:xfrm>
        </p:spPr>
        <p:txBody>
          <a:bodyPr/>
          <a:lstStyle/>
          <a:p>
            <a:r>
              <a:rPr lang="ru-RU" dirty="0" smtClean="0"/>
              <a:t>Сегодня расскажу про обыкновенного ежа</a:t>
            </a:r>
            <a:endParaRPr lang="ru-RU" dirty="0"/>
          </a:p>
        </p:txBody>
      </p:sp>
      <p:sp>
        <p:nvSpPr>
          <p:cNvPr id="3" name="Объект 2"/>
          <p:cNvSpPr>
            <a:spLocks noGrp="1"/>
          </p:cNvSpPr>
          <p:nvPr>
            <p:ph idx="1"/>
          </p:nvPr>
        </p:nvSpPr>
        <p:spPr>
          <a:xfrm>
            <a:off x="1852612" y="2120900"/>
            <a:ext cx="8915400" cy="3777622"/>
          </a:xfrm>
        </p:spPr>
        <p:txBody>
          <a:bodyPr>
            <a:normAutofit/>
          </a:bodyPr>
          <a:lstStyle/>
          <a:p>
            <a:pPr marL="0" indent="0">
              <a:buNone/>
            </a:pPr>
            <a:r>
              <a:rPr lang="ru-RU" sz="2000" dirty="0" smtClean="0"/>
              <a:t>Относится к отряду насекомоядных</a:t>
            </a:r>
            <a:r>
              <a:rPr lang="en-US" sz="2000" dirty="0" smtClean="0"/>
              <a:t>. </a:t>
            </a:r>
            <a:r>
              <a:rPr lang="ru-RU" sz="2000" dirty="0" smtClean="0"/>
              <a:t>Семейство ежовых живет в смешанных и лиственных лесах</a:t>
            </a:r>
            <a:r>
              <a:rPr lang="en-US" sz="2000" dirty="0" smtClean="0"/>
              <a:t>.</a:t>
            </a:r>
            <a:r>
              <a:rPr lang="ru-RU" sz="2000" dirty="0" smtClean="0"/>
              <a:t> Ведет сумеречный и ночной образ жизни</a:t>
            </a:r>
            <a:r>
              <a:rPr lang="en-US" sz="2000" dirty="0" smtClean="0"/>
              <a:t>.</a:t>
            </a:r>
            <a:r>
              <a:rPr lang="ru-RU" sz="2000" dirty="0" smtClean="0"/>
              <a:t> Питается насекомыми</a:t>
            </a:r>
            <a:r>
              <a:rPr lang="en-US" sz="2000" dirty="0" smtClean="0"/>
              <a:t>,</a:t>
            </a:r>
            <a:r>
              <a:rPr lang="ru-RU" sz="2000" dirty="0" smtClean="0"/>
              <a:t> лягушками</a:t>
            </a:r>
            <a:r>
              <a:rPr lang="en-US" sz="2000" dirty="0" smtClean="0"/>
              <a:t>,</a:t>
            </a:r>
            <a:r>
              <a:rPr lang="ru-RU" sz="2000" dirty="0" smtClean="0"/>
              <a:t> грызунами</a:t>
            </a:r>
            <a:r>
              <a:rPr lang="en-US" sz="2000" dirty="0" smtClean="0"/>
              <a:t>,</a:t>
            </a:r>
            <a:r>
              <a:rPr lang="ru-RU" sz="2000" dirty="0" smtClean="0"/>
              <a:t> растительным кормом</a:t>
            </a:r>
            <a:r>
              <a:rPr lang="en-US" sz="2000" dirty="0" smtClean="0"/>
              <a:t>.</a:t>
            </a:r>
            <a:r>
              <a:rPr lang="ru-RU" sz="2000" dirty="0" smtClean="0"/>
              <a:t> К осени набирает запас жира и впадает в зимнюю спячку</a:t>
            </a:r>
            <a:endParaRPr lang="ru-RU" sz="2000" dirty="0"/>
          </a:p>
        </p:txBody>
      </p:sp>
      <p:pic>
        <p:nvPicPr>
          <p:cNvPr id="4" name="Рисунок 3"/>
          <p:cNvPicPr>
            <a:picLocks noChangeAspect="1"/>
          </p:cNvPicPr>
          <p:nvPr/>
        </p:nvPicPr>
        <p:blipFill>
          <a:blip r:embed="rId2"/>
          <a:stretch>
            <a:fillRect/>
          </a:stretch>
        </p:blipFill>
        <p:spPr>
          <a:xfrm>
            <a:off x="402635" y="3987506"/>
            <a:ext cx="3018225" cy="2609237"/>
          </a:xfrm>
          <a:prstGeom prst="rect">
            <a:avLst/>
          </a:prstGeom>
        </p:spPr>
      </p:pic>
      <p:pic>
        <p:nvPicPr>
          <p:cNvPr id="5" name="Рисунок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299494" y="4029307"/>
            <a:ext cx="2987821" cy="2528248"/>
          </a:xfrm>
          <a:prstGeom prst="rect">
            <a:avLst/>
          </a:prstGeom>
        </p:spPr>
      </p:pic>
      <p:pic>
        <p:nvPicPr>
          <p:cNvPr id="6" name="Рисунок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8666480" y="4025789"/>
            <a:ext cx="2972525" cy="2544828"/>
          </a:xfrm>
          <a:prstGeom prst="rect">
            <a:avLst/>
          </a:prstGeom>
        </p:spPr>
      </p:pic>
    </p:spTree>
    <p:extLst>
      <p:ext uri="{BB962C8B-B14F-4D97-AF65-F5344CB8AC3E}">
        <p14:creationId xmlns="" xmlns:p14="http://schemas.microsoft.com/office/powerpoint/2010/main" val="354616808"/>
      </p:ext>
    </p:extLst>
  </p:cSld>
  <p:clrMapOvr>
    <a:masterClrMapping/>
  </p:clrMapOvr>
  <mc:AlternateContent xmlns:mc="http://schemas.openxmlformats.org/markup-compatibility/2006">
    <mc:Choice xmlns="" xmlns:p14="http://schemas.microsoft.com/office/powerpoint/2010/main" Requires="p14">
      <p:transition spd="slow" p14:dur="2000" advTm="11130"/>
    </mc:Choice>
    <mc:Fallback>
      <p:transition spd="slow" advTm="1113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Причины исчезновения животных:</a:t>
            </a:r>
            <a:endParaRPr lang="ru-RU" dirty="0"/>
          </a:p>
        </p:txBody>
      </p:sp>
      <p:sp>
        <p:nvSpPr>
          <p:cNvPr id="3" name="Содержимое 2"/>
          <p:cNvSpPr>
            <a:spLocks noGrp="1"/>
          </p:cNvSpPr>
          <p:nvPr>
            <p:ph idx="1"/>
          </p:nvPr>
        </p:nvSpPr>
        <p:spPr>
          <a:xfrm>
            <a:off x="2638697" y="1214846"/>
            <a:ext cx="8865915" cy="5342707"/>
          </a:xfrm>
        </p:spPr>
        <p:txBody>
          <a:bodyPr>
            <a:normAutofit/>
          </a:bodyPr>
          <a:lstStyle/>
          <a:p>
            <a:pPr>
              <a:buNone/>
            </a:pPr>
            <a:endParaRPr lang="ru-RU" dirty="0" smtClean="0"/>
          </a:p>
          <a:p>
            <a:r>
              <a:rPr lang="ru-RU" dirty="0" smtClean="0"/>
              <a:t>Вырубка лесов;</a:t>
            </a:r>
          </a:p>
          <a:p>
            <a:r>
              <a:rPr lang="ru-RU" dirty="0" smtClean="0"/>
              <a:t>Лесные пожары;</a:t>
            </a:r>
          </a:p>
          <a:p>
            <a:r>
              <a:rPr lang="ru-RU" dirty="0" smtClean="0"/>
              <a:t>Распашка земель;</a:t>
            </a:r>
          </a:p>
          <a:p>
            <a:r>
              <a:rPr lang="ru-RU" dirty="0" smtClean="0"/>
              <a:t>Браконьерство;</a:t>
            </a:r>
          </a:p>
          <a:p>
            <a:r>
              <a:rPr lang="ru-RU" dirty="0" smtClean="0"/>
              <a:t>Загрязнение воздуха и почвы</a:t>
            </a:r>
            <a:r>
              <a:rPr lang="ru-RU" dirty="0" smtClean="0"/>
              <a:t>.</a:t>
            </a:r>
          </a:p>
          <a:p>
            <a:pPr>
              <a:buNone/>
            </a:pPr>
            <a:r>
              <a:rPr lang="ru-RU" dirty="0" smtClean="0"/>
              <a:t> </a:t>
            </a:r>
            <a:r>
              <a:rPr lang="ru-RU" sz="3600" dirty="0" smtClean="0"/>
              <a:t>Чтобы сохранить животных нужно:</a:t>
            </a:r>
          </a:p>
          <a:p>
            <a:r>
              <a:rPr lang="ru-RU" dirty="0" smtClean="0"/>
              <a:t>Запретить охоту.</a:t>
            </a:r>
          </a:p>
          <a:p>
            <a:r>
              <a:rPr lang="ru-RU" dirty="0" smtClean="0"/>
              <a:t>Запретить добычу животных.</a:t>
            </a:r>
          </a:p>
          <a:p>
            <a:r>
              <a:rPr lang="ru-RU" dirty="0" smtClean="0"/>
              <a:t>Запретить </a:t>
            </a:r>
            <a:r>
              <a:rPr lang="ru-RU" dirty="0" smtClean="0"/>
              <a:t>разрушать  места </a:t>
            </a:r>
            <a:r>
              <a:rPr lang="ru-RU" dirty="0" smtClean="0"/>
              <a:t>обитания животных.</a:t>
            </a:r>
          </a:p>
          <a:p>
            <a:r>
              <a:rPr lang="ru-RU" dirty="0" smtClean="0"/>
              <a:t>Охранять заповедники.</a:t>
            </a:r>
          </a:p>
          <a:p>
            <a:r>
              <a:rPr lang="ru-RU" dirty="0" smtClean="0"/>
              <a:t>Заботиться о размножении.</a:t>
            </a:r>
          </a:p>
          <a:p>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Правила друзей природы</a:t>
            </a:r>
            <a:endParaRPr lang="ru-RU" dirty="0"/>
          </a:p>
        </p:txBody>
      </p:sp>
      <p:sp>
        <p:nvSpPr>
          <p:cNvPr id="3" name="Содержимое 2"/>
          <p:cNvSpPr>
            <a:spLocks noGrp="1"/>
          </p:cNvSpPr>
          <p:nvPr>
            <p:ph idx="1"/>
          </p:nvPr>
        </p:nvSpPr>
        <p:spPr>
          <a:xfrm>
            <a:off x="2589212" y="1214846"/>
            <a:ext cx="8915400" cy="4696376"/>
          </a:xfrm>
        </p:spPr>
        <p:txBody>
          <a:bodyPr/>
          <a:lstStyle/>
          <a:p>
            <a:pPr>
              <a:buNone/>
            </a:pPr>
            <a:endParaRPr lang="ru-RU" dirty="0" smtClean="0"/>
          </a:p>
          <a:p>
            <a:r>
              <a:rPr lang="ru-RU" dirty="0" smtClean="0"/>
              <a:t>Не сори.</a:t>
            </a:r>
          </a:p>
          <a:p>
            <a:r>
              <a:rPr lang="ru-RU" dirty="0" smtClean="0"/>
              <a:t>Не разжигай костёр.</a:t>
            </a:r>
          </a:p>
          <a:p>
            <a:r>
              <a:rPr lang="ru-RU" dirty="0" smtClean="0"/>
              <a:t>Не ломай ветки деревьев и кустарников.</a:t>
            </a:r>
          </a:p>
          <a:p>
            <a:r>
              <a:rPr lang="ru-RU" dirty="0" smtClean="0"/>
              <a:t>Не топчи траву и цветы.</a:t>
            </a:r>
          </a:p>
          <a:p>
            <a:r>
              <a:rPr lang="ru-RU" dirty="0" smtClean="0"/>
              <a:t>Не лови диких животных и не уноси их домой.</a:t>
            </a:r>
          </a:p>
          <a:p>
            <a:r>
              <a:rPr lang="ru-RU" dirty="0" smtClean="0"/>
              <a:t>Не разоряй птичьих гнёзд.</a:t>
            </a:r>
          </a:p>
          <a:p>
            <a:endParaRPr lang="ru-RU" dirty="0"/>
          </a:p>
        </p:txBody>
      </p:sp>
      <p:pic>
        <p:nvPicPr>
          <p:cNvPr id="31746" name="Picture 2" descr="Picture background"/>
          <p:cNvPicPr>
            <a:picLocks noChangeAspect="1" noChangeArrowheads="1"/>
          </p:cNvPicPr>
          <p:nvPr/>
        </p:nvPicPr>
        <p:blipFill>
          <a:blip r:embed="rId2"/>
          <a:srcRect/>
          <a:stretch>
            <a:fillRect/>
          </a:stretch>
        </p:blipFill>
        <p:spPr bwMode="auto">
          <a:xfrm>
            <a:off x="6949439" y="3879669"/>
            <a:ext cx="4127862" cy="2678750"/>
          </a:xfrm>
          <a:prstGeom prst="rect">
            <a:avLst/>
          </a:prstGeom>
          <a:noFill/>
        </p:spPr>
      </p:pic>
    </p:spTree>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366</TotalTime>
  <Words>396</Words>
  <Application>Microsoft Office PowerPoint</Application>
  <PresentationFormat>Произвольный</PresentationFormat>
  <Paragraphs>76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Легкий дым</vt:lpstr>
      <vt:lpstr>Красная книга Свердловской области</vt:lpstr>
      <vt:lpstr>Слайд 2</vt:lpstr>
      <vt:lpstr>Слайд 3</vt:lpstr>
      <vt:lpstr>Слайд 4</vt:lpstr>
      <vt:lpstr>Слайд 5</vt:lpstr>
      <vt:lpstr>Животные, занесенные в Красную книгу Свердловской области</vt:lpstr>
      <vt:lpstr>Сегодня расскажу про обыкновенного ежа</vt:lpstr>
      <vt:lpstr>Причины исчезновения животных:</vt:lpstr>
      <vt:lpstr>Правила друзей природы</vt:lpstr>
      <vt:lpstr>Выводы исследования:    В Красную книгу занесены животные и растения, которые находятся на грани исчезновения.  Красная книга – сигнал тревоги и обращение к людям за помощью. Нужно сохранять живую планету с тем многообразием жизненных форм, которые были даны нам самой Природой.  Проблемы охраны природы превратились в один из важнейших приоритетов национального развития. </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Красная книга Каменского района</dc:title>
  <dc:creator>андрей атрепьев</dc:creator>
  <cp:lastModifiedBy>Teacher1</cp:lastModifiedBy>
  <cp:revision>16</cp:revision>
  <dcterms:created xsi:type="dcterms:W3CDTF">2025-02-14T07:14:35Z</dcterms:created>
  <dcterms:modified xsi:type="dcterms:W3CDTF">2025-02-25T11:09:19Z</dcterms:modified>
</cp:coreProperties>
</file>