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" initials="Д" lastIdx="1" clrIdx="0">
    <p:extLst>
      <p:ext uri="{19B8F6BF-5375-455C-9EA6-DF929625EA0E}">
        <p15:presenceInfo xmlns="" xmlns:p15="http://schemas.microsoft.com/office/powerpoint/2012/main" userId="Дмитр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E4EC"/>
    <a:srgbClr val="F2DCEF"/>
    <a:srgbClr val="FDF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5865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11T19:04:04.099" idx="1">
    <p:pos x="5497" y="-3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934734-8A0E-0A45-8730-28EF5E549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9729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AD4FFC-AA02-C14F-BB1B-BEF09C670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459"/>
          <a:stretch/>
        </p:blipFill>
        <p:spPr>
          <a:xfrm>
            <a:off x="7255396" y="0"/>
            <a:ext cx="4936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5855D-A994-9A41-8466-F4C983C68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19133"/>
            <a:ext cx="5586714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C7B65E-93C3-774B-B30E-F3B234F82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798808"/>
            <a:ext cx="558671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7CAB57-FE69-A949-86C2-B3F1D61B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DE9660-CB3F-2546-B574-03FE893D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EA302C-A836-BA44-8234-D74D6D9D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4483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6AACB-D885-5D40-9164-F577B6DC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7F5F46-8105-8946-8A1F-E9D31F6CE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31CB92-095F-FF4E-BE4B-B680AF27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F43EC-39FB-C74C-8A94-4985ED02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EFFB08-E10A-484E-9A79-EB0B988B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222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E87C89-AA40-C245-890B-22E7C8C70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B94FD3-8990-3B4D-9856-1D0943BF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537169-952B-0D42-A173-80796BC0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F19E12-B293-9342-8A12-B73BEFC0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F9FD7B-C6C9-AF4E-AF30-F6930D78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75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8E2065-FF07-A64D-A6C3-20E5A022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958E3-EB09-0741-A450-896912B9D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15F152-2BB1-AC45-AE1C-800FB8B1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859C8C-6357-6443-9A62-FA899695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E1C026-CC21-6F4F-B416-7587EAED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857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B3C37-4E43-DE43-8B61-9A54F4AE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5FF716-F03A-C44F-8080-77DFB5EB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90CDD4-AB0F-C14C-A1C7-20D39C36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AC5E50-66D4-D94B-8CE8-F12D3DCB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B1132F-132D-0E4D-93A9-092211BE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004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A39EC-8FEC-5547-BE59-379F3406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8442D-6C2E-394D-8B20-D0ABE8754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D52AF3-D51B-6341-8869-33B3F50F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3CFF1F-98FF-2846-A0D5-D50EF7D8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F4AEA-193A-8A41-9185-ECE35775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CC08A3-E255-8844-96DD-A128BFA6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0409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E400D-02CD-1547-BBB4-47F5DF5A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7F562A-F89D-B549-AA58-6948B046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B8450E-62E0-B944-B97C-34F6CBB3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D68093-3335-7540-80D9-70D9E02B9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85520C-3AE8-604E-BCB0-4752DC50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AC45DF-CCB3-2E46-8C57-057746EC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F2EEAF-33D0-5F43-800B-EDB16731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8378EF-A54C-DE4F-A10F-00ACEBEF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307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1E0194-5B87-1D49-A50D-01391DEA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1F8DA14-B26F-AD44-A6EF-B630D981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A8B0B-E89E-F644-ADDF-F360D92D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12ED53-AAEB-CA4B-8FE1-AB1B5F28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7348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19D7FE-43FB-BF47-B3D4-423CEB68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14F95A3-A4BE-4142-843C-974C87F5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127340-617D-AC40-8AFC-BF5CB2CB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972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4801D-D20C-6A4A-8A09-3537B14D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501903-5B50-7543-BC58-CAA1F6BB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5B2907-24FD-C541-A7AB-4157BE3E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83D2EE-6509-B14E-B10C-02A33336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5AEA7C-68E9-2945-B216-899AE5D5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C4B3A1-387E-A544-A7C8-0C815133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21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65603-D331-F242-97BD-A7AC5F92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2C2FA32-8C8D-C342-95AA-24DF5F9A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A29FD7-3F75-514F-879A-7E3EA3F91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CE5694-C964-494A-A80A-0401C160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143228-2323-3845-8446-52293E85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6F23EB-5B9F-F74A-9B03-7DD59DF1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209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5DD458-DE85-1E40-82BF-D32EBFEECC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7421353" y="3680749"/>
            <a:ext cx="4770647" cy="3177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CFD135-2B3E-4948-B4E8-02B4AB91D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0575"/>
          <a:stretch/>
        </p:blipFill>
        <p:spPr>
          <a:xfrm flipH="1">
            <a:off x="0" y="3680748"/>
            <a:ext cx="9302162" cy="3177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868352A-9710-0540-8C2E-A5D972AD09D6}"/>
              </a:ext>
            </a:extLst>
          </p:cNvPr>
          <p:cNvSpPr/>
          <p:nvPr userDrawn="1"/>
        </p:nvSpPr>
        <p:spPr>
          <a:xfrm>
            <a:off x="0" y="0"/>
            <a:ext cx="12192000" cy="3680748"/>
          </a:xfrm>
          <a:prstGeom prst="rect">
            <a:avLst/>
          </a:prstGeom>
          <a:gradFill>
            <a:gsLst>
              <a:gs pos="0">
                <a:srgbClr val="D7E4EC"/>
              </a:gs>
              <a:gs pos="100000">
                <a:srgbClr val="FDF0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5F53CE-8AD3-7541-A23E-47B5E6F7DBDF}"/>
              </a:ext>
            </a:extLst>
          </p:cNvPr>
          <p:cNvSpPr/>
          <p:nvPr userDrawn="1"/>
        </p:nvSpPr>
        <p:spPr>
          <a:xfrm>
            <a:off x="0" y="3680222"/>
            <a:ext cx="12192000" cy="1671508"/>
          </a:xfrm>
          <a:prstGeom prst="rect">
            <a:avLst/>
          </a:prstGeom>
          <a:gradFill>
            <a:gsLst>
              <a:gs pos="100000">
                <a:srgbClr val="D7E4EC">
                  <a:alpha val="0"/>
                </a:srgbClr>
              </a:gs>
              <a:gs pos="0">
                <a:srgbClr val="FDF0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8FC23D-D079-564E-AD83-77894D6D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EE38B2-DBEC-D048-85DA-96511BD0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E094B8-5AC7-B740-A7C4-98E5FC7C5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C8D6-8EAC-5847-BE0E-77AB6D480B6F}" type="datetimeFigureOut">
              <a:rPr lang="uk-UA" smtClean="0"/>
              <a:pPr/>
              <a:t>03.03.2025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9814C-6899-4742-8FF0-1B48661B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E1025-2B67-4646-8FF7-0B9923DB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4175-1575-D948-986C-DB1A6ADD63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021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A8980-A64F-FD4C-A072-145A9D36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74" y="1319133"/>
            <a:ext cx="6874740" cy="2387600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Bahnschrift SemiBold SemiConden" panose="020B0502040204020203" pitchFamily="34" charset="0"/>
              </a:rPr>
              <a:t>«Мыло своими руками»</a:t>
            </a:r>
            <a:endParaRPr lang="uk-UA" sz="72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99D280-DF64-9C4A-A559-A101B135B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Bahnschrift SemiBold" panose="020B0502040204020203" pitchFamily="34" charset="0"/>
              </a:rPr>
              <a:t>Исследовательский проект</a:t>
            </a:r>
            <a:endParaRPr lang="uk-UA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D257F8-EA37-47C9-A109-D96AF59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</a:rPr>
              <a:t>Изготовление мыла своими руками</a:t>
            </a:r>
            <a:endParaRPr lang="ru-RU" sz="6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3B997A-8E27-40D1-B716-73893204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52" y="1442167"/>
            <a:ext cx="5090652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нужно определить нужное количество мыльной основы и натереть её не терке или нарезать кусочками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нужно её расплавить. Некоторые предпочитают плавить мыло в микроволновке. Можно это сделать и на водяной бане.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основа расплавится, можно вводить ароматизатор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Краситель вы можете приобрести специальный, но можно использовать и пищевой. Добавьте в мыло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уходовое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масло (1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ч.л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250 г основы).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CCEC02-57C4-4B1F-9689-F3C623A7D79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96" b="6798"/>
          <a:stretch/>
        </p:blipFill>
        <p:spPr bwMode="auto">
          <a:xfrm>
            <a:off x="5842604" y="1065642"/>
            <a:ext cx="2028825" cy="2072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1D533B-8A67-4086-AF3E-8C3DCBA8D98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32" b="9508"/>
          <a:stretch/>
        </p:blipFill>
        <p:spPr bwMode="auto">
          <a:xfrm>
            <a:off x="8019385" y="1065642"/>
            <a:ext cx="1909230" cy="2009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813406-C9E4-4432-B30F-1E548BE3ABD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43" b="18705"/>
          <a:stretch/>
        </p:blipFill>
        <p:spPr bwMode="auto">
          <a:xfrm>
            <a:off x="10076571" y="1256142"/>
            <a:ext cx="1811286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0171901-C2D2-4958-B872-FBC56EED1A8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51" b="16780"/>
          <a:stretch/>
        </p:blipFill>
        <p:spPr bwMode="auto">
          <a:xfrm>
            <a:off x="5842605" y="3381805"/>
            <a:ext cx="180296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48AE6A6-C716-444F-8F78-CE7DA116347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47" b="12451"/>
          <a:stretch/>
        </p:blipFill>
        <p:spPr bwMode="auto">
          <a:xfrm>
            <a:off x="7827825" y="3428999"/>
            <a:ext cx="2292350" cy="1724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D0BDF7E-0C3C-468F-9459-3591CB437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75" b="11217"/>
          <a:stretch/>
        </p:blipFill>
        <p:spPr bwMode="auto">
          <a:xfrm>
            <a:off x="10302435" y="3542136"/>
            <a:ext cx="1643584" cy="161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4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0A33F-15B8-406B-AFA4-5F4A20E8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Подведение итогов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DC4BB6-8660-40B4-A15B-41FD2D1C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569"/>
            <a:ext cx="8718755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 №1.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сравнила несколько образцов домашнего и обычного мыла на привлекательность внешнего вида.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внешний вид мыла ручной работы гораздо разнообразнее и привлекательнее, чем обычное мыло.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 №2.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Сравнение ароматов мыла.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оба мыла имеют приятный аромат.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№3.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Сравнения ощущений после мытья рук. Вывод: после применения фабричного мыла ощущается сухость кожи, после домашнего мыла ощущения сухости нет.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 №4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Сравнение пенообразования.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мытье мылом ручной работы пены меньше, чем при мытье обычным мылом, что свидетельствует о минимальном содержании химических поверхностно активных веществ, вредных для здоровья.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проведённых опытов можно сказать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мыло ручной работы не уступает по аромату, но выигрывает по внешнему виду, ощущению при мытье  и безопасности в сравнении с обычным мылом.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7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B5CA0-26BD-49E0-B25A-93C971AB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D5B63C-6B76-410E-A217-599E4A1E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696"/>
            <a:ext cx="4848778" cy="4351338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подготовки этой работы я значительно углубила свои знания в истории мыловарения. Поняла, что как и любое начинание, сварить мыло своими руками требует аккуратности, соблюдения правил безопасности, а так же большого желания.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над этим проектом, я получила такие знания, которые пригодятся и в жизни, и в дальнейшем при изучении химии. Я поняла, что изготовление мыла дома не приносит никакого вреда окружающей среде, потому что готовится из экологически чистых материалов. И оно намного полезнее для кожи, чем покупное фабричное.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57887E-27E1-41C8-9B01-5BBE045475DE}"/>
              </a:ext>
            </a:extLst>
          </p:cNvPr>
          <p:cNvSpPr txBox="1"/>
          <p:nvPr/>
        </p:nvSpPr>
        <p:spPr>
          <a:xfrm>
            <a:off x="5974572" y="1729100"/>
            <a:ext cx="6096982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гипотеза полностью подтвердилась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Я убедилась, что варить мыло очень интересно.  Мыло, приготовленное своими руками, станет самым приятным подарком, который порадует родных людей и друзей.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 мыловарения меня ещё больше заинтересовала. В дальнейшем я планирую освоить мастер-классы по изготовлению мыла. Если вы прониклись идеей домашнего мыловарения, если вас интересует наличие в вашей ванной комнате красивых ароматных и полезных брусочков, то дерзайте, пробуйте, экспериментируйте и творите!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9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A8980-A64F-FD4C-A072-145A9D36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319133"/>
            <a:ext cx="6874740" cy="2387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Bahnschrift SemiBold SemiConden" panose="020B0502040204020203" pitchFamily="34" charset="0"/>
              </a:rPr>
              <a:t>Спасибо за внимание!</a:t>
            </a:r>
            <a:endParaRPr lang="uk-UA" sz="7200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0F3BF8-34DF-40A1-AACB-53C86DC3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A167D7-9AE9-4C0C-AFE7-6FB214BE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7065" cy="382005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Чистота - залог здоровья! Использование мыла прочно вошло в нашу жизнь, из роскоши постепенно превратившись в предмет первой необходимости, а его производство стало повсеместным.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каждый может в магазине выбрать мыло по своему вкусу и применению. А я варю мыло уже 1 месяц дома сама. Мы всей семьёй выбираем новые формочки, и я учусь его варить. А уж пользоваться им - одно удовольствие!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E2A6CC45-6C9D-4180-BB02-CE43E22F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15" y="1701165"/>
            <a:ext cx="3455670" cy="3455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2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B1C39F-707D-439F-BE60-4E367077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Актуальность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7806A5-CF90-43C2-95A6-9B5E7F31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мыловарение - увлекательный и весёлый процесс. Вместо того, чтобы покупать готовое мыло в магазине вы можете своими руками создать нечто особенное и неповторимое. До сих пор доподлинно неизвестно, когда и где появилось искусство мыловарения.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существует множество заводов по-быстрому и дешёвому производству мыла, но неповторимость домашнего мыла всё чаще убеждает людей заниматься именно домашним мыловарением.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Созданное с любовью и применением всей Вашей фантазии, такое мыло не только станет приятным в использование, но и будет отличным подарком для друзей.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90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A09416-3797-43DB-824C-62DCFB56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Причины по которым стоит варить дома мыло: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B18694-204B-4C49-B050-6AE383BA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361"/>
            <a:ext cx="9426677" cy="3442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видите, что добавляете.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используете только то, что любите (цвет, аромат, форму).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модное и увлекательное хобби и интересное занятие.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красивые и необычные подарки для друзей. 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мыло состоит из натуральных ингредиентов, которые благоприятно воздействуют на кожу, а это и есть формула красоты и здоровья.</a:t>
            </a:r>
          </a:p>
        </p:txBody>
      </p:sp>
    </p:spTree>
    <p:extLst>
      <p:ext uri="{BB962C8B-B14F-4D97-AF65-F5344CB8AC3E}">
        <p14:creationId xmlns="" xmlns:p14="http://schemas.microsoft.com/office/powerpoint/2010/main" val="18823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21AB2-C8F0-4ABA-BCF0-D6966588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</a:t>
            </a:r>
            <a:r>
              <a:rPr lang="ru-RU" sz="2800" b="1" i="1" dirty="0"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цель </a:t>
            </a:r>
            <a:r>
              <a:rPr lang="ru-RU" sz="2800" b="1" i="1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</a:t>
            </a:r>
            <a:endParaRPr lang="ru-RU" sz="60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E7F75F-A7F0-48B4-9542-83126FD82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901635" cy="34307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предположила, что если варить мыло самим, то: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тебя всегда будет оригинальный, красивый и полезный для кожи продукт;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будешь увлечён интересным делом;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всегда сможешь сделать подарок своим друзьям и близким;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мыла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своими руками 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 ли оно лучше покупного.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7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36612-6062-4025-BD85-61F258F3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Задачи и методы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BE0FCE-65D5-4CB2-8230-66BC1BBD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730554" cy="39970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исследования: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историю возникновения мыла;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технологией изготовления мыла дома;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эксперимент «Состояние кожи при использовании фабричного (магазинного) мыла»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практическую работу «Сравнение домашнего мыла и магазинного»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изучала книги по мыловарению;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искала информацию в интернете;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 исследование и эксперимент;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училась варить мыло сама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83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9DC4D6-D027-491A-A1E4-BD2A2B7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История возникновения мыла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3F5909B-7ACD-4020-B550-56025CB23D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37580"/>
            <a:ext cx="2447556" cy="130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A79A36-CF9E-457B-82C8-78D78D563894}"/>
              </a:ext>
            </a:extLst>
          </p:cNvPr>
          <p:cNvSpPr txBox="1"/>
          <p:nvPr/>
        </p:nvSpPr>
        <p:spPr>
          <a:xfrm>
            <a:off x="466725" y="1052332"/>
            <a:ext cx="51258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История создания мыла насчитывает сотни лет и окутана тайнами и легендами. По имеющимся данным, мыло изготовлялось ещё в древнем Шумере и Вавилоне (около 2800 г. до н.э.). Описания технологий изготовления мыла были найдены еще в Месопотамии на глиняных табличках, относящихся примерно к 2200 г. до н.э. А египетский папирус, найденный в середине второго тысячелетия до нашей эры, свидетельствующий, что египтяне регулярно мылись с помощью мыла.</a:t>
            </a:r>
            <a:endParaRPr lang="ru-RU" sz="11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641040-CE01-4DE6-8240-26EE64FAB423}"/>
              </a:ext>
            </a:extLst>
          </p:cNvPr>
          <p:cNvSpPr txBox="1"/>
          <p:nvPr/>
        </p:nvSpPr>
        <p:spPr>
          <a:xfrm>
            <a:off x="6253316" y="1052332"/>
            <a:ext cx="5436254" cy="144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Широко применялись подобные моющие средства и в Древнем Риме. Одна из легенд связывает появление мыла и даже слова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soap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(англ.) с горой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Sapo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которой в древнем Риме совершалось жертвоприношение богам. Животный жир, выделяющийся при сжигании жертвы, скапливался и смешивался с древесной золой костра. Полученная масса смывалась дождем в глинистый грунт берега реки Тибр, где жители стирали белье и, естественно, наблюдательность человека не упустила того факта, что благодаря этой смеси одежда отстирывалась гораздо легче.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A86076B-6B89-4945-A27B-2758FC101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6" y="2733886"/>
            <a:ext cx="1891266" cy="111356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74ED839-2283-4B9B-9115-4A19C49CEA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00" y="2635733"/>
            <a:ext cx="1617115" cy="13098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570751-85EB-4B7A-8138-F6571AB6A574}"/>
              </a:ext>
            </a:extLst>
          </p:cNvPr>
          <p:cNvSpPr txBox="1"/>
          <p:nvPr/>
        </p:nvSpPr>
        <p:spPr>
          <a:xfrm>
            <a:off x="466725" y="4520310"/>
            <a:ext cx="3871452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Постепенно производство расширялось, и популярность мыла росла. После того, как великий французский ученый Пастер в начале XIX (19) в. установил, что бактерии являются возбудителями болезней, жизненная важность личной гигиены стала очевидна всем. В конце XIX (19) в. было налажено массовое промышленное производство мыла и с тех пор это продукт первой необходимости, без которого невозможно представить жизнь современного человека.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840663A-D805-4652-8FE0-B41DFDA6F7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7" y="4520310"/>
            <a:ext cx="1707802" cy="178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95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DA1A95-7D00-4D80-9B11-22B5FC21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 фабричного мыла от мыла ручной работы: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EC9D3-6FB0-465F-BC1E-12AFEF3B8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423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SemiBold SemiConden" panose="020B0502040204020203" pitchFamily="34" charset="0"/>
              </a:rPr>
              <a:t>Ручной работы: 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елается вручную при строжайшем соблюдении технологии процесса.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его состав входит только то, что необходимо и достаточно: мыльная основа из натуральных масел и естественный глицерин.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Мыльная основа — это мыло без наполнителей. Как правило, в такое мыло вводят также смягчающие и питательные добавки: бесконечное разнообразие жиров, восков, глин, лечебных грязей, растений и экстрактов из них, и, конечно, эфирные масла.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7E07F5-EC27-4ECD-AD23-E5A93DE0E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23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SemiBold SemiConden" panose="020B0502040204020203" pitchFamily="34" charset="0"/>
              </a:rPr>
              <a:t>Фабричное: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промышленном производстве (на фабрике) глицерин отделяют от мыла. В процессе химической реакции в мыле появляется свободная щёлочь, что не полезно для кожи человека. Кроме того, в заводском мыле не используются натуральные масла и составляющие натуральных фруктов и трав, а присутствуют синтетические добавки в виде консервантов, эмульгаторов и отдушек. Они могут вызывать сухость,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стянутость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кожи, раздражение, шелушение, аллергические реакции и кожные заболевания. 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11EAE0-E8CC-4789-B06D-588078728315}"/>
              </a:ext>
            </a:extLst>
          </p:cNvPr>
          <p:cNvSpPr txBox="1"/>
          <p:nvPr/>
        </p:nvSpPr>
        <p:spPr>
          <a:xfrm>
            <a:off x="3047509" y="1058392"/>
            <a:ext cx="6096982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отличие мыло ручной работы не в том, что его делают руками, а в том, как делают и из чего.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="" xmlns:a16="http://schemas.microsoft.com/office/drawing/2014/main" id="{796C77D9-0DAE-4EF6-9A8A-90FCEA142A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5" y="4971906"/>
            <a:ext cx="2056079" cy="165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="" xmlns:a16="http://schemas.microsoft.com/office/drawing/2014/main" id="{BC34D5A5-01DB-4837-9CBF-E27F40272D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4606105"/>
            <a:ext cx="2695575" cy="202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378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C2F2F-4D66-4456-BD3E-BF279F60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«Влияние фабричного мыла на кожу»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3F8688-E152-4A24-9FE3-DB7FC2C6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369"/>
            <a:ext cx="68545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решила провести небольшой эксперимент на использование мыла 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кожу рук. Участвовали я и мама.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нормальная кожа.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проблемная кожа.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1 неделю результаты следующие: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– нормальная кожа. У мамы – сухость.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2 недели эксперимента: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– нормальная кожа (чувство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стянутости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мамы – сильная сухость, покраснение.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не пользовались во время эксперимента кремом, так как 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крем мыло.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16FEF514-3DFA-4271-B788-EE9D05363A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5" y="1060185"/>
            <a:ext cx="1550046" cy="103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67121E-53CA-4F86-950C-19AEAED349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7358" y="1378517"/>
            <a:ext cx="857283" cy="145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454161-7A65-4A58-9335-584C1B5F00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354" y="2431781"/>
            <a:ext cx="923290" cy="1451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62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325B"/>
      </a:accent1>
      <a:accent2>
        <a:srgbClr val="D77E8F"/>
      </a:accent2>
      <a:accent3>
        <a:srgbClr val="865753"/>
      </a:accent3>
      <a:accent4>
        <a:srgbClr val="DC685E"/>
      </a:accent4>
      <a:accent5>
        <a:srgbClr val="B38B6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1243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«Мыло своими руками»</vt:lpstr>
      <vt:lpstr>Введение</vt:lpstr>
      <vt:lpstr>Актуальность исследования</vt:lpstr>
      <vt:lpstr>Причины по которым стоит варить дома мыло:</vt:lpstr>
      <vt:lpstr>Гипотеза и цель исследования:</vt:lpstr>
      <vt:lpstr>Задачи и методы исследования:</vt:lpstr>
      <vt:lpstr>История возникновения мыла</vt:lpstr>
      <vt:lpstr>Отличие фабричного мыла от мыла ручной работы:</vt:lpstr>
      <vt:lpstr>Эксперимент «Влияние фабричного мыла на кожу»</vt:lpstr>
      <vt:lpstr>Изготовление мыла своими руками</vt:lpstr>
      <vt:lpstr>Подведение итогов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Teacher1</cp:lastModifiedBy>
  <cp:revision>12</cp:revision>
  <dcterms:created xsi:type="dcterms:W3CDTF">2024-04-24T09:39:19Z</dcterms:created>
  <dcterms:modified xsi:type="dcterms:W3CDTF">2025-03-03T07:05:01Z</dcterms:modified>
</cp:coreProperties>
</file>