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4" r:id="rId3"/>
    <p:sldMasterId id="2147483656" r:id="rId4"/>
    <p:sldMasterId id="2147483658" r:id="rId5"/>
    <p:sldMasterId id="2147483682" r:id="rId6"/>
  </p:sldMasterIdLst>
  <p:sldIdLst>
    <p:sldId id="256" r:id="rId7"/>
    <p:sldId id="264" r:id="rId8"/>
    <p:sldId id="263" r:id="rId9"/>
    <p:sldId id="265" r:id="rId10"/>
    <p:sldId id="260" r:id="rId11"/>
    <p:sldId id="258" r:id="rId12"/>
    <p:sldId id="259" r:id="rId13"/>
    <p:sldId id="262" r:id="rId14"/>
    <p:sldId id="266" r:id="rId15"/>
    <p:sldId id="267" r:id="rId16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6" y="-90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275386-36B1-4719-8A07-A7426376216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6592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0BE2B3-486F-46C5-B30E-BE220432F86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6592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A331B0-6377-45D2-AF85-ACD9997EB0A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6592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398ACD2-04C9-42C5-BF18-8873C8B1088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59040" cy="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6592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03640" y="1512360"/>
            <a:ext cx="59040" cy="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8FEA194-FAF4-4141-B948-7950D591628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543DD15-5BF6-4E57-8362-C945B3EC2EB4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6592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9142899-240C-440E-B8F0-A89016044A8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59040" cy="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65920" y="1326240"/>
            <a:ext cx="5904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03640" y="1512360"/>
            <a:ext cx="59040" cy="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8AD4ECF4-AA56-4A74-B53C-318338EBD26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3447000" y="516492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22700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554739F-7C53-4A26-B76D-37C5E9E7720D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364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3640" y="558720"/>
            <a:ext cx="90691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3180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ftr" idx="4"/>
          </p:nvPr>
        </p:nvSpPr>
        <p:spPr>
          <a:xfrm>
            <a:off x="3447000" y="516492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sldNum" idx="5"/>
          </p:nvPr>
        </p:nvSpPr>
        <p:spPr>
          <a:xfrm>
            <a:off x="722700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9C1E54B-183B-4942-8D7F-970700DCBF1E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dt" idx="6"/>
          </p:nvPr>
        </p:nvSpPr>
        <p:spPr>
          <a:xfrm>
            <a:off x="50364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558720"/>
            <a:ext cx="90691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3180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ftr" idx="10"/>
          </p:nvPr>
        </p:nvSpPr>
        <p:spPr>
          <a:xfrm>
            <a:off x="3447000" y="516492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11"/>
          </p:nvPr>
        </p:nvSpPr>
        <p:spPr>
          <a:xfrm>
            <a:off x="722700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533DB14-C4EF-45F0-9540-C3150E4C292A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dt" idx="12"/>
          </p:nvPr>
        </p:nvSpPr>
        <p:spPr>
          <a:xfrm>
            <a:off x="50364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558720"/>
            <a:ext cx="90691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3180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ftr" idx="13"/>
          </p:nvPr>
        </p:nvSpPr>
        <p:spPr>
          <a:xfrm>
            <a:off x="3447000" y="516492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4"/>
          </p:nvPr>
        </p:nvSpPr>
        <p:spPr>
          <a:xfrm>
            <a:off x="722700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FD12DD5-0813-4592-A0FF-75BEAF1FD752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dt" idx="15"/>
          </p:nvPr>
        </p:nvSpPr>
        <p:spPr>
          <a:xfrm>
            <a:off x="50364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558720"/>
            <a:ext cx="90691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12132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180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3640" y="1716480"/>
            <a:ext cx="12132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ftr" idx="16"/>
          </p:nvPr>
        </p:nvSpPr>
        <p:spPr>
          <a:xfrm>
            <a:off x="3447000" y="516492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8" name="PlaceHolder 6"/>
          <p:cNvSpPr>
            <a:spLocks noGrp="1"/>
          </p:cNvSpPr>
          <p:nvPr>
            <p:ph type="sldNum" idx="17"/>
          </p:nvPr>
        </p:nvSpPr>
        <p:spPr>
          <a:xfrm>
            <a:off x="722700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9362786-1898-4287-AECB-64D1C56C5DA2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dt" idx="18"/>
          </p:nvPr>
        </p:nvSpPr>
        <p:spPr>
          <a:xfrm>
            <a:off x="50364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558720"/>
            <a:ext cx="90691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12132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31800" y="1326240"/>
            <a:ext cx="121320" cy="74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3640" y="1716480"/>
            <a:ext cx="12132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Второй уровень структуры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Третий уровень структуры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Четвёртый уровень структуры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Пятый уровень структуры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Шестой уровень структуры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Седьмой уровень структуры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9"/>
          </p:nvPr>
        </p:nvSpPr>
        <p:spPr>
          <a:xfrm>
            <a:off x="3447000" y="516492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50"/>
          </p:nvPr>
        </p:nvSpPr>
        <p:spPr>
          <a:xfrm>
            <a:off x="722700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88C3335-4DF1-4BAA-A464-D5BC798E8086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dt" idx="51"/>
          </p:nvPr>
        </p:nvSpPr>
        <p:spPr>
          <a:xfrm>
            <a:off x="503640" y="516492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502920" y="1490400"/>
            <a:ext cx="4426560" cy="295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Проект на тему «Бабочки»</a:t>
            </a:r>
            <a:endParaRPr lang="ru-RU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933080" y="39600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lnSpc>
                <a:spcPct val="100000"/>
              </a:lnSpc>
              <a:spcBef>
                <a:spcPts val="1414"/>
              </a:spcBef>
              <a:buNone/>
              <a:tabLst>
                <a:tab pos="0" algn="l"/>
              </a:tabLst>
            </a:pPr>
            <a:r>
              <a:rPr lang="ru-RU" sz="15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Над проектом и презентацией  работал: Подтяжкин Ростислав ученик 4 б класса  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avatars.mds.yandex.net/i?id=ee91eea405c43cdbc8ad98ff26a01548a1f332056dafea9f-1281475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120631"/>
            <a:ext cx="9501254" cy="5368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640" y="70920"/>
            <a:ext cx="9069120" cy="67710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dirty="0" smtClean="0">
                <a:latin typeface="Comic Sans MS" pitchFamily="66" charset="0"/>
              </a:rPr>
              <a:t>Общие сведения о бабочках</a:t>
            </a:r>
            <a:endParaRPr lang="ru-RU" sz="26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404" y="1049325"/>
            <a:ext cx="921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dirty="0">
                <a:solidFill>
                  <a:srgbClr val="000000"/>
                </a:solidFill>
              </a:rPr>
              <a:t>На нашей планете их около 200 000 видов.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>
                <a:solidFill>
                  <a:srgbClr val="000000"/>
                </a:solidFill>
              </a:rPr>
              <a:t>народе их называют «летающими цветами».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/>
          </p:nvPr>
        </p:nvPicPr>
        <p:blipFill>
          <a:blip r:embed="rId2" cstate="print"/>
          <a:stretch/>
        </p:blipFill>
        <p:spPr>
          <a:xfrm>
            <a:off x="253966" y="763573"/>
            <a:ext cx="1928826" cy="128588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66" y="2335209"/>
            <a:ext cx="1953628" cy="1285884"/>
          </a:xfrm>
          <a:prstGeom prst="rect">
            <a:avLst/>
          </a:prstGeom>
          <a:noFill/>
        </p:spPr>
      </p:pic>
      <p:pic>
        <p:nvPicPr>
          <p:cNvPr id="46084" name="Picture 4" descr="https://avatars.mds.yandex.net/get-entity_search/2400093/952252581/S600xU_2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296" y="2335209"/>
            <a:ext cx="1927832" cy="1285884"/>
          </a:xfrm>
          <a:prstGeom prst="rect">
            <a:avLst/>
          </a:prstGeom>
          <a:noFill/>
        </p:spPr>
      </p:pic>
      <p:pic>
        <p:nvPicPr>
          <p:cNvPr id="46086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6064" y="2263771"/>
            <a:ext cx="1928826" cy="1285884"/>
          </a:xfrm>
          <a:prstGeom prst="rect">
            <a:avLst/>
          </a:prstGeom>
          <a:noFill/>
        </p:spPr>
      </p:pic>
      <p:pic>
        <p:nvPicPr>
          <p:cNvPr id="46088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394" y="2263771"/>
            <a:ext cx="1928826" cy="1285883"/>
          </a:xfrm>
          <a:prstGeom prst="rect">
            <a:avLst/>
          </a:prstGeom>
          <a:noFill/>
        </p:spPr>
      </p:pic>
      <p:pic>
        <p:nvPicPr>
          <p:cNvPr id="46090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6394" y="763573"/>
            <a:ext cx="1928826" cy="12858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6842" y="4121159"/>
            <a:ext cx="92155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omic Sans MS" pitchFamily="66" charset="0"/>
              </a:rPr>
              <a:t>Гипотеза: </a:t>
            </a:r>
            <a:r>
              <a:rPr lang="ru-RU" dirty="0">
                <a:solidFill>
                  <a:srgbClr val="000000"/>
                </a:solidFill>
              </a:rPr>
              <a:t>доказать, что  бабочки являются восхитительным украшением, созданным природой.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6842" y="263507"/>
            <a:ext cx="914406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</a:t>
            </a:r>
            <a:r>
              <a:rPr lang="ru-RU" altLang="zh-CN" sz="2600" b="1" dirty="0" smtClean="0">
                <a:latin typeface="Comic Sans MS" pitchFamily="66" charset="0"/>
                <a:ea typeface="NSimSun" pitchFamily="49" charset="-122"/>
                <a:cs typeface="Lucida Sans" pitchFamily="34" charset="0"/>
              </a:rPr>
              <a:t>Ц</a:t>
            </a: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NSimSun" pitchFamily="49" charset="-122"/>
                <a:cs typeface="Lucida Sans" pitchFamily="34" charset="0"/>
              </a:rPr>
              <a:t>ель работы: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</a:t>
            </a:r>
            <a:r>
              <a:rPr kumimoji="0" lang="ru-RU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изучение особенностей жизни бабочек.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600" b="1" dirty="0" smtClean="0">
              <a:latin typeface="Comic Sans MS" pitchFamily="66" charset="0"/>
              <a:ea typeface="NSimSun" pitchFamily="49" charset="-122"/>
              <a:cs typeface="Lucida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600" b="1" dirty="0" smtClean="0">
                <a:latin typeface="Comic Sans MS" pitchFamily="66" charset="0"/>
                <a:ea typeface="NSimSun" pitchFamily="49" charset="-122"/>
                <a:cs typeface="Lucida Sans" pitchFamily="34" charset="0"/>
              </a:rPr>
              <a:t>З</a:t>
            </a: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NSimSun" pitchFamily="49" charset="-122"/>
                <a:cs typeface="Lucida Sans" pitchFamily="34" charset="0"/>
              </a:rPr>
              <a:t>адачи:</a:t>
            </a:r>
            <a:endParaRPr kumimoji="0" lang="ru-RU" altLang="zh-CN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  исследовать понятие «бабочки»;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 изучить строение и внешний вид бабочек;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 проследить стадии жизненного цикла бабочек;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 определить и исследовать пользу и вред бабочек;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 собрать информацию об охране бабочек.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NSimSun" pitchFamily="49" charset="-122"/>
              <a:cs typeface="Lucida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NSimSun" pitchFamily="49" charset="-122"/>
                <a:cs typeface="Lucida Sans" pitchFamily="34" charset="0"/>
              </a:rPr>
              <a:t>Предмет исследования: 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- бабочка.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600" b="1" dirty="0" smtClean="0">
                <a:latin typeface="Comic Sans MS" pitchFamily="66" charset="0"/>
                <a:ea typeface="NSimSun" pitchFamily="49" charset="-122"/>
                <a:cs typeface="Lucida Sans" pitchFamily="34" charset="0"/>
              </a:rPr>
              <a:t>М</a:t>
            </a: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NSimSun" pitchFamily="49" charset="-122"/>
                <a:cs typeface="Lucida Sans" pitchFamily="34" charset="0"/>
              </a:rPr>
              <a:t>етоды: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изучение научно-популярной литературы и средств Интернета;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анализ собранной информации и обобщение сведений.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NSimSun" pitchFamily="49" charset="-122"/>
              <a:cs typeface="Lucida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NSimSun" pitchFamily="49" charset="-122"/>
                <a:cs typeface="Lucida Sans" pitchFamily="34" charset="0"/>
              </a:rPr>
              <a:t>Актуальность :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расширение своего кругозора  в ходе сбора информации и наблюдения за жизнью бабочек</a:t>
            </a:r>
            <a:r>
              <a:rPr kumimoji="0" lang="ru-RU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и развитие </a:t>
            </a:r>
            <a:r>
              <a:rPr lang="ru-RU" altLang="zh-CN" sz="1600" dirty="0">
                <a:ea typeface="NSimSun" pitchFamily="49" charset="-122"/>
                <a:cs typeface="Lucida Sans" pitchFamily="34" charset="0"/>
              </a:rPr>
              <a:t>ч</a:t>
            </a:r>
            <a:r>
              <a:rPr kumimoji="0" lang="ru-RU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увства прекрасного.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esktop\ПРОЕКТЫ  4 КЛАСС\Подтяжкин Ростислав\самый длиный хв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2" y="1049325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640" y="70919"/>
            <a:ext cx="9069120" cy="1121282"/>
          </a:xfrm>
        </p:spPr>
        <p:txBody>
          <a:bodyPr/>
          <a:lstStyle/>
          <a:p>
            <a:pPr algn="ctr"/>
            <a:r>
              <a:rPr lang="ru-RU" sz="2600" b="1" dirty="0" smtClean="0">
                <a:latin typeface="Comic Sans MS" pitchFamily="66" charset="0"/>
              </a:rPr>
              <a:t>        Общие сведения о бабочках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719" y="1192201"/>
            <a:ext cx="91440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Появились бабочки от ручейников в одно время с цветковыми растениями.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Произошло это 150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млн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 лет назад во время Юрского периода мезозойской эры.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NSimSun" pitchFamily="49" charset="-122"/>
              <a:cs typeface="Lucida Sans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Lucida Sans" pitchFamily="34" charset="0"/>
              </a:rPr>
              <a:t>Бабочки относятся к отряду чешуекрылых.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Бабочки </a:t>
            </a:r>
            <a:r>
              <a:rPr lang="ru-RU" sz="1600" dirty="0"/>
              <a:t>проживают на всех территориях, за исключением тех, которые заняты ледниками.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На </a:t>
            </a:r>
            <a:r>
              <a:rPr lang="ru-RU" sz="1600" dirty="0"/>
              <a:t>территории России встречается 8879 видов бабочек. 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На </a:t>
            </a:r>
            <a:r>
              <a:rPr lang="ru-RU" sz="1600" dirty="0"/>
              <a:t>территории </a:t>
            </a:r>
            <a:r>
              <a:rPr lang="ru-RU" sz="1600" dirty="0" smtClean="0"/>
              <a:t> </a:t>
            </a:r>
            <a:r>
              <a:rPr lang="ru-RU" sz="1600" dirty="0"/>
              <a:t>Урала обитает около 2000 </a:t>
            </a:r>
            <a:r>
              <a:rPr lang="ru-RU" sz="1600" dirty="0" smtClean="0"/>
              <a:t>чешуекрылых</a:t>
            </a:r>
            <a:r>
              <a:rPr lang="ru-RU" sz="1600" dirty="0"/>
              <a:t>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7107" name="Picture 3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3478217"/>
            <a:ext cx="2357454" cy="1714512"/>
          </a:xfrm>
          <a:prstGeom prst="rect">
            <a:avLst/>
          </a:prstGeom>
          <a:noFill/>
        </p:spPr>
      </p:pic>
      <p:pic>
        <p:nvPicPr>
          <p:cNvPr id="47109" name="Picture 5" descr="https://avatars.mds.yandex.net/i?id=12e65b70962c32b1f9ac902c1f849915af25e910-408034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296" y="3763969"/>
            <a:ext cx="2286016" cy="1714512"/>
          </a:xfrm>
          <a:prstGeom prst="rect">
            <a:avLst/>
          </a:prstGeom>
          <a:noFill/>
        </p:spPr>
      </p:pic>
      <p:pic>
        <p:nvPicPr>
          <p:cNvPr id="47111" name="Picture 7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6" y="3478217"/>
            <a:ext cx="2286016" cy="1714512"/>
          </a:xfrm>
          <a:prstGeom prst="rect">
            <a:avLst/>
          </a:prstGeom>
          <a:noFill/>
        </p:spPr>
      </p:pic>
      <p:pic>
        <p:nvPicPr>
          <p:cNvPr id="47113" name="Picture 9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18" y="3835407"/>
            <a:ext cx="2254231" cy="1698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640" y="360720"/>
            <a:ext cx="9069120" cy="67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Строение тела бабочек </a:t>
            </a:r>
            <a:endParaRPr lang="ru-RU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925560" y="1325880"/>
            <a:ext cx="3580560" cy="3285720"/>
          </a:xfrm>
          <a:prstGeom prst="rect">
            <a:avLst/>
          </a:prstGeom>
          <a:noFill/>
          <a:ln w="0">
            <a:noFill/>
          </a:ln>
          <a:effectLst>
            <a:glow rad="114480">
              <a:srgbClr val="000000"/>
            </a:glow>
          </a:effectLst>
        </p:spPr>
      </p:pic>
      <p:sp>
        <p:nvSpPr>
          <p:cNvPr id="119" name="Прямоугольник 118"/>
          <p:cNvSpPr/>
          <p:nvPr/>
        </p:nvSpPr>
        <p:spPr>
          <a:xfrm>
            <a:off x="7019640" y="3239640"/>
            <a:ext cx="177840" cy="34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39640" y="1392480"/>
            <a:ext cx="4424400" cy="32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Голова у бабочек малоподвижная. На голове бабочки располагаются усики, два больших глаза и хоботок.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Крылья помогают бабочкам порхать, быстро и свободно летать. Они бывают разной величины и окраски в виде тонких жёстких пластин. Покрыты они мельчайшими плоскими чешуйками разными по цвету и форме и образуют на поверхности крыльев бабочки пыльцу. По краю крыла бабочек располагаются узкие чешуйки с разветвлёнными вершинами, образующие бахрому, в середине крыла — более широкие.Число чешуек на одном крыле может достичь миллиона</a:t>
            </a: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/>
          <p:cNvPicPr/>
          <p:nvPr/>
        </p:nvPicPr>
        <p:blipFill>
          <a:blip r:embed="rId2"/>
          <a:stretch/>
        </p:blipFill>
        <p:spPr>
          <a:xfrm>
            <a:off x="5344560" y="1325880"/>
            <a:ext cx="4040280" cy="3287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3640" y="72360"/>
            <a:ext cx="9070560" cy="125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u="none" strike="noStrike" dirty="0">
                <a:solidFill>
                  <a:srgbClr val="000000"/>
                </a:solidFill>
                <a:effectLst/>
                <a:uFillTx/>
                <a:latin typeface="Comic Sans MS"/>
              </a:rPr>
              <a:t>Размножение бабочек </a:t>
            </a:r>
            <a:endParaRPr lang="ru-RU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1 яйцо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2 личинка или гусеница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3 куколка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4 взрослое насекомое или имаго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2"/>
          <a:stretch/>
        </p:blipFill>
        <p:spPr>
          <a:xfrm>
            <a:off x="5173200" y="1325880"/>
            <a:ext cx="4381200" cy="328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3" cstate="print"/>
          <a:stretch/>
        </p:blipFill>
        <p:spPr>
          <a:xfrm rot="21589200">
            <a:off x="1321200" y="3035520"/>
            <a:ext cx="2784960" cy="156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979640" y="-720"/>
            <a:ext cx="9358920" cy="125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Питание бабочек</a:t>
            </a:r>
            <a:endParaRPr lang="ru-RU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3320" cy="156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Большинство видов бабочек питается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 цветочным нектаром и пыльцой.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 Многие чешуекрылые питаются соком деревьев,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Microsoft YaHei"/>
              </a:rPr>
              <a:t> гниющими и перезревшими фруктами.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50160" y="263507"/>
            <a:ext cx="9069120" cy="40011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u="none" strike="noStrike" dirty="0">
                <a:solidFill>
                  <a:srgbClr val="000000"/>
                </a:solidFill>
                <a:effectLst/>
                <a:uFillTx/>
                <a:latin typeface="Comic Sans MS"/>
              </a:rPr>
              <a:t>Роль бабочек в природе и жизни человека </a:t>
            </a:r>
            <a:endParaRPr lang="ru-RU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59640" y="1269360"/>
            <a:ext cx="2735280" cy="31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400" b="0" u="none" strike="noStrike" dirty="0">
                <a:solidFill>
                  <a:srgbClr val="000000"/>
                </a:solidFill>
                <a:effectLst/>
                <a:uFillTx/>
                <a:latin typeface="Comic Sans MS"/>
              </a:rPr>
              <a:t>Бабочки являются участниками пищевой цепи в природе. Их личинками, куколками и взрослыми особями питаются птицы, млекопитающие и пресмыкающиеся</a:t>
            </a:r>
            <a:r>
              <a:rPr lang="ru-RU" sz="1000" b="0" u="none" strike="noStrike" dirty="0">
                <a:solidFill>
                  <a:srgbClr val="000000"/>
                </a:solidFill>
                <a:effectLst/>
                <a:uFillTx/>
                <a:latin typeface="Comic Sans MS"/>
              </a:rPr>
              <a:t>.</a:t>
            </a:r>
            <a:endParaRPr lang="ru-RU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719640" y="3112920"/>
            <a:ext cx="2519280" cy="156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ru-RU" sz="1400" dirty="0" smtClean="0">
              <a:latin typeface="Comic Sans MS" pitchFamily="66" charset="0"/>
            </a:endParaRPr>
          </a:p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ru-RU" sz="1400" dirty="0">
              <a:latin typeface="Comic Sans MS" pitchFamily="66" charset="0"/>
            </a:endParaRPr>
          </a:p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400" dirty="0" smtClean="0">
                <a:latin typeface="Comic Sans MS" pitchFamily="66" charset="0"/>
              </a:rPr>
              <a:t>Гусеницы </a:t>
            </a:r>
            <a:r>
              <a:rPr lang="ru-RU" sz="1400" dirty="0">
                <a:latin typeface="Comic Sans MS" pitchFamily="66" charset="0"/>
              </a:rPr>
              <a:t>некоторых видов бабочек могут использоваться в борьбе с сорными растениями. 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Comic Sans MS" pitchFamily="66" charset="0"/>
            </a:endParaRPr>
          </a:p>
        </p:txBody>
      </p:sp>
      <p:pic>
        <p:nvPicPr>
          <p:cNvPr id="127" name="Рисунок 126"/>
          <p:cNvPicPr/>
          <p:nvPr/>
        </p:nvPicPr>
        <p:blipFill>
          <a:blip r:embed="rId2" cstate="print"/>
          <a:stretch/>
        </p:blipFill>
        <p:spPr>
          <a:xfrm>
            <a:off x="3254362" y="1263639"/>
            <a:ext cx="2071702" cy="150019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80" y="1192200"/>
            <a:ext cx="1928826" cy="1567171"/>
          </a:xfrm>
          <a:prstGeom prst="rect">
            <a:avLst/>
          </a:prstGeom>
          <a:noFill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866" y="3263903"/>
            <a:ext cx="1428760" cy="21032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40378" y="1192202"/>
            <a:ext cx="20192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Бабочки помогают перекрестному опылению и самоопылению цветковых растений</a:t>
            </a:r>
            <a:r>
              <a:rPr lang="ru-RU" sz="14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708" y="3192465"/>
            <a:ext cx="1446116" cy="2071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83254" y="3906845"/>
            <a:ext cx="18764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omic Sans MS" pitchFamily="66" charset="0"/>
              </a:rPr>
              <a:t>Для человека полезны виды бабочек, гусеницы которых производят шёлк.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120631"/>
            <a:ext cx="2381266" cy="1785950"/>
          </a:xfrm>
          <a:prstGeom prst="rect">
            <a:avLst/>
          </a:prstGeom>
          <a:noFill/>
        </p:spPr>
      </p:pic>
      <p:pic>
        <p:nvPicPr>
          <p:cNvPr id="48132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66" y="3763969"/>
            <a:ext cx="2286016" cy="1714512"/>
          </a:xfrm>
          <a:prstGeom prst="rect">
            <a:avLst/>
          </a:prstGeom>
          <a:noFill/>
        </p:spPr>
      </p:pic>
      <p:pic>
        <p:nvPicPr>
          <p:cNvPr id="4813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42" y="120631"/>
            <a:ext cx="2357454" cy="1768090"/>
          </a:xfrm>
          <a:prstGeom prst="rect">
            <a:avLst/>
          </a:prstGeom>
          <a:noFill/>
        </p:spPr>
      </p:pic>
      <p:pic>
        <p:nvPicPr>
          <p:cNvPr id="4813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42" y="3763969"/>
            <a:ext cx="2381266" cy="1785950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825734" y="763573"/>
            <a:ext cx="4286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NSimSun" pitchFamily="49" charset="-122"/>
                <a:cs typeface="Lucida Sans" pitchFamily="34" charset="0"/>
              </a:rPr>
              <a:t>Надёжную охрану бабочек и мест их обитания могут обеспечить заповедники, заказники и национальные парки.  В Международную Красную книгу внесено 217 видов чешуекрылых, в Красную книгу РФ более 100 видов. В Красную книгу Свердловской  области включено 24 вида бабочек.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8139" name="Picture 11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966" y="1978019"/>
            <a:ext cx="2312239" cy="1643074"/>
          </a:xfrm>
          <a:prstGeom prst="rect">
            <a:avLst/>
          </a:prstGeom>
          <a:noFill/>
        </p:spPr>
      </p:pic>
      <p:pic>
        <p:nvPicPr>
          <p:cNvPr id="48141" name="Picture 13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0642" y="1906581"/>
            <a:ext cx="2381266" cy="1785950"/>
          </a:xfrm>
          <a:prstGeom prst="rect">
            <a:avLst/>
          </a:prstGeom>
          <a:noFill/>
        </p:spPr>
      </p:pic>
      <p:pic>
        <p:nvPicPr>
          <p:cNvPr id="48142" name="Picture 14" descr="C:\Users\user\Desktop\2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5800" y="3478217"/>
            <a:ext cx="3275389" cy="1928826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68610" y="263507"/>
            <a:ext cx="3000396" cy="400110"/>
          </a:xfrm>
        </p:spPr>
        <p:txBody>
          <a:bodyPr/>
          <a:lstStyle/>
          <a:p>
            <a:pPr algn="ctr"/>
            <a:r>
              <a:rPr lang="ru-RU" sz="2600" b="1" dirty="0" smtClean="0">
                <a:latin typeface="Comic Sans MS" pitchFamily="66" charset="0"/>
              </a:rPr>
              <a:t>  Охрана бабочек</a:t>
            </a:r>
            <a:endParaRPr lang="ru-RU" sz="2600" b="1" dirty="0"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443</Words>
  <Application>LibreOffice/25.2.0.3$Windows_X86_64 LibreOffice_project/e1cf4a87eb02d755bce1a01209907ea5ddc8f069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Office</vt:lpstr>
      <vt:lpstr>Office</vt:lpstr>
      <vt:lpstr>Office</vt:lpstr>
      <vt:lpstr>Office</vt:lpstr>
      <vt:lpstr>Office</vt:lpstr>
      <vt:lpstr>Office</vt:lpstr>
      <vt:lpstr>Проект на тему «Бабочки»</vt:lpstr>
      <vt:lpstr> Общие сведения о бабочках</vt:lpstr>
      <vt:lpstr>Слайд 3</vt:lpstr>
      <vt:lpstr>        Общие сведения о бабочках</vt:lpstr>
      <vt:lpstr>Строение тела бабочек </vt:lpstr>
      <vt:lpstr>Размножение бабочек </vt:lpstr>
      <vt:lpstr>Питание бабочек</vt:lpstr>
      <vt:lpstr>Роль бабочек в природе и жизни человека </vt:lpstr>
      <vt:lpstr>  Охрана бабочек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«Бабочки»</dc:title>
  <dc:subject/>
  <dc:creator/>
  <dc:description/>
  <cp:lastModifiedBy>Teacher1</cp:lastModifiedBy>
  <cp:revision>12</cp:revision>
  <dcterms:created xsi:type="dcterms:W3CDTF">2025-02-22T17:08:59Z</dcterms:created>
  <dcterms:modified xsi:type="dcterms:W3CDTF">2025-02-24T11:55:34Z</dcterms:modified>
  <dc:language>ru-RU</dc:language>
</cp:coreProperties>
</file>