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8" r:id="rId4"/>
    <p:sldId id="258" r:id="rId5"/>
    <p:sldId id="289" r:id="rId6"/>
    <p:sldId id="290" r:id="rId7"/>
    <p:sldId id="264" r:id="rId8"/>
    <p:sldId id="291" r:id="rId9"/>
    <p:sldId id="292" r:id="rId10"/>
    <p:sldId id="293" r:id="rId11"/>
    <p:sldId id="294" r:id="rId12"/>
    <p:sldId id="287" r:id="rId1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38555" y="531876"/>
            <a:ext cx="10930255" cy="5794375"/>
          </a:xfrm>
          <a:custGeom>
            <a:avLst/>
            <a:gdLst/>
            <a:ahLst/>
            <a:cxnLst/>
            <a:rect l="l" t="t" r="r" b="b"/>
            <a:pathLst>
              <a:path w="10930255" h="5794375">
                <a:moveTo>
                  <a:pt x="10930128" y="0"/>
                </a:moveTo>
                <a:lnTo>
                  <a:pt x="0" y="0"/>
                </a:lnTo>
                <a:lnTo>
                  <a:pt x="0" y="5794248"/>
                </a:lnTo>
                <a:lnTo>
                  <a:pt x="10930128" y="5794248"/>
                </a:lnTo>
                <a:lnTo>
                  <a:pt x="10930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38555" y="531876"/>
            <a:ext cx="10930255" cy="5794375"/>
          </a:xfrm>
          <a:custGeom>
            <a:avLst/>
            <a:gdLst/>
            <a:ahLst/>
            <a:cxnLst/>
            <a:rect l="l" t="t" r="r" b="b"/>
            <a:pathLst>
              <a:path w="10930255" h="5794375">
                <a:moveTo>
                  <a:pt x="0" y="5794248"/>
                </a:moveTo>
                <a:lnTo>
                  <a:pt x="10930128" y="5794248"/>
                </a:lnTo>
                <a:lnTo>
                  <a:pt x="10930128" y="0"/>
                </a:lnTo>
                <a:lnTo>
                  <a:pt x="0" y="0"/>
                </a:lnTo>
                <a:lnTo>
                  <a:pt x="0" y="5794248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42538" y="222885"/>
            <a:ext cx="510692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7382" y="1777364"/>
            <a:ext cx="8828405" cy="4239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09572" y="1818132"/>
              <a:ext cx="8373109" cy="3230880"/>
            </a:xfrm>
            <a:custGeom>
              <a:avLst/>
              <a:gdLst/>
              <a:ahLst/>
              <a:cxnLst/>
              <a:rect l="l" t="t" r="r" b="b"/>
              <a:pathLst>
                <a:path w="8373109" h="3230879">
                  <a:moveTo>
                    <a:pt x="8372856" y="0"/>
                  </a:moveTo>
                  <a:lnTo>
                    <a:pt x="0" y="0"/>
                  </a:lnTo>
                  <a:lnTo>
                    <a:pt x="0" y="3230880"/>
                  </a:lnTo>
                  <a:lnTo>
                    <a:pt x="8372856" y="3230880"/>
                  </a:lnTo>
                  <a:lnTo>
                    <a:pt x="8372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9572" y="1818132"/>
              <a:ext cx="8373109" cy="3230880"/>
            </a:xfrm>
            <a:custGeom>
              <a:avLst/>
              <a:gdLst/>
              <a:ahLst/>
              <a:cxnLst/>
              <a:rect l="l" t="t" r="r" b="b"/>
              <a:pathLst>
                <a:path w="8373109" h="3230879">
                  <a:moveTo>
                    <a:pt x="0" y="3230880"/>
                  </a:moveTo>
                  <a:lnTo>
                    <a:pt x="8372856" y="3230880"/>
                  </a:lnTo>
                  <a:lnTo>
                    <a:pt x="8372856" y="0"/>
                  </a:lnTo>
                  <a:lnTo>
                    <a:pt x="0" y="0"/>
                  </a:lnTo>
                  <a:lnTo>
                    <a:pt x="0" y="323088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52700" y="1170432"/>
            <a:ext cx="1304925" cy="654050"/>
            <a:chOff x="2552700" y="1170432"/>
            <a:chExt cx="1304925" cy="654050"/>
          </a:xfrm>
        </p:grpSpPr>
        <p:sp>
          <p:nvSpPr>
            <p:cNvPr id="7" name="object 7"/>
            <p:cNvSpPr/>
            <p:nvPr/>
          </p:nvSpPr>
          <p:spPr>
            <a:xfrm>
              <a:off x="2558795" y="1176528"/>
              <a:ext cx="1292860" cy="641985"/>
            </a:xfrm>
            <a:custGeom>
              <a:avLst/>
              <a:gdLst/>
              <a:ahLst/>
              <a:cxnLst/>
              <a:rect l="l" t="t" r="r" b="b"/>
              <a:pathLst>
                <a:path w="1292860" h="641985">
                  <a:moveTo>
                    <a:pt x="1292352" y="0"/>
                  </a:moveTo>
                  <a:lnTo>
                    <a:pt x="0" y="0"/>
                  </a:lnTo>
                  <a:lnTo>
                    <a:pt x="0" y="641603"/>
                  </a:lnTo>
                  <a:lnTo>
                    <a:pt x="1292352" y="641603"/>
                  </a:lnTo>
                  <a:lnTo>
                    <a:pt x="1292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58795" y="1176528"/>
              <a:ext cx="1292860" cy="641985"/>
            </a:xfrm>
            <a:custGeom>
              <a:avLst/>
              <a:gdLst/>
              <a:ahLst/>
              <a:cxnLst/>
              <a:rect l="l" t="t" r="r" b="b"/>
              <a:pathLst>
                <a:path w="1292860" h="641985">
                  <a:moveTo>
                    <a:pt x="0" y="641603"/>
                  </a:moveTo>
                  <a:lnTo>
                    <a:pt x="1292352" y="641603"/>
                  </a:lnTo>
                  <a:lnTo>
                    <a:pt x="1292352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61872" y="1159763"/>
            <a:ext cx="2589530" cy="4538980"/>
            <a:chOff x="1261872" y="1159763"/>
            <a:chExt cx="2589530" cy="4538980"/>
          </a:xfrm>
        </p:grpSpPr>
        <p:sp>
          <p:nvSpPr>
            <p:cNvPr id="10" name="object 10"/>
            <p:cNvSpPr/>
            <p:nvPr/>
          </p:nvSpPr>
          <p:spPr>
            <a:xfrm>
              <a:off x="1267968" y="1165859"/>
              <a:ext cx="641985" cy="1963420"/>
            </a:xfrm>
            <a:custGeom>
              <a:avLst/>
              <a:gdLst/>
              <a:ahLst/>
              <a:cxnLst/>
              <a:rect l="l" t="t" r="r" b="b"/>
              <a:pathLst>
                <a:path w="641985" h="1963420">
                  <a:moveTo>
                    <a:pt x="641604" y="0"/>
                  </a:moveTo>
                  <a:lnTo>
                    <a:pt x="0" y="0"/>
                  </a:lnTo>
                  <a:lnTo>
                    <a:pt x="0" y="1962912"/>
                  </a:lnTo>
                  <a:lnTo>
                    <a:pt x="641604" y="1962912"/>
                  </a:lnTo>
                  <a:lnTo>
                    <a:pt x="641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7968" y="1165859"/>
              <a:ext cx="1290955" cy="2589530"/>
            </a:xfrm>
            <a:custGeom>
              <a:avLst/>
              <a:gdLst/>
              <a:ahLst/>
              <a:cxnLst/>
              <a:rect l="l" t="t" r="r" b="b"/>
              <a:pathLst>
                <a:path w="1290955" h="2589529">
                  <a:moveTo>
                    <a:pt x="0" y="1962912"/>
                  </a:moveTo>
                  <a:lnTo>
                    <a:pt x="641604" y="1962912"/>
                  </a:lnTo>
                  <a:lnTo>
                    <a:pt x="641604" y="0"/>
                  </a:lnTo>
                  <a:lnTo>
                    <a:pt x="0" y="0"/>
                  </a:lnTo>
                  <a:lnTo>
                    <a:pt x="0" y="1962912"/>
                  </a:lnTo>
                  <a:close/>
                </a:path>
                <a:path w="1290955" h="2589529">
                  <a:moveTo>
                    <a:pt x="652271" y="2589276"/>
                  </a:moveTo>
                  <a:lnTo>
                    <a:pt x="1290827" y="2589276"/>
                  </a:lnTo>
                  <a:lnTo>
                    <a:pt x="1290827" y="1946148"/>
                  </a:lnTo>
                  <a:lnTo>
                    <a:pt x="652271" y="1946148"/>
                  </a:lnTo>
                  <a:lnTo>
                    <a:pt x="652271" y="25892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77112" y="3749040"/>
              <a:ext cx="643255" cy="1943100"/>
            </a:xfrm>
            <a:custGeom>
              <a:avLst/>
              <a:gdLst/>
              <a:ahLst/>
              <a:cxnLst/>
              <a:rect l="l" t="t" r="r" b="b"/>
              <a:pathLst>
                <a:path w="643255" h="1943100">
                  <a:moveTo>
                    <a:pt x="643127" y="0"/>
                  </a:moveTo>
                  <a:lnTo>
                    <a:pt x="0" y="0"/>
                  </a:lnTo>
                  <a:lnTo>
                    <a:pt x="0" y="1943100"/>
                  </a:lnTo>
                  <a:lnTo>
                    <a:pt x="643127" y="1943100"/>
                  </a:lnTo>
                  <a:lnTo>
                    <a:pt x="643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77112" y="3749040"/>
              <a:ext cx="643255" cy="1943100"/>
            </a:xfrm>
            <a:custGeom>
              <a:avLst/>
              <a:gdLst/>
              <a:ahLst/>
              <a:cxnLst/>
              <a:rect l="l" t="t" r="r" b="b"/>
              <a:pathLst>
                <a:path w="643255" h="1943100">
                  <a:moveTo>
                    <a:pt x="0" y="1943100"/>
                  </a:moveTo>
                  <a:lnTo>
                    <a:pt x="643127" y="1943100"/>
                  </a:lnTo>
                  <a:lnTo>
                    <a:pt x="643127" y="0"/>
                  </a:lnTo>
                  <a:lnTo>
                    <a:pt x="0" y="0"/>
                  </a:lnTo>
                  <a:lnTo>
                    <a:pt x="0" y="19431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58796" y="5049011"/>
              <a:ext cx="1286510" cy="643255"/>
            </a:xfrm>
            <a:custGeom>
              <a:avLst/>
              <a:gdLst/>
              <a:ahLst/>
              <a:cxnLst/>
              <a:rect l="l" t="t" r="r" b="b"/>
              <a:pathLst>
                <a:path w="1286510" h="643254">
                  <a:moveTo>
                    <a:pt x="1286256" y="0"/>
                  </a:moveTo>
                  <a:lnTo>
                    <a:pt x="0" y="0"/>
                  </a:lnTo>
                  <a:lnTo>
                    <a:pt x="0" y="643128"/>
                  </a:lnTo>
                  <a:lnTo>
                    <a:pt x="1286256" y="643128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8796" y="5049011"/>
              <a:ext cx="1286510" cy="643255"/>
            </a:xfrm>
            <a:custGeom>
              <a:avLst/>
              <a:gdLst/>
              <a:ahLst/>
              <a:cxnLst/>
              <a:rect l="l" t="t" r="r" b="b"/>
              <a:pathLst>
                <a:path w="1286510" h="643254">
                  <a:moveTo>
                    <a:pt x="0" y="643128"/>
                  </a:moveTo>
                  <a:lnTo>
                    <a:pt x="1286256" y="643128"/>
                  </a:lnTo>
                  <a:lnTo>
                    <a:pt x="1286256" y="0"/>
                  </a:lnTo>
                  <a:lnTo>
                    <a:pt x="0" y="0"/>
                  </a:lnTo>
                  <a:lnTo>
                    <a:pt x="0" y="6431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482084" y="5033771"/>
            <a:ext cx="1952625" cy="655320"/>
            <a:chOff x="4482084" y="5033771"/>
            <a:chExt cx="1952625" cy="655320"/>
          </a:xfrm>
        </p:grpSpPr>
        <p:sp>
          <p:nvSpPr>
            <p:cNvPr id="17" name="object 17"/>
            <p:cNvSpPr/>
            <p:nvPr/>
          </p:nvSpPr>
          <p:spPr>
            <a:xfrm>
              <a:off x="4488180" y="5039867"/>
              <a:ext cx="1940560" cy="643255"/>
            </a:xfrm>
            <a:custGeom>
              <a:avLst/>
              <a:gdLst/>
              <a:ahLst/>
              <a:cxnLst/>
              <a:rect l="l" t="t" r="r" b="b"/>
              <a:pathLst>
                <a:path w="1940560" h="643254">
                  <a:moveTo>
                    <a:pt x="1940052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1940052" y="643127"/>
                  </a:lnTo>
                  <a:lnTo>
                    <a:pt x="1940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8180" y="5039867"/>
              <a:ext cx="1940560" cy="643255"/>
            </a:xfrm>
            <a:custGeom>
              <a:avLst/>
              <a:gdLst/>
              <a:ahLst/>
              <a:cxnLst/>
              <a:rect l="l" t="t" r="r" b="b"/>
              <a:pathLst>
                <a:path w="1940560" h="643254">
                  <a:moveTo>
                    <a:pt x="0" y="643127"/>
                  </a:moveTo>
                  <a:lnTo>
                    <a:pt x="1940052" y="643127"/>
                  </a:lnTo>
                  <a:lnTo>
                    <a:pt x="1940052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103876" y="1178052"/>
            <a:ext cx="1953895" cy="655320"/>
            <a:chOff x="5103876" y="1178052"/>
            <a:chExt cx="1953895" cy="655320"/>
          </a:xfrm>
        </p:grpSpPr>
        <p:sp>
          <p:nvSpPr>
            <p:cNvPr id="20" name="object 20"/>
            <p:cNvSpPr/>
            <p:nvPr/>
          </p:nvSpPr>
          <p:spPr>
            <a:xfrm>
              <a:off x="5109972" y="1184148"/>
              <a:ext cx="1941830" cy="643255"/>
            </a:xfrm>
            <a:custGeom>
              <a:avLst/>
              <a:gdLst/>
              <a:ahLst/>
              <a:cxnLst/>
              <a:rect l="l" t="t" r="r" b="b"/>
              <a:pathLst>
                <a:path w="1941829" h="643255">
                  <a:moveTo>
                    <a:pt x="1941576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1941576" y="643127"/>
                  </a:lnTo>
                  <a:lnTo>
                    <a:pt x="1941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09972" y="1184148"/>
              <a:ext cx="1941830" cy="643255"/>
            </a:xfrm>
            <a:custGeom>
              <a:avLst/>
              <a:gdLst/>
              <a:ahLst/>
              <a:cxnLst/>
              <a:rect l="l" t="t" r="r" b="b"/>
              <a:pathLst>
                <a:path w="1941829" h="643255">
                  <a:moveTo>
                    <a:pt x="0" y="643127"/>
                  </a:moveTo>
                  <a:lnTo>
                    <a:pt x="1941576" y="643127"/>
                  </a:lnTo>
                  <a:lnTo>
                    <a:pt x="1941576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050023" y="5033771"/>
            <a:ext cx="1953895" cy="655320"/>
            <a:chOff x="7050023" y="5033771"/>
            <a:chExt cx="1953895" cy="655320"/>
          </a:xfrm>
        </p:grpSpPr>
        <p:sp>
          <p:nvSpPr>
            <p:cNvPr id="23" name="object 23"/>
            <p:cNvSpPr/>
            <p:nvPr/>
          </p:nvSpPr>
          <p:spPr>
            <a:xfrm>
              <a:off x="7056119" y="5039867"/>
              <a:ext cx="1941830" cy="643255"/>
            </a:xfrm>
            <a:custGeom>
              <a:avLst/>
              <a:gdLst/>
              <a:ahLst/>
              <a:cxnLst/>
              <a:rect l="l" t="t" r="r" b="b"/>
              <a:pathLst>
                <a:path w="1941829" h="643254">
                  <a:moveTo>
                    <a:pt x="1941576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1941576" y="643127"/>
                  </a:lnTo>
                  <a:lnTo>
                    <a:pt x="1941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56119" y="5039867"/>
              <a:ext cx="1941830" cy="643255"/>
            </a:xfrm>
            <a:custGeom>
              <a:avLst/>
              <a:gdLst/>
              <a:ahLst/>
              <a:cxnLst/>
              <a:rect l="l" t="t" r="r" b="b"/>
              <a:pathLst>
                <a:path w="1941829" h="643254">
                  <a:moveTo>
                    <a:pt x="0" y="643127"/>
                  </a:moveTo>
                  <a:lnTo>
                    <a:pt x="1941576" y="643127"/>
                  </a:lnTo>
                  <a:lnTo>
                    <a:pt x="1941576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0261092" y="1159763"/>
            <a:ext cx="654050" cy="1958339"/>
            <a:chOff x="10261092" y="1159763"/>
            <a:chExt cx="654050" cy="1958339"/>
          </a:xfrm>
        </p:grpSpPr>
        <p:sp>
          <p:nvSpPr>
            <p:cNvPr id="26" name="object 26"/>
            <p:cNvSpPr/>
            <p:nvPr/>
          </p:nvSpPr>
          <p:spPr>
            <a:xfrm>
              <a:off x="10267188" y="1165859"/>
              <a:ext cx="641985" cy="1946275"/>
            </a:xfrm>
            <a:custGeom>
              <a:avLst/>
              <a:gdLst/>
              <a:ahLst/>
              <a:cxnLst/>
              <a:rect l="l" t="t" r="r" b="b"/>
              <a:pathLst>
                <a:path w="641984" h="1946275">
                  <a:moveTo>
                    <a:pt x="641603" y="0"/>
                  </a:moveTo>
                  <a:lnTo>
                    <a:pt x="0" y="0"/>
                  </a:lnTo>
                  <a:lnTo>
                    <a:pt x="0" y="1946148"/>
                  </a:lnTo>
                  <a:lnTo>
                    <a:pt x="641603" y="1946148"/>
                  </a:lnTo>
                  <a:lnTo>
                    <a:pt x="641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67188" y="1165859"/>
              <a:ext cx="641985" cy="1946275"/>
            </a:xfrm>
            <a:custGeom>
              <a:avLst/>
              <a:gdLst/>
              <a:ahLst/>
              <a:cxnLst/>
              <a:rect l="l" t="t" r="r" b="b"/>
              <a:pathLst>
                <a:path w="641984" h="1946275">
                  <a:moveTo>
                    <a:pt x="0" y="1946148"/>
                  </a:moveTo>
                  <a:lnTo>
                    <a:pt x="641603" y="1946148"/>
                  </a:lnTo>
                  <a:lnTo>
                    <a:pt x="641603" y="0"/>
                  </a:lnTo>
                  <a:lnTo>
                    <a:pt x="0" y="0"/>
                  </a:lnTo>
                  <a:lnTo>
                    <a:pt x="0" y="19461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304276" y="1178052"/>
            <a:ext cx="655320" cy="655320"/>
            <a:chOff x="8304276" y="1178052"/>
            <a:chExt cx="655320" cy="655320"/>
          </a:xfrm>
        </p:grpSpPr>
        <p:sp>
          <p:nvSpPr>
            <p:cNvPr id="29" name="object 29"/>
            <p:cNvSpPr/>
            <p:nvPr/>
          </p:nvSpPr>
          <p:spPr>
            <a:xfrm>
              <a:off x="8310372" y="1184148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4" h="643255">
                  <a:moveTo>
                    <a:pt x="643127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643127" y="643127"/>
                  </a:lnTo>
                  <a:lnTo>
                    <a:pt x="643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10372" y="1184148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4" h="643255">
                  <a:moveTo>
                    <a:pt x="0" y="643127"/>
                  </a:moveTo>
                  <a:lnTo>
                    <a:pt x="643127" y="643127"/>
                  </a:lnTo>
                  <a:lnTo>
                    <a:pt x="643127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9617964" y="3741420"/>
            <a:ext cx="1283335" cy="1958339"/>
            <a:chOff x="9617964" y="3741420"/>
            <a:chExt cx="1283335" cy="1958339"/>
          </a:xfrm>
        </p:grpSpPr>
        <p:sp>
          <p:nvSpPr>
            <p:cNvPr id="32" name="object 32"/>
            <p:cNvSpPr/>
            <p:nvPr/>
          </p:nvSpPr>
          <p:spPr>
            <a:xfrm>
              <a:off x="9624060" y="5049012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4" h="643254">
                  <a:moveTo>
                    <a:pt x="643127" y="0"/>
                  </a:moveTo>
                  <a:lnTo>
                    <a:pt x="0" y="0"/>
                  </a:lnTo>
                  <a:lnTo>
                    <a:pt x="0" y="643128"/>
                  </a:lnTo>
                  <a:lnTo>
                    <a:pt x="643127" y="643128"/>
                  </a:lnTo>
                  <a:lnTo>
                    <a:pt x="643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624060" y="5049012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4" h="643254">
                  <a:moveTo>
                    <a:pt x="0" y="643128"/>
                  </a:moveTo>
                  <a:lnTo>
                    <a:pt x="643127" y="643128"/>
                  </a:lnTo>
                  <a:lnTo>
                    <a:pt x="643127" y="0"/>
                  </a:lnTo>
                  <a:lnTo>
                    <a:pt x="0" y="0"/>
                  </a:lnTo>
                  <a:lnTo>
                    <a:pt x="0" y="6431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251948" y="3747516"/>
              <a:ext cx="643255" cy="1946275"/>
            </a:xfrm>
            <a:custGeom>
              <a:avLst/>
              <a:gdLst/>
              <a:ahLst/>
              <a:cxnLst/>
              <a:rect l="l" t="t" r="r" b="b"/>
              <a:pathLst>
                <a:path w="643254" h="1946275">
                  <a:moveTo>
                    <a:pt x="643127" y="0"/>
                  </a:moveTo>
                  <a:lnTo>
                    <a:pt x="0" y="0"/>
                  </a:lnTo>
                  <a:lnTo>
                    <a:pt x="0" y="1946148"/>
                  </a:lnTo>
                  <a:lnTo>
                    <a:pt x="643127" y="1946148"/>
                  </a:lnTo>
                  <a:lnTo>
                    <a:pt x="643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251948" y="3747516"/>
              <a:ext cx="643255" cy="1946275"/>
            </a:xfrm>
            <a:custGeom>
              <a:avLst/>
              <a:gdLst/>
              <a:ahLst/>
              <a:cxnLst/>
              <a:rect l="l" t="t" r="r" b="b"/>
              <a:pathLst>
                <a:path w="643254" h="1946275">
                  <a:moveTo>
                    <a:pt x="0" y="1946148"/>
                  </a:moveTo>
                  <a:lnTo>
                    <a:pt x="643127" y="1946148"/>
                  </a:lnTo>
                  <a:lnTo>
                    <a:pt x="643127" y="0"/>
                  </a:lnTo>
                  <a:lnTo>
                    <a:pt x="0" y="0"/>
                  </a:lnTo>
                  <a:lnTo>
                    <a:pt x="0" y="194614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034032" y="2208352"/>
            <a:ext cx="8094345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dirty="0" smtClean="0"/>
              <a:t>Конструирование </a:t>
            </a:r>
            <a:r>
              <a:rPr lang="ru-RU" dirty="0" err="1" smtClean="0"/>
              <a:t>Lego</a:t>
            </a:r>
            <a:r>
              <a:rPr lang="ru-RU" dirty="0" smtClean="0"/>
              <a:t>- развитие творческих и интеллектуальных способностей</a:t>
            </a:r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8334756" y="5035296"/>
            <a:ext cx="1953895" cy="654050"/>
            <a:chOff x="8334756" y="5035296"/>
            <a:chExt cx="1953895" cy="654050"/>
          </a:xfrm>
        </p:grpSpPr>
        <p:sp>
          <p:nvSpPr>
            <p:cNvPr id="46" name="object 46"/>
            <p:cNvSpPr/>
            <p:nvPr/>
          </p:nvSpPr>
          <p:spPr>
            <a:xfrm>
              <a:off x="8340852" y="5041392"/>
              <a:ext cx="1941830" cy="641985"/>
            </a:xfrm>
            <a:custGeom>
              <a:avLst/>
              <a:gdLst/>
              <a:ahLst/>
              <a:cxnLst/>
              <a:rect l="l" t="t" r="r" b="b"/>
              <a:pathLst>
                <a:path w="1941829" h="641985">
                  <a:moveTo>
                    <a:pt x="1941576" y="0"/>
                  </a:moveTo>
                  <a:lnTo>
                    <a:pt x="0" y="0"/>
                  </a:lnTo>
                  <a:lnTo>
                    <a:pt x="0" y="641603"/>
                  </a:lnTo>
                  <a:lnTo>
                    <a:pt x="1941576" y="641603"/>
                  </a:lnTo>
                  <a:lnTo>
                    <a:pt x="1941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40852" y="5041392"/>
              <a:ext cx="1941830" cy="641985"/>
            </a:xfrm>
            <a:custGeom>
              <a:avLst/>
              <a:gdLst/>
              <a:ahLst/>
              <a:cxnLst/>
              <a:rect l="l" t="t" r="r" b="b"/>
              <a:pathLst>
                <a:path w="1941829" h="641985">
                  <a:moveTo>
                    <a:pt x="0" y="641603"/>
                  </a:moveTo>
                  <a:lnTo>
                    <a:pt x="1941576" y="641603"/>
                  </a:lnTo>
                  <a:lnTo>
                    <a:pt x="1941576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019800" y="4845177"/>
            <a:ext cx="479717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9365" algn="just">
              <a:lnSpc>
                <a:spcPct val="100000"/>
              </a:lnSpc>
              <a:spcBef>
                <a:spcPts val="100"/>
              </a:spcBef>
            </a:pPr>
            <a:r>
              <a:rPr spc="-10" smtClean="0">
                <a:latin typeface="Times New Roman"/>
                <a:cs typeface="Times New Roman"/>
              </a:rPr>
              <a:t>Подготовил: 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у</a:t>
            </a:r>
            <a:r>
              <a:rPr lang="ru-RU" spc="-10" dirty="0" smtClean="0">
                <a:latin typeface="Times New Roman"/>
                <a:cs typeface="Times New Roman"/>
              </a:rPr>
              <a:t>ченик 4 «б» класса</a:t>
            </a:r>
          </a:p>
          <a:p>
            <a:pPr marL="12700" marR="5080" indent="1269365" algn="just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latin typeface="Times New Roman"/>
                <a:cs typeface="Times New Roman"/>
              </a:rPr>
              <a:t>Сазонов Евгений 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599"/>
            <a:ext cx="9753600" cy="1952387"/>
          </a:xfrm>
        </p:spPr>
        <p:txBody>
          <a:bodyPr/>
          <a:lstStyle/>
          <a:p>
            <a:r>
              <a:rPr lang="ru-RU" sz="2800" dirty="0" smtClean="0"/>
              <a:t>Конструктор LEGO - одна из самых популярных и востребованных игр-развлечений для детей во всем мире. Эта игра не просто занимает ребенка на какое-то время, она еще и развивает его.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058" name="Picture 2" descr="C:\Users\user\Desktop\ПРОЕКТЫ  4 КЛАСС\Сазонов Жен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3468870" cy="1676400"/>
          </a:xfrm>
          <a:prstGeom prst="rect">
            <a:avLst/>
          </a:prstGeom>
          <a:noFill/>
        </p:spPr>
      </p:pic>
      <p:pic>
        <p:nvPicPr>
          <p:cNvPr id="45059" name="Picture 3" descr="C:\Users\user\Desktop\ПРОЕКТЫ  4 КЛАСС\Сазонов Женя\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09800"/>
            <a:ext cx="3679116" cy="1828800"/>
          </a:xfrm>
          <a:prstGeom prst="rect">
            <a:avLst/>
          </a:prstGeom>
          <a:noFill/>
        </p:spPr>
      </p:pic>
      <p:pic>
        <p:nvPicPr>
          <p:cNvPr id="45060" name="Picture 4" descr="C:\Users\user\Desktop\ПРОЕКТЫ  4 КЛАСС\Сазонов Женя\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343400"/>
            <a:ext cx="3589867" cy="1828800"/>
          </a:xfrm>
          <a:prstGeom prst="rect">
            <a:avLst/>
          </a:prstGeom>
          <a:noFill/>
        </p:spPr>
      </p:pic>
      <p:pic>
        <p:nvPicPr>
          <p:cNvPr id="45061" name="Picture 5" descr="C:\Users\user\Desktop\ПРОЕКТЫ  4 КЛАСС\Сазонов Женя\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267200"/>
            <a:ext cx="3429000" cy="1852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2538" y="609601"/>
            <a:ext cx="5106923" cy="60960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3600" dirty="0" smtClean="0"/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515600" cy="4482315"/>
          </a:xfrm>
        </p:spPr>
        <p:txBody>
          <a:bodyPr/>
          <a:lstStyle/>
          <a:p>
            <a:r>
              <a:rPr lang="ru-RU" sz="2200" dirty="0" smtClean="0"/>
              <a:t>            Современные </a:t>
            </a:r>
            <a:r>
              <a:rPr lang="ru-RU" sz="2200" dirty="0" smtClean="0"/>
              <a:t>дети 	живут	</a:t>
            </a:r>
            <a:r>
              <a:rPr lang="ru-RU" sz="2200" dirty="0" smtClean="0"/>
              <a:t>в эпоху активной информатизации</a:t>
            </a:r>
            <a:endParaRPr lang="ru-RU" sz="2200" dirty="0" smtClean="0"/>
          </a:p>
          <a:p>
            <a:r>
              <a:rPr lang="ru-RU" sz="2200" dirty="0" smtClean="0"/>
              <a:t>компьютеризации и роботостроения. Технические  достижения  всё  быстрее проникают  во  все  сферы  человеческой  жизнедеятельности  и  вызывают интерес детей к современной технике. Технические объекты окружают нас повсеместно, в виде бытовых приборов и аппаратов, игрушек, транспортных, строительных  и  других  машин.  Детям  с  раннего  возраста  интересны двигательные игрушки. Обладая высокими образовательными возможностями, многофункциональностью конструкторы </a:t>
            </a:r>
            <a:r>
              <a:rPr lang="ru-RU" sz="2200" dirty="0" err="1" smtClean="0"/>
              <a:t>Lego</a:t>
            </a:r>
            <a:r>
              <a:rPr lang="ru-RU" sz="2200" dirty="0" smtClean="0"/>
              <a:t> способствуют формированию задатков    инженерно-технического    мышления,    развитию    внимания, воображения, памяти, мышления, коммуникативных навыков, формированию связной речи, обогащению словарного запаса. </a:t>
            </a:r>
          </a:p>
          <a:p>
            <a:endParaRPr lang="ru-RU" dirty="0"/>
          </a:p>
        </p:txBody>
      </p:sp>
      <p:pic>
        <p:nvPicPr>
          <p:cNvPr id="46082" name="Picture 2" descr="C:\Users\user\Desktop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648200"/>
            <a:ext cx="2814172" cy="1619250"/>
          </a:xfrm>
          <a:prstGeom prst="rect">
            <a:avLst/>
          </a:prstGeom>
          <a:noFill/>
        </p:spPr>
      </p:pic>
      <p:pic>
        <p:nvPicPr>
          <p:cNvPr id="46083" name="Picture 3" descr="C:\Users\user\Desktop\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648200"/>
            <a:ext cx="2819400" cy="1623974"/>
          </a:xfrm>
          <a:prstGeom prst="rect">
            <a:avLst/>
          </a:prstGeom>
          <a:noFill/>
        </p:spPr>
      </p:pic>
      <p:pic>
        <p:nvPicPr>
          <p:cNvPr id="46084" name="Picture 4" descr="C:\Users\user\Desktop\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648200"/>
            <a:ext cx="2743200" cy="1601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555" y="3505200"/>
            <a:ext cx="2930651" cy="26517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9898" y="2494915"/>
            <a:ext cx="71875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1" dirty="0">
                <a:latin typeface="Times New Roman"/>
                <a:cs typeface="Times New Roman"/>
              </a:rPr>
              <a:t>Спасибо</a:t>
            </a:r>
            <a:r>
              <a:rPr sz="6000" i="1" spc="-160" dirty="0">
                <a:latin typeface="Times New Roman"/>
                <a:cs typeface="Times New Roman"/>
              </a:rPr>
              <a:t> </a:t>
            </a:r>
            <a:r>
              <a:rPr sz="6000" i="1" dirty="0">
                <a:latin typeface="Times New Roman"/>
                <a:cs typeface="Times New Roman"/>
              </a:rPr>
              <a:t>за</a:t>
            </a:r>
            <a:r>
              <a:rPr sz="6000" i="1" spc="-150" dirty="0">
                <a:latin typeface="Times New Roman"/>
                <a:cs typeface="Times New Roman"/>
              </a:rPr>
              <a:t> </a:t>
            </a:r>
            <a:r>
              <a:rPr sz="6000" i="1" spc="-10" dirty="0">
                <a:latin typeface="Times New Roman"/>
                <a:cs typeface="Times New Roman"/>
              </a:rPr>
              <a:t>внимание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16211" y="3429000"/>
            <a:ext cx="2258568" cy="27279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9540" y="976375"/>
            <a:ext cx="8601660" cy="5352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3200" b="1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32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2400" b="1" spc="-9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9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spc="-9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лучение информации о том,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почему конструктор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пользуется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большой популярностью, и какие возможности дает детям в  развитии.</a:t>
            </a:r>
            <a:r>
              <a:rPr sz="2400" spc="-85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spc="-8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6700"/>
              </a:lnSpc>
              <a:spcBef>
                <a:spcPts val="100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r>
              <a:rPr sz="3200" b="1" spc="-1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sz="3200" b="1" spc="-1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Познакомиться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историей создания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Найти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интересные факты о конструкторе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Узнать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развивающих возможностях конструктора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Выяснить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помощью анкетирования, интересен ли конструктор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сверстникам.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Продемонстрировать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некоторые модели, которые я сам собрал.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914400" y="520401"/>
            <a:ext cx="112776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Легоконструирование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способствуют развитию творческих и интеллектуальных способностей детей и помогает ощутить себя настоящим изобретателем.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исследования: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конструктор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сбор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информации, анкетирование, анализ и обобщение  результатов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настоящее время передо мной стоит задача , научиться моделировать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технические устройства и программировать, а также развивать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мелкую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моторику рук, мышление, логику, фантазию, память для того,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было легко учиться  и при этом заниматься своим любимым делом в свободное время.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8555" y="330708"/>
              <a:ext cx="10930255" cy="5995670"/>
            </a:xfrm>
            <a:custGeom>
              <a:avLst/>
              <a:gdLst/>
              <a:ahLst/>
              <a:cxnLst/>
              <a:rect l="l" t="t" r="r" b="b"/>
              <a:pathLst>
                <a:path w="10930255" h="5995670">
                  <a:moveTo>
                    <a:pt x="10930128" y="0"/>
                  </a:moveTo>
                  <a:lnTo>
                    <a:pt x="0" y="0"/>
                  </a:lnTo>
                  <a:lnTo>
                    <a:pt x="0" y="5995416"/>
                  </a:lnTo>
                  <a:lnTo>
                    <a:pt x="10930128" y="5995416"/>
                  </a:lnTo>
                  <a:lnTo>
                    <a:pt x="1093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8555" y="330708"/>
              <a:ext cx="10930255" cy="5995670"/>
            </a:xfrm>
            <a:custGeom>
              <a:avLst/>
              <a:gdLst/>
              <a:ahLst/>
              <a:cxnLst/>
              <a:rect l="l" t="t" r="r" b="b"/>
              <a:pathLst>
                <a:path w="10930255" h="5995670">
                  <a:moveTo>
                    <a:pt x="0" y="5995416"/>
                  </a:moveTo>
                  <a:lnTo>
                    <a:pt x="10930128" y="5995416"/>
                  </a:lnTo>
                  <a:lnTo>
                    <a:pt x="10930128" y="0"/>
                  </a:lnTo>
                  <a:lnTo>
                    <a:pt x="0" y="0"/>
                  </a:lnTo>
                  <a:lnTo>
                    <a:pt x="0" y="5995416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66800" y="630428"/>
            <a:ext cx="10208259" cy="5393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400" b="1" dirty="0" smtClean="0"/>
              <a:t>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возникновения конструктора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3600" dirty="0"/>
              <a:t> </a:t>
            </a:r>
            <a:endParaRPr lang="ru-RU" sz="3600" dirty="0" smtClean="0"/>
          </a:p>
          <a:p>
            <a:endParaRPr lang="ru-RU" sz="2400" dirty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Наборы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выпускает группа корпораций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LEGO Group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,главный офис находится в Дании. Компания основана в 1932 году.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аббревиатура, созданная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следствии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объединения двух слов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Godt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Это словосочетание переводиться с датского 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«увлекательная игра»,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хотя первоначально она выпускала обычные деревянные игрушки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продуктом корпорации LEGO являются разноцветные пластмассовые «кирпичики», маленькие фигурки и тому подобное. Из LEGO можно собрать такие объекты, как транспортные средства, здания, а также движущихся роботов.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spcBef>
                <a:spcPts val="100"/>
              </a:spcBef>
              <a:tabLst>
                <a:tab pos="1071880" algn="l"/>
                <a:tab pos="2338070" algn="l"/>
                <a:tab pos="2954020" algn="l"/>
                <a:tab pos="4157979" algn="l"/>
                <a:tab pos="5827395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1880" algn="l"/>
                <a:tab pos="2338070" algn="l"/>
                <a:tab pos="2954020" algn="l"/>
                <a:tab pos="4157979" algn="l"/>
                <a:tab pos="5827395" algn="l"/>
              </a:tabLst>
            </a:pPr>
            <a:r>
              <a:rPr lang="ru-RU" sz="2400" spc="-10" dirty="0" smtClean="0">
                <a:latin typeface="Times New Roman"/>
                <a:cs typeface="Times New Roman"/>
              </a:rPr>
              <a:t> 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0" y="4657344"/>
            <a:ext cx="4191000" cy="1627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14398"/>
            <a:ext cx="6896861" cy="533401"/>
          </a:xfrm>
        </p:spPr>
        <p:txBody>
          <a:bodyPr/>
          <a:lstStyle/>
          <a:p>
            <a:pPr algn="ctr"/>
            <a:r>
              <a:rPr lang="ru-RU" dirty="0" smtClean="0"/>
              <a:t>Интересные факты о LEGO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C:\Users\user\Desktop\1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3581400" cy="2005417"/>
          </a:xfrm>
          <a:prstGeom prst="rect">
            <a:avLst/>
          </a:prstGeom>
          <a:noFill/>
        </p:spPr>
      </p:pic>
      <p:pic>
        <p:nvPicPr>
          <p:cNvPr id="40963" name="Picture 3" descr="C:\Users\user\Desktop\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038600"/>
            <a:ext cx="3581400" cy="2031722"/>
          </a:xfrm>
          <a:prstGeom prst="rect">
            <a:avLst/>
          </a:prstGeom>
          <a:noFill/>
        </p:spPr>
      </p:pic>
      <p:pic>
        <p:nvPicPr>
          <p:cNvPr id="40964" name="Picture 4" descr="C:\Users\user\Desktop\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676400"/>
            <a:ext cx="3467777" cy="1981200"/>
          </a:xfrm>
          <a:prstGeom prst="rect">
            <a:avLst/>
          </a:prstGeom>
          <a:noFill/>
        </p:spPr>
      </p:pic>
      <p:pic>
        <p:nvPicPr>
          <p:cNvPr id="40965" name="Picture 5" descr="C:\Users\user\Desktop\14.png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038600"/>
            <a:ext cx="3322637" cy="193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9067800" cy="609599"/>
          </a:xfrm>
        </p:spPr>
        <p:txBody>
          <a:bodyPr/>
          <a:lstStyle/>
          <a:p>
            <a:r>
              <a:rPr lang="ru-RU" dirty="0" smtClean="0"/>
              <a:t>Кинематографическая вселенная </a:t>
            </a:r>
            <a:r>
              <a:rPr lang="ru-RU" dirty="0" err="1" smtClean="0"/>
              <a:t>Lego</a:t>
            </a:r>
            <a:endParaRPr lang="ru-RU" dirty="0"/>
          </a:p>
        </p:txBody>
      </p:sp>
      <p:pic>
        <p:nvPicPr>
          <p:cNvPr id="5" name="Содержимое 4" descr="Picture background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09800"/>
            <a:ext cx="259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828800"/>
            <a:ext cx="3505200" cy="1971675"/>
          </a:xfrm>
          <a:prstGeom prst="rect">
            <a:avLst/>
          </a:prstGeom>
          <a:noFill/>
        </p:spPr>
      </p:pic>
      <p:pic>
        <p:nvPicPr>
          <p:cNvPr id="4198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8668" y="4267200"/>
            <a:ext cx="3386666" cy="1905000"/>
          </a:xfrm>
          <a:prstGeom prst="rect">
            <a:avLst/>
          </a:prstGeom>
          <a:noFill/>
        </p:spPr>
      </p:pic>
      <p:pic>
        <p:nvPicPr>
          <p:cNvPr id="41990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399" y="4267200"/>
            <a:ext cx="338666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8555" y="330708"/>
              <a:ext cx="10930255" cy="5995670"/>
            </a:xfrm>
            <a:custGeom>
              <a:avLst/>
              <a:gdLst/>
              <a:ahLst/>
              <a:cxnLst/>
              <a:rect l="l" t="t" r="r" b="b"/>
              <a:pathLst>
                <a:path w="10930255" h="5995670">
                  <a:moveTo>
                    <a:pt x="10930128" y="0"/>
                  </a:moveTo>
                  <a:lnTo>
                    <a:pt x="0" y="0"/>
                  </a:lnTo>
                  <a:lnTo>
                    <a:pt x="0" y="5995416"/>
                  </a:lnTo>
                  <a:lnTo>
                    <a:pt x="10930128" y="5995416"/>
                  </a:lnTo>
                  <a:lnTo>
                    <a:pt x="1093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8555" y="330708"/>
              <a:ext cx="10930255" cy="5995670"/>
            </a:xfrm>
            <a:custGeom>
              <a:avLst/>
              <a:gdLst/>
              <a:ahLst/>
              <a:cxnLst/>
              <a:rect l="l" t="t" r="r" b="b"/>
              <a:pathLst>
                <a:path w="10930255" h="5995670">
                  <a:moveTo>
                    <a:pt x="0" y="5995416"/>
                  </a:moveTo>
                  <a:lnTo>
                    <a:pt x="10930128" y="5995416"/>
                  </a:lnTo>
                  <a:lnTo>
                    <a:pt x="10930128" y="0"/>
                  </a:lnTo>
                  <a:lnTo>
                    <a:pt x="0" y="0"/>
                  </a:lnTo>
                  <a:lnTo>
                    <a:pt x="0" y="5995416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798555" y="990600"/>
            <a:ext cx="45719" cy="225170"/>
            <a:chOff x="1659635" y="318515"/>
            <a:chExt cx="9184640" cy="8972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9635" y="318515"/>
              <a:ext cx="8007857" cy="896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36379" y="318515"/>
              <a:ext cx="1707642" cy="89687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744979" y="950975"/>
            <a:ext cx="8721090" cy="5253990"/>
            <a:chOff x="1744979" y="950975"/>
            <a:chExt cx="8721090" cy="525399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4979" y="950975"/>
              <a:ext cx="1119378" cy="52539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6271" y="1161287"/>
              <a:ext cx="8289798" cy="7109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1075" y="1077455"/>
              <a:ext cx="877074" cy="8770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68523" y="2191499"/>
              <a:ext cx="7797546" cy="7109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43327" y="2109203"/>
              <a:ext cx="877074" cy="8770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20923" y="3221723"/>
              <a:ext cx="7645146" cy="7109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94203" y="3139427"/>
              <a:ext cx="877074" cy="8770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68523" y="4251960"/>
              <a:ext cx="7797546" cy="7109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43327" y="4169651"/>
              <a:ext cx="877074" cy="8770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76271" y="5282184"/>
              <a:ext cx="8289798" cy="71248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723133" y="1318640"/>
            <a:ext cx="7682865" cy="4642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Times New Roman"/>
                <a:cs typeface="Times New Roman"/>
              </a:rPr>
              <a:t>Lego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spc="-10">
                <a:latin typeface="Times New Roman"/>
                <a:cs typeface="Times New Roman"/>
              </a:rPr>
              <a:t>формирует</a:t>
            </a:r>
            <a:r>
              <a:rPr sz="2100" spc="-70">
                <a:latin typeface="Times New Roman"/>
                <a:cs typeface="Times New Roman"/>
              </a:rPr>
              <a:t> </a:t>
            </a:r>
            <a:r>
              <a:rPr sz="2100" smtClean="0">
                <a:latin typeface="Times New Roman"/>
                <a:cs typeface="Times New Roman"/>
              </a:rPr>
              <a:t>чувства</a:t>
            </a:r>
            <a:r>
              <a:rPr lang="ru-RU" sz="2100" dirty="0" smtClean="0">
                <a:latin typeface="Times New Roman"/>
                <a:cs typeface="Times New Roman"/>
              </a:rPr>
              <a:t> и </a:t>
            </a:r>
            <a:r>
              <a:rPr sz="2100" spc="-75" smtClean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двигательный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аппарат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детей.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Times New Roman"/>
              <a:cs typeface="Times New Roman"/>
            </a:endParaRPr>
          </a:p>
          <a:p>
            <a:pPr marL="504825" marR="5080">
              <a:lnSpc>
                <a:spcPts val="2170"/>
              </a:lnSpc>
              <a:spcBef>
                <a:spcPts val="5"/>
              </a:spcBef>
            </a:pPr>
            <a:r>
              <a:rPr sz="2100" dirty="0">
                <a:latin typeface="Times New Roman"/>
                <a:cs typeface="Times New Roman"/>
              </a:rPr>
              <a:t>Игра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Lego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развивает</a:t>
            </a:r>
            <a:r>
              <a:rPr sz="2100" spc="-9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мелкую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моторику</a:t>
            </a:r>
            <a:r>
              <a:rPr sz="2100" spc="-9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рук.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0">
                <a:latin typeface="Times New Roman"/>
                <a:cs typeface="Times New Roman"/>
              </a:rPr>
              <a:t>Моторика</a:t>
            </a:r>
            <a:r>
              <a:rPr sz="2100" spc="-75">
                <a:latin typeface="Times New Roman"/>
                <a:cs typeface="Times New Roman"/>
              </a:rPr>
              <a:t> </a:t>
            </a:r>
            <a:endParaRPr lang="ru-RU" sz="2100" spc="-75" dirty="0" smtClean="0">
              <a:latin typeface="Times New Roman"/>
              <a:cs typeface="Times New Roman"/>
            </a:endParaRPr>
          </a:p>
          <a:p>
            <a:pPr marL="504825" marR="5080">
              <a:lnSpc>
                <a:spcPts val="2170"/>
              </a:lnSpc>
              <a:spcBef>
                <a:spcPts val="5"/>
              </a:spcBef>
            </a:pPr>
            <a:r>
              <a:rPr sz="2100" spc="-10" smtClean="0">
                <a:latin typeface="Times New Roman"/>
                <a:cs typeface="Times New Roman"/>
              </a:rPr>
              <a:t>влияет </a:t>
            </a:r>
            <a:r>
              <a:rPr sz="2100" dirty="0">
                <a:latin typeface="Times New Roman"/>
                <a:cs typeface="Times New Roman"/>
              </a:rPr>
              <a:t>на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развитие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полушарий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мозга.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80"/>
              </a:spcBef>
            </a:pPr>
            <a:endParaRPr sz="2100">
              <a:latin typeface="Times New Roman"/>
              <a:cs typeface="Times New Roman"/>
            </a:endParaRPr>
          </a:p>
          <a:p>
            <a:pPr marL="655955">
              <a:lnSpc>
                <a:spcPct val="100000"/>
              </a:lnSpc>
            </a:pPr>
            <a:r>
              <a:rPr sz="2100" dirty="0">
                <a:latin typeface="Times New Roman"/>
                <a:cs typeface="Times New Roman"/>
              </a:rPr>
              <a:t>Lego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способствует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развитию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речи.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504825" marR="1504315">
              <a:lnSpc>
                <a:spcPts val="2170"/>
              </a:lnSpc>
            </a:pPr>
            <a:r>
              <a:rPr sz="2100" dirty="0">
                <a:latin typeface="Times New Roman"/>
                <a:cs typeface="Times New Roman"/>
              </a:rPr>
              <a:t>Lego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развивает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воображение,</a:t>
            </a:r>
            <a:r>
              <a:rPr sz="2100" spc="-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эмоции,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тренирует внимательность, </a:t>
            </a:r>
            <a:r>
              <a:rPr sz="2100" spc="-20" dirty="0">
                <a:latin typeface="Times New Roman"/>
                <a:cs typeface="Times New Roman"/>
              </a:rPr>
              <a:t>наблюдательность,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усидчивость.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ru-RU"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mtClean="0">
                <a:latin typeface="Times New Roman"/>
                <a:cs typeface="Times New Roman"/>
              </a:rPr>
              <a:t>Lego</a:t>
            </a:r>
            <a:r>
              <a:rPr sz="2100" spc="-60" smtClean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учит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общаться,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работать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>
                <a:latin typeface="Times New Roman"/>
                <a:cs typeface="Times New Roman"/>
              </a:rPr>
              <a:t>в</a:t>
            </a:r>
            <a:r>
              <a:rPr sz="2100" spc="-40">
                <a:latin typeface="Times New Roman"/>
                <a:cs typeface="Times New Roman"/>
              </a:rPr>
              <a:t> </a:t>
            </a:r>
            <a:r>
              <a:rPr sz="2100" spc="-10" smtClean="0">
                <a:latin typeface="Times New Roman"/>
                <a:cs typeface="Times New Roman"/>
              </a:rPr>
              <a:t>команде.</a:t>
            </a:r>
            <a:r>
              <a:rPr lang="ru-RU" sz="2100" spc="-10" dirty="0" smtClean="0">
                <a:latin typeface="Times New Roman"/>
                <a:cs typeface="Times New Roman"/>
              </a:rPr>
              <a:t>Развивает </a:t>
            </a:r>
          </a:p>
          <a:p>
            <a:pPr marL="12700">
              <a:lnSpc>
                <a:spcPct val="100000"/>
              </a:lnSpc>
            </a:pPr>
            <a:r>
              <a:rPr lang="ru-RU" sz="2100" spc="-10" dirty="0" smtClean="0">
                <a:latin typeface="Times New Roman"/>
                <a:cs typeface="Times New Roman"/>
              </a:rPr>
              <a:t>познавательный интерес.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1076" y="5199888"/>
            <a:ext cx="877074" cy="877074"/>
          </a:xfrm>
          <a:prstGeom prst="rect">
            <a:avLst/>
          </a:prstGeom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972800" cy="685800"/>
          </a:xfrm>
        </p:spPr>
        <p:txBody>
          <a:bodyPr/>
          <a:lstStyle/>
          <a:p>
            <a:r>
              <a:rPr lang="ru-RU" sz="3600" dirty="0" smtClean="0"/>
              <a:t>Как конструктор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3600" dirty="0" smtClean="0"/>
              <a:t> влияет на развитие детей?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685799"/>
            <a:ext cx="9067800" cy="172085"/>
          </a:xfrm>
        </p:spPr>
        <p:txBody>
          <a:bodyPr/>
          <a:lstStyle/>
          <a:p>
            <a:r>
              <a:rPr lang="ru-RU" dirty="0" smtClean="0"/>
              <a:t>Конструктор LEGO в моей жизни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" descr="C:\Users\user\Desktop\ПРОЕКТЫ  4 КЛАСС\Сазонов Женя\0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2743200" cy="1998663"/>
          </a:xfrm>
          <a:prstGeom prst="rect">
            <a:avLst/>
          </a:prstGeom>
          <a:noFill/>
        </p:spPr>
      </p:pic>
      <p:pic>
        <p:nvPicPr>
          <p:cNvPr id="43011" name="Picture 3" descr="C:\Users\user\Desktop\ПРОЕКТЫ  4 КЛАСС\Сазонов Женя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752600"/>
            <a:ext cx="2667000" cy="1981200"/>
          </a:xfrm>
          <a:prstGeom prst="rect">
            <a:avLst/>
          </a:prstGeom>
          <a:noFill/>
        </p:spPr>
      </p:pic>
      <p:pic>
        <p:nvPicPr>
          <p:cNvPr id="43012" name="Picture 4" descr="C:\Users\user\Desktop\ПРОЕКТЫ  4 КЛАСС\Сазонов Женя\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191000"/>
            <a:ext cx="2743200" cy="1981200"/>
          </a:xfrm>
          <a:prstGeom prst="rect">
            <a:avLst/>
          </a:prstGeom>
          <a:noFill/>
        </p:spPr>
      </p:pic>
      <p:pic>
        <p:nvPicPr>
          <p:cNvPr id="43016" name="Picture 8" descr="C:\Users\user\Desktop\ПРОЕКТЫ  4 КЛАСС\Сазонов Женя\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14800"/>
            <a:ext cx="2743200" cy="1981200"/>
          </a:xfrm>
          <a:prstGeom prst="rect">
            <a:avLst/>
          </a:prstGeom>
          <a:noFill/>
        </p:spPr>
      </p:pic>
      <p:pic>
        <p:nvPicPr>
          <p:cNvPr id="43017" name="Picture 9" descr="C:\Users\user\Desktop\ПРОЕКТЫ  4 КЛАСС\Сазонов Женя\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191000"/>
            <a:ext cx="2743200" cy="2029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210800" cy="1143000"/>
          </a:xfrm>
        </p:spPr>
        <p:txBody>
          <a:bodyPr/>
          <a:lstStyle/>
          <a:p>
            <a:r>
              <a:rPr lang="ru-RU" dirty="0" smtClean="0"/>
              <a:t>Опрос сверстников о конструкторе LEGO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9200" y="1524000"/>
          <a:ext cx="9829799" cy="4495804"/>
        </p:xfrm>
        <a:graphic>
          <a:graphicData uri="http://schemas.openxmlformats.org/drawingml/2006/table">
            <a:tbl>
              <a:tblPr/>
              <a:tblGrid>
                <a:gridCol w="690942"/>
                <a:gridCol w="3485417"/>
                <a:gridCol w="1735032"/>
                <a:gridCol w="1959204"/>
                <a:gridCol w="1959204"/>
              </a:tblGrid>
              <a:tr h="28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SimSun"/>
                        </a:rPr>
                        <a:t>№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SimSun"/>
                        </a:rPr>
                        <a:t>Вопрос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SimSun"/>
                        </a:rPr>
                        <a:t>Ответ 1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SimSun"/>
                        </a:rPr>
                        <a:t>Ответ 2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SimSun"/>
                        </a:rPr>
                        <a:t>Ответ 3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Лего – это…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Марка одежды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Детский конструктор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Не знаю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Ты знаком с Лего?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Нет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Не знаю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Кто придумал Лего?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Знаю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Не знаю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Забыл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Как ты считаешь, Лего - это бесполезное занятие?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Нет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Сомневаюсь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Для кого предназначен Лего?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Мальчикам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Девочкам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Детям и взрослым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Можно ли создать новую модель из разных конструкторов Лего?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Да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Нет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Не пробовал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Есть ли у тебя конструктор Лего?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Да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Нет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Хочу приобрести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Нравится ли тебе его собирать?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Да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Нет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Не знаю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Полезно ли детям играть в конструктор Лего?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Да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Нет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Не знаю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Что ты больше предпочитаешь: компьютерные игры или конструктор Лего?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Компьютерные игры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SimSun"/>
                        </a:rPr>
                        <a:t>Конструктор Лего </a:t>
                      </a:r>
                      <a:endParaRPr lang="ru-RU" sz="11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SimSun"/>
                        </a:rPr>
                        <a:t>И то и другое </a:t>
                      </a:r>
                      <a:endParaRPr lang="ru-RU" sz="11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461</Words>
  <Application>Microsoft Office PowerPoint</Application>
  <PresentationFormat>Произвольный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Конструирование Lego- развитие творческих и интеллектуальных способностей</vt:lpstr>
      <vt:lpstr>Слайд 2</vt:lpstr>
      <vt:lpstr>Слайд 3</vt:lpstr>
      <vt:lpstr>Слайд 4</vt:lpstr>
      <vt:lpstr>Интересные факты о LEGO </vt:lpstr>
      <vt:lpstr>Кинематографическая вселенная Lego</vt:lpstr>
      <vt:lpstr>Как конструктор LEGO влияет на развитие детей?</vt:lpstr>
      <vt:lpstr>Конструктор LEGO в моей жизни </vt:lpstr>
      <vt:lpstr>Опрос сверстников о конструкторе LEGO </vt:lpstr>
      <vt:lpstr>Конструктор LEGO - одна из самых популярных и востребованных игр-развлечений для детей во всем мире. Эта игра не просто занимает ребенка на какое-то время, она еще и развивает его. </vt:lpstr>
      <vt:lpstr>     ЗАКЛЮЧЕНИЕ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Галимова</dc:creator>
  <cp:lastModifiedBy>Teacher1</cp:lastModifiedBy>
  <cp:revision>1</cp:revision>
  <dcterms:created xsi:type="dcterms:W3CDTF">2025-02-21T08:12:44Z</dcterms:created>
  <dcterms:modified xsi:type="dcterms:W3CDTF">2025-02-21T11:47:20Z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2025-02-21T00:00:00Z</vt:filetime>
  </property>
  <property fmtid="{D5CDD505-2E9C-101B-9397-08002B2CF9AE}" pid="5" name="Producer">
    <vt:lpwstr>Microsoft® PowerPoint® 2016</vt:lpwstr>
  </property>
</Properties>
</file>