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4" r:id="rId3"/>
    <p:sldId id="305" r:id="rId4"/>
    <p:sldId id="296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7" r:id="rId13"/>
    <p:sldId id="284" r:id="rId14"/>
    <p:sldId id="285" r:id="rId15"/>
    <p:sldId id="278" r:id="rId16"/>
    <p:sldId id="279" r:id="rId17"/>
    <p:sldId id="286" r:id="rId18"/>
    <p:sldId id="287" r:id="rId19"/>
    <p:sldId id="288" r:id="rId20"/>
    <p:sldId id="289" r:id="rId21"/>
    <p:sldId id="293" r:id="rId22"/>
    <p:sldId id="294" r:id="rId23"/>
    <p:sldId id="298" r:id="rId24"/>
    <p:sldId id="299" r:id="rId25"/>
    <p:sldId id="300" r:id="rId26"/>
    <p:sldId id="301" r:id="rId27"/>
    <p:sldId id="280" r:id="rId28"/>
    <p:sldId id="290" r:id="rId29"/>
    <p:sldId id="295" r:id="rId30"/>
    <p:sldId id="297" r:id="rId31"/>
    <p:sldId id="291" r:id="rId32"/>
    <p:sldId id="292" r:id="rId33"/>
    <p:sldId id="265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E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01350-B610-40BD-84AA-1AFF929103D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5DAA-647C-40BC-A891-FBEF0615F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5DAA-647C-40BC-A891-FBEF0615F08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belgdb.ru/assets/templates/project/victorina_book/img/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6965"/>
            <a:ext cx="2495759" cy="20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F00"/>
            </a:gs>
            <a:gs pos="98000">
              <a:srgbClr val="FF7A00"/>
            </a:gs>
            <a:gs pos="100000">
              <a:srgbClr val="FF0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32656"/>
            <a:ext cx="8352928" cy="5976664"/>
          </a:xfrm>
          <a:prstGeom prst="round2DiagRect">
            <a:avLst/>
          </a:prstGeom>
          <a:solidFill>
            <a:srgbClr val="FCBE10"/>
          </a:solidFill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uchitel-slovesnik.ru/data/uploads/s-knigoi-po-jizni/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08" y="4687010"/>
            <a:ext cx="2531967" cy="21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zhdu-strok.ru/page/gramotnost-chtenija" TargetMode="External"/><Relationship Id="rId2" Type="http://schemas.openxmlformats.org/officeDocument/2006/relationships/hyperlink" Target="http://mezhdu-strok.ru/page/sostavlenie-voprosnogo-plan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89"/>
            <a:ext cx="7772400" cy="500067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МАОУ  «Покровская средняя общеобразовательная школа»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Формы, методы и приемы работы с текстом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60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ШМО учителей начальных </a:t>
            </a:r>
            <a:r>
              <a:rPr lang="ru-RU" dirty="0" smtClean="0">
                <a:solidFill>
                  <a:schemeClr val="tx1"/>
                </a:solidFill>
              </a:rPr>
              <a:t>классов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Февраль 2021 год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505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401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текстом после чтения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28802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корректировка читательской интерпретации в соответствии с авторским замыслом.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углубление восприятия и понимания текста.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44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послетекстовой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736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«Отношения между вопросом и ответом»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«Тайм-аут»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«Проверочный лист»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«Вопросы после текста»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14422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один из основных приёмов работы с информацией до чтения.</a:t>
            </a:r>
          </a:p>
          <a:p>
            <a:pPr indent="45720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даёт ключевое слово или заголовок текста, ученики записывают вокруг него все возможные ассоциации, обозначая стрелочками смысловые связи между понятиями.</a:t>
            </a:r>
          </a:p>
          <a:p>
            <a:pPr indent="457200"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позволяет актуализировать уже имеющиеся знания, активизировать познавательную активность учащихся и мотивировать их на дальнейшую работу         с текстом.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500042"/>
            <a:ext cx="5095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Ассоциативный куст»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Урок окружающего мира в 3 «А» классе на тему «Наша безопасность»</a:t>
            </a:r>
            <a:endParaRPr lang="ru-RU" sz="3200" dirty="0"/>
          </a:p>
        </p:txBody>
      </p:sp>
      <p:pic>
        <p:nvPicPr>
          <p:cNvPr id="1033" name="Picture 9" descr="C:\Users\Home\Desktop\16130556576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5189"/>
          <a:stretch>
            <a:fillRect/>
          </a:stretch>
        </p:blipFill>
        <p:spPr bwMode="auto">
          <a:xfrm>
            <a:off x="457200" y="1571612"/>
            <a:ext cx="4043362" cy="4214841"/>
          </a:xfrm>
          <a:prstGeom prst="rect">
            <a:avLst/>
          </a:prstGeom>
          <a:noFill/>
        </p:spPr>
      </p:pic>
      <p:pic>
        <p:nvPicPr>
          <p:cNvPr id="1034" name="Picture 10" descr="C:\Users\Home\Desktop\1613055657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4104" b="13819"/>
          <a:stretch>
            <a:fillRect/>
          </a:stretch>
        </p:blipFill>
        <p:spPr bwMode="auto">
          <a:xfrm>
            <a:off x="4714876" y="1571612"/>
            <a:ext cx="3857651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Урок литературного чтения в 3 «Б» классе</a:t>
            </a:r>
            <a:br>
              <a:rPr lang="ru-RU" sz="2800" dirty="0" smtClean="0"/>
            </a:br>
            <a:r>
              <a:rPr lang="ru-RU" sz="2800" dirty="0" smtClean="0"/>
              <a:t>Стихотворение А.А.Блока «Сны»</a:t>
            </a:r>
            <a:endParaRPr lang="ru-RU" sz="2800" dirty="0"/>
          </a:p>
        </p:txBody>
      </p:sp>
      <p:pic>
        <p:nvPicPr>
          <p:cNvPr id="2050" name="Picture 2" descr="C:\Users\Home\Desktop\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7936" b="3175"/>
          <a:stretch>
            <a:fillRect/>
          </a:stretch>
        </p:blipFill>
        <p:spPr bwMode="auto">
          <a:xfrm>
            <a:off x="714348" y="1571612"/>
            <a:ext cx="4038600" cy="4214842"/>
          </a:xfrm>
          <a:prstGeom prst="rect">
            <a:avLst/>
          </a:prstGeom>
          <a:noFill/>
        </p:spPr>
      </p:pic>
      <p:pic>
        <p:nvPicPr>
          <p:cNvPr id="2051" name="Picture 3" descr="C:\Users\Home\Desktop\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36" b="10663"/>
          <a:stretch>
            <a:fillRect/>
          </a:stretch>
        </p:blipFill>
        <p:spPr bwMode="auto">
          <a:xfrm>
            <a:off x="4857752" y="1600200"/>
            <a:ext cx="3786214" cy="41148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71480"/>
            <a:ext cx="3692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Антиципация»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предвосхищение, предугадывание    содержания.</a:t>
            </a:r>
          </a:p>
          <a:p>
            <a:pPr indent="45720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эффективным средством отработки техники чтения: при систематических тренировках ребёнок учится по начальным буквам угадывать слово, по начальным словам - фразу, по начальным фразам - содержание текста. Это существенно ускоряет темп чтения.</a:t>
            </a:r>
          </a:p>
          <a:p>
            <a:pPr indent="457200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важнейших приёмов работы с текстом до чтения.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Разновидности  антиципации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57298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Прогнозирование содержания текста по названию, фамилии автора, эпиграфу.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б) Восстановление текста с пропущенными элементами.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в)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Составление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до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чтения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плана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текста с опорой на имеющиеся знания, читательский опыт, заголовок, жанр и стиль текста.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г) Угадывание хода мысли автора при чтении с остановками: 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думаете, что произойдёт дальше? Как будут развиваться события? К какому выводу придёт автор?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Описание технологии обучения приёму антиципации на уроках литературного чтения в школе I ступени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Формирование данного умения происходит пошагово.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 шаг - Работа с текстом до начала чтения .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2 – 5 шаг - Работа с текстом во время чтения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5   шаг – проверка себя по тексту (задача данного этапа – находить ответ в тексте и проверять свои предположения);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6-8 шаг - Работа с текстом после его прочтения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6 шаг – учим прогнозировать, домысливать текст;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7 шаг – подключение воображения;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8 шаг – работа с текстом в режиме диалога по опорным сигналам:</a:t>
            </a:r>
            <a:endParaRPr lang="ru-RU" sz="3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сигналы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задай вопрос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endParaRPr lang="ru-RU" sz="24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О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ответь</a:t>
            </a:r>
            <a:endParaRPr lang="ru-RU" sz="24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проверь себя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             </a:t>
            </a:r>
            <a:endParaRPr lang="ru-RU" sz="2400" b="1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загляни в волшебное зеркало, сделай свой «прогноз», предположение</a:t>
            </a: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929066"/>
            <a:ext cx="2182534" cy="20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929066"/>
            <a:ext cx="23042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  шаг - Работа с текстом  во время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Текст «Одуванчик»</a:t>
            </a:r>
            <a:endParaRPr lang="ru-RU" sz="2400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Отчего прохладно стало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371475" algn="just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Одуванчику в бору?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Текст задаёт вопрос. Вспомни, как выглядит одуванчик, попробуй сам ответить на этот вопрос. Чем больше ответов, тем лучше. А теперь сравни свои ответы с текстом.</a:t>
            </a:r>
            <a:endParaRPr lang="ru-RU" sz="2400" b="1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  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Оттого, что прошлой ночью</a:t>
            </a:r>
            <a:endParaRPr lang="ru-RU" sz="24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Облысел он на ветру?</a:t>
            </a:r>
            <a:endParaRPr lang="ru-RU" sz="2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14290"/>
            <a:ext cx="8858280" cy="5911873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Целостное восприятие и понимание литературного текста, умения анализировать и интерпретировать текст возможно при опоре на следующие виды деятельности:</a:t>
            </a:r>
          </a:p>
          <a:p>
            <a:pPr algn="just">
              <a:buNone/>
            </a:pPr>
            <a:r>
              <a:rPr lang="ru-RU" dirty="0" smtClean="0"/>
              <a:t>●     осознанное, творческое, выразительное чтение художественных произведений разных жанров;</a:t>
            </a:r>
          </a:p>
          <a:p>
            <a:pPr algn="just">
              <a:buNone/>
            </a:pPr>
            <a:r>
              <a:rPr lang="ru-RU" dirty="0" smtClean="0"/>
              <a:t>●     пересказ (подробный, краткий, с элементами комментария, с творческим заданием);</a:t>
            </a:r>
          </a:p>
          <a:p>
            <a:pPr algn="just">
              <a:buNone/>
            </a:pPr>
            <a:r>
              <a:rPr lang="ru-RU" dirty="0" smtClean="0"/>
              <a:t>●     ответы на вопросы;</a:t>
            </a:r>
          </a:p>
          <a:p>
            <a:pPr algn="just">
              <a:buNone/>
            </a:pPr>
            <a:r>
              <a:rPr lang="ru-RU" dirty="0" smtClean="0"/>
              <a:t>●     анализ и интерпретация произведения;</a:t>
            </a:r>
          </a:p>
          <a:p>
            <a:pPr algn="just">
              <a:buNone/>
            </a:pPr>
            <a:r>
              <a:rPr lang="ru-RU" dirty="0" smtClean="0"/>
              <a:t>●     составление  планов;</a:t>
            </a:r>
          </a:p>
          <a:p>
            <a:pPr algn="just">
              <a:buNone/>
            </a:pPr>
            <a:r>
              <a:rPr lang="ru-RU" dirty="0" smtClean="0"/>
              <a:t>●     характеристика литературного героя;</a:t>
            </a:r>
          </a:p>
          <a:p>
            <a:pPr algn="just">
              <a:buNone/>
            </a:pPr>
            <a:r>
              <a:rPr lang="ru-RU" dirty="0" smtClean="0"/>
              <a:t>●     написание отзыва о произведении;</a:t>
            </a:r>
          </a:p>
          <a:p>
            <a:pPr algn="just">
              <a:buNone/>
            </a:pPr>
            <a:r>
              <a:rPr lang="ru-RU" dirty="0" smtClean="0"/>
              <a:t>●     написание сочинения.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Задание к 4 шагу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Ива»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Плачет ива у обрыва.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этом тексте нет вопроса, но что захотелось спросить у текста?</a:t>
            </a:r>
            <a:endParaRPr lang="ru-RU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- Почему ива плачет? Кто её обидел?</a:t>
            </a:r>
            <a:endParaRPr lang="ru-RU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Кем обижена ты ива?</a:t>
            </a:r>
            <a:endParaRPr lang="ru-RU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Придумайте свои ответы. Сравните с ответом текста.</a:t>
            </a:r>
            <a:endParaRPr lang="ru-RU" b="1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Видно, ветер, по привычке,</a:t>
            </a:r>
            <a:endParaRPr lang="ru-RU" b="1" dirty="0" smtClean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 Дёрнул иву за косички.</a:t>
            </a:r>
            <a:endParaRPr lang="ru-RU" b="1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Использование приема «антиципация» на уроке литературного чтения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Тема урока Н. Булгаков «Анна, не грусти». </a:t>
            </a:r>
          </a:p>
          <a:p>
            <a:pPr algn="just">
              <a:buNone/>
            </a:pPr>
            <a:r>
              <a:rPr lang="ru-RU" dirty="0" smtClean="0"/>
              <a:t>Прием использовался на этапе </a:t>
            </a:r>
            <a:r>
              <a:rPr lang="ru-RU" i="1" dirty="0" smtClean="0"/>
              <a:t>Актуализация знаний, появление темы, проблемы урока.</a:t>
            </a:r>
          </a:p>
          <a:p>
            <a:pPr algn="just">
              <a:buNone/>
            </a:pPr>
            <a:r>
              <a:rPr lang="ru-RU" dirty="0" smtClean="0"/>
              <a:t>Как вы думаете, по названию можно предположить, о чём будет рассказ?</a:t>
            </a:r>
          </a:p>
          <a:p>
            <a:pPr algn="just">
              <a:buNone/>
            </a:pPr>
            <a:r>
              <a:rPr lang="ru-RU" dirty="0" smtClean="0"/>
              <a:t>Дети сделали прогнозы: Анну кто-то обидел, у Ани что-то не получилось и она расстроилась, родители не купили своей дочке игрушку.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Использование приема «антиципация» на уроке окружающего мира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329642" cy="960453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Тема урока «Пожар». </a:t>
            </a:r>
          </a:p>
          <a:p>
            <a:r>
              <a:rPr lang="ru-RU" sz="1800" dirty="0" smtClean="0"/>
              <a:t>Прием использовался на этапе урока </a:t>
            </a:r>
            <a:r>
              <a:rPr lang="ru-RU" sz="1800" i="1" dirty="0" smtClean="0"/>
              <a:t>Работа по теме урока</a:t>
            </a:r>
          </a:p>
          <a:p>
            <a:r>
              <a:rPr lang="ru-RU" sz="1800" dirty="0" smtClean="0"/>
              <a:t>Детям была предложена памятка с пропущенными словами.</a:t>
            </a:r>
            <a:endParaRPr lang="ru-RU" sz="1800" dirty="0"/>
          </a:p>
        </p:txBody>
      </p:sp>
      <p:pic>
        <p:nvPicPr>
          <p:cNvPr id="11" name="Picture 2" descr="C:\Users\1\Desktop\памятка пожа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291" y="2235726"/>
            <a:ext cx="3982006" cy="3829585"/>
          </a:xfrm>
          <a:prstGeom prst="rect">
            <a:avLst/>
          </a:prstGeom>
          <a:noFill/>
        </p:spPr>
      </p:pic>
      <p:pic>
        <p:nvPicPr>
          <p:cNvPr id="12" name="Picture 4" descr="C:\Users\1\Desktop\памятка 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71434"/>
            <a:ext cx="4000528" cy="390077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математики в 1 «А» классе</a:t>
            </a:r>
            <a:br>
              <a:rPr lang="ru-RU" dirty="0" smtClean="0"/>
            </a:br>
            <a:r>
              <a:rPr lang="ru-RU" dirty="0" smtClean="0"/>
              <a:t>«Ключевые слова»</a:t>
            </a:r>
            <a:endParaRPr lang="ru-RU" dirty="0"/>
          </a:p>
        </p:txBody>
      </p:sp>
      <p:pic>
        <p:nvPicPr>
          <p:cNvPr id="6" name="Содержимое 5" descr="IMG_20210212_090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380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0210212_0846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038600" cy="372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Урок литературного чтения в 1 «Б» классе </a:t>
            </a:r>
            <a:br>
              <a:rPr lang="ru-RU" sz="2800" dirty="0" smtClean="0"/>
            </a:br>
            <a:r>
              <a:rPr lang="ru-RU" sz="2800" dirty="0" smtClean="0"/>
              <a:t>«Чтение в кружок»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C:\Users\Учитель\Desktop\IMG_20210212_13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952769" cy="3357586"/>
          </a:xfrm>
          <a:prstGeom prst="rect">
            <a:avLst/>
          </a:prstGeom>
          <a:noFill/>
        </p:spPr>
      </p:pic>
      <p:pic>
        <p:nvPicPr>
          <p:cNvPr id="8" name="Picture 5" descr="C:\Users\Учитель\Desktop\IMG_20210212_13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14488"/>
            <a:ext cx="2071702" cy="3286148"/>
          </a:xfrm>
          <a:prstGeom prst="rect">
            <a:avLst/>
          </a:prstGeom>
          <a:noFill/>
        </p:spPr>
      </p:pic>
      <p:pic>
        <p:nvPicPr>
          <p:cNvPr id="9" name="Picture 6" descr="C:\Users\Учитель\Desktop\IMG_20210212_132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278608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Урок окружающего мира в 1 «Б» классе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«Верные и неверные утверждения»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900" i="1" dirty="0" smtClean="0">
                <a:solidFill>
                  <a:srgbClr val="C00000"/>
                </a:solidFill>
              </a:rPr>
              <a:t>Тема «Когда изобрели велосипед»</a:t>
            </a:r>
          </a:p>
          <a:p>
            <a:pPr algn="just"/>
            <a:r>
              <a:rPr lang="ru-RU" sz="2900" i="1" dirty="0" smtClean="0"/>
              <a:t>У</a:t>
            </a:r>
            <a:r>
              <a:rPr lang="ru-RU" sz="2900" dirty="0" smtClean="0"/>
              <a:t>ниверсальный прием, способствующий актуализации знаний учащихся и активизации мыслительной деятельности. Данный прием дает возможность быстро включить детей в мыслительную деятельность и логично перейти к изучению темы урока.</a:t>
            </a:r>
            <a:br>
              <a:rPr lang="ru-RU" sz="2900" dirty="0" smtClean="0"/>
            </a:br>
            <a:r>
              <a:rPr lang="ru-RU" sz="2900" dirty="0" smtClean="0"/>
              <a:t>Стратегия формирует умение оценивать ситуацию или факты, умение анализировать информацию, умение отражать свое мнение. Детям предлагается выразить свое отношение к ряду утверждений по правилу: верно – «+»,  не верно – «-».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Учитель\Desktop\IMG_20210211_10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714644" cy="2000264"/>
          </a:xfrm>
          <a:prstGeom prst="rect">
            <a:avLst/>
          </a:prstGeom>
          <a:noFill/>
        </p:spPr>
      </p:pic>
      <p:pic>
        <p:nvPicPr>
          <p:cNvPr id="6" name="Picture 2" descr="C:\Users\Учитель\Desktop\IMG_20210211_103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«Тонкие» и «толстые» вопросы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«Толстые и тонкие вопросы» — это </a:t>
            </a:r>
            <a:r>
              <a:rPr lang="ru-RU" sz="1600" dirty="0" smtClean="0">
                <a:solidFill>
                  <a:srgbClr val="C00000"/>
                </a:solidFill>
              </a:rPr>
              <a:t>способ организации взаимоопроса учащихся по теме</a:t>
            </a:r>
            <a:r>
              <a:rPr lang="ru-RU" sz="1600" dirty="0" smtClean="0"/>
              <a:t>, при котором «тонкий» вопрос предполагает репродуктивный однозначный ответ (чаще это «да» или «нет»), а «толстый» (проблемный) требует глубокого осмысления задания, рациональных рассуждений, поиска дополнительных знаний и анализ информации.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Приём направлен на реализацию сразу трёх целей, которые ставятся на любом уроке:</a:t>
            </a:r>
          </a:p>
          <a:p>
            <a:pPr algn="just"/>
            <a:r>
              <a:rPr lang="ru-RU" sz="1600" dirty="0" smtClean="0"/>
              <a:t>обучает ребёнка на практике применять новые знания и соотносить их с уже полученными;</a:t>
            </a:r>
          </a:p>
          <a:p>
            <a:pPr algn="just"/>
            <a:r>
              <a:rPr lang="ru-RU" sz="1600" dirty="0" smtClean="0"/>
              <a:t>отрабатывает умение формулировать вопросы;</a:t>
            </a:r>
          </a:p>
          <a:p>
            <a:pPr algn="just"/>
            <a:r>
              <a:rPr lang="ru-RU" sz="1600" dirty="0" smtClean="0"/>
              <a:t>воспитывает уважение к различным мнениям и взглядам на одну и ту же проблему.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Сформулированный ребёнком вопрос позволяет сделать вывод об уровне развития:</a:t>
            </a:r>
          </a:p>
          <a:p>
            <a:pPr algn="just"/>
            <a:r>
              <a:rPr lang="ru-RU" sz="1600" dirty="0" smtClean="0"/>
              <a:t>умения погружаться в текст;</a:t>
            </a:r>
          </a:p>
          <a:p>
            <a:pPr algn="just"/>
            <a:r>
              <a:rPr lang="ru-RU" sz="1600" dirty="0" smtClean="0"/>
              <a:t>способности анализировать информацию в контексте личного опыта;</a:t>
            </a:r>
          </a:p>
          <a:p>
            <a:pPr algn="just"/>
            <a:r>
              <a:rPr lang="ru-RU" sz="1600" dirty="0" smtClean="0"/>
              <a:t>навыка работать в малых и больших группах, выслушивать оппонента и доказательно высказывать свою точку зрения.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«Тонкие» и «толстые» вопросы </a:t>
            </a:r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(форма таблицы)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143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«Тонкие» вопросы                   «Толстые» вопросы</a:t>
            </a:r>
          </a:p>
          <a:p>
            <a:pPr>
              <a:buClr>
                <a:schemeClr val="tx2"/>
              </a:buClr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эту колонку                            В эту колонку записываются вопросы ,        записываются вопросы , требующие  односложного      требующие подробного, </a:t>
            </a:r>
          </a:p>
          <a:p>
            <a:pPr>
              <a:buClr>
                <a:schemeClr val="tx2"/>
              </a:buClr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ответа                                          развёрнутого ответа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Кто…?                           Дайте несколько объяснений почему?                        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Что…?                            Почему вы считаете?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Когда…?                         В чем различие?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Может…?                       Предположите, что будет если….?               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Будет…?                         Что если..?   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Согласны ли Вы…?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lvl="0">
              <a:buClr>
                <a:schemeClr val="tx2"/>
              </a:buClr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литературного чтения в 4 классе</a:t>
            </a:r>
            <a:endParaRPr lang="ru-RU" sz="3200" dirty="0"/>
          </a:p>
        </p:txBody>
      </p:sp>
      <p:pic>
        <p:nvPicPr>
          <p:cNvPr id="1031" name="Picture 7" descr="C:\TEMP\Rar$DIa0.846\1613213545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6781800" cy="4733925"/>
          </a:xfrm>
          <a:prstGeom prst="rect">
            <a:avLst/>
          </a:prstGeom>
          <a:noFill/>
        </p:spPr>
      </p:pic>
      <p:pic>
        <p:nvPicPr>
          <p:cNvPr id="1030" name="Picture 6" descr="C:\TEMP\Rar$DIa0.115\1613213545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928670"/>
            <a:ext cx="5229225" cy="4981575"/>
          </a:xfrm>
          <a:prstGeom prst="rect">
            <a:avLst/>
          </a:prstGeom>
          <a:noFill/>
        </p:spPr>
      </p:pic>
      <p:pic>
        <p:nvPicPr>
          <p:cNvPr id="1029" name="Picture 5" descr="C:\TEMP\Rar$DIa0.797\16132135455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643050"/>
            <a:ext cx="7429500" cy="38766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Урок речи и культуры общения в 4 «Б» классе</a:t>
            </a:r>
            <a:endParaRPr lang="ru-RU" sz="3200" dirty="0"/>
          </a:p>
        </p:txBody>
      </p:sp>
      <p:pic>
        <p:nvPicPr>
          <p:cNvPr id="2050" name="Picture 2" descr="C:\TEMP\Rar$DIa0.586\1613213545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357554" cy="3852793"/>
          </a:xfrm>
          <a:prstGeom prst="rect">
            <a:avLst/>
          </a:prstGeom>
          <a:noFill/>
        </p:spPr>
      </p:pic>
      <p:pic>
        <p:nvPicPr>
          <p:cNvPr id="2051" name="Picture 3" descr="C:\TEMP\Rar$DIa0.636\1613213545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857232"/>
            <a:ext cx="3333750" cy="3990975"/>
          </a:xfrm>
          <a:prstGeom prst="rect">
            <a:avLst/>
          </a:prstGeom>
          <a:noFill/>
        </p:spPr>
      </p:pic>
      <p:pic>
        <p:nvPicPr>
          <p:cNvPr id="2052" name="Picture 4" descr="C:\TEMP\Rar$DIa0.297\1613213545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71546"/>
            <a:ext cx="4033696" cy="51113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8929718" cy="6643710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 методике приводится следующая классификация методов обучения: 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Пассивные</a:t>
            </a:r>
            <a:r>
              <a:rPr lang="ru-RU" sz="2000" dirty="0" smtClean="0"/>
              <a:t>: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Активные (АМО).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Интерактивные (ИМО)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Кейс-метод</a:t>
            </a:r>
            <a:r>
              <a:rPr lang="ru-RU" sz="2000" dirty="0" smtClean="0"/>
              <a:t>. 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Метод проектов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Проблемный метод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Эвристический метод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Исследовательский метод</a:t>
            </a:r>
            <a:r>
              <a:rPr lang="ru-RU" sz="2000" dirty="0" smtClean="0"/>
              <a:t> </a:t>
            </a:r>
          </a:p>
          <a:p>
            <a:pPr marL="0" lv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Метод модульного обучения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«Отношения между вопросом и ответом»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из самых эффективных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послетекстовых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приемов. От остальных она отличается тем, что обучает процессу осмысления текста, а не контролирует результат (понял – не понял), показывает необходимость поиска места нахождения ответа.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Урок родного русского языка в 4 классе</a:t>
            </a:r>
            <a:br>
              <a:rPr lang="ru-RU" sz="3600" dirty="0" smtClean="0"/>
            </a:br>
            <a:r>
              <a:rPr lang="ru-RU" sz="3600" dirty="0" smtClean="0"/>
              <a:t>Работа с текстом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Home\Desktop\УЧЕБНИК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4071966" cy="4857784"/>
          </a:xfrm>
          <a:prstGeom prst="rect">
            <a:avLst/>
          </a:prstGeom>
          <a:noFill/>
        </p:spPr>
      </p:pic>
      <p:pic>
        <p:nvPicPr>
          <p:cNvPr id="4099" name="Picture 3" descr="C:\Users\Home\Desktop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71477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759165" cy="5214950"/>
          </a:xfrm>
          <a:prstGeom prst="rect">
            <a:avLst/>
          </a:prstGeom>
          <a:noFill/>
        </p:spPr>
      </p:pic>
      <p:pic>
        <p:nvPicPr>
          <p:cNvPr id="5123" name="Picture 3" descr="C:\Users\Home\Desktop\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810661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0"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сегодня трудно,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раньше было нелегко.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Читать, считать, писать учили: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«Даёт корова молоко».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XXI – век открытий,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инноваций, новизны,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 от учителя зависит,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дети быть должны.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Желаем вам, чтоб дети в вашем классе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Светились от улыбок и любви,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вам и творческих успехов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век инноваций, новизны!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так важно научить детей читать, </a:t>
            </a: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намного важнее научить детей обдумывать то,</a:t>
            </a: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они читают!</a:t>
            </a:r>
          </a:p>
          <a:p>
            <a:pPr marL="0" lvl="0" indent="269875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         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Карлин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05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00026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Смысловое чтение-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такое качество чтения, при котором достигается понимание информационной, смысловой и идейной сторон произведения.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 смыслового чтения –</a:t>
            </a:r>
          </a:p>
          <a:p>
            <a:pPr algn="just"/>
            <a:endParaRPr lang="ru-RU" sz="105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максимально точно и полно понять содержание текста, уловить все детали и практически  осмыслить извлечённую информацию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5112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смыслового чтения включает  в себя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этапа работы с текстом: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967335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Работа с текстом до чтения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Работа с текстом во время чтения 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Работа с текстом после чтения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045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текстом до чтения 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71612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важнейшего читательского умения, антиципация, то есть умение предполагать, прогнозировать содержание текста по заглавию, фамилии автора, иллюстрации.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ребёнка желание, мотивацию прочитать книгу.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403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888" y="642918"/>
            <a:ext cx="64372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</a:p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предтекстовой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428868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«Мозговой штурм»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«Ассоциативный куст»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«Антиципация»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«Предваряющие вопросы»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«Рассечения вопросов».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11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текстом во время чтения 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текста и создание его читательской интерпретации (истолкования, оценки).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педагога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обеспечить полноценное восприятие текста всеми доступными средствами.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330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текстовой деятельности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85926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«Чтение вслух»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«Чтение про себя с вопросами»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«Чтение с остановками»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«Чтение про себя с пометками»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«Толстые» и «тонкие» вопросы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984</Words>
  <Application>Microsoft Office PowerPoint</Application>
  <PresentationFormat>Экран (4:3)</PresentationFormat>
  <Paragraphs>159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   МАОУ  «Покровская средняя общеобразовательная школа»  Формы, методы и приемы работы с текстом</vt:lpstr>
      <vt:lpstr>Слайд 2</vt:lpstr>
      <vt:lpstr>Слайд 3</vt:lpstr>
      <vt:lpstr>Смысловое чтение- это такое качество чтения, при котором достигается понимание информационной, смысловой и идейной сторон произведения.  </vt:lpstr>
      <vt:lpstr>Технология смыслового чтения включает  в себя  3 этапа работы с текстом: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Урок окружающего мира в 3 «А» классе на тему «Наша безопасность»</vt:lpstr>
      <vt:lpstr>Урок литературного чтения в 3 «Б» классе Стихотворение А.А.Блока «Сны»</vt:lpstr>
      <vt:lpstr>Слайд 15</vt:lpstr>
      <vt:lpstr>Слайд 16</vt:lpstr>
      <vt:lpstr>Описание технологии обучения приёму антиципации на уроках литературного чтения в школе I ступени</vt:lpstr>
      <vt:lpstr>Опорные сигналы</vt:lpstr>
      <vt:lpstr>2  шаг - Работа с текстом  во время чтения</vt:lpstr>
      <vt:lpstr>Задание к 4 шагу </vt:lpstr>
      <vt:lpstr>Использование приема «антиципация» на уроке литературного чтения</vt:lpstr>
      <vt:lpstr>Использование приема «антиципация» на уроке окружающего мира</vt:lpstr>
      <vt:lpstr>Урок математики в 1 «А» классе «Ключевые слова»</vt:lpstr>
      <vt:lpstr>Урок литературного чтения в 1 «Б» классе  «Чтение в кружок»</vt:lpstr>
      <vt:lpstr>Урок окружающего мира в 1 «Б» классе «Верные и неверные утверждения» </vt:lpstr>
      <vt:lpstr>«Тонкие» и «толстые» вопросы  </vt:lpstr>
      <vt:lpstr>Слайд 27</vt:lpstr>
      <vt:lpstr>Урок литературного чтения в 4 классе</vt:lpstr>
      <vt:lpstr>Урок речи и культуры общения в 4 «Б» классе</vt:lpstr>
      <vt:lpstr>«Отношения между вопросом и ответом»</vt:lpstr>
      <vt:lpstr> Урок родного русского языка в 4 классе Работа с текстом  </vt:lpstr>
      <vt:lpstr>Слайд 32</vt:lpstr>
      <vt:lpstr>Слайд 33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 в России –  больше, чем поэт</dc:title>
  <dc:creator>Samsung</dc:creator>
  <cp:lastModifiedBy>Student2</cp:lastModifiedBy>
  <cp:revision>54</cp:revision>
  <dcterms:created xsi:type="dcterms:W3CDTF">2018-03-30T11:48:12Z</dcterms:created>
  <dcterms:modified xsi:type="dcterms:W3CDTF">2021-02-18T10:12:24Z</dcterms:modified>
</cp:coreProperties>
</file>