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2" r:id="rId3"/>
    <p:sldId id="260" r:id="rId4"/>
    <p:sldId id="264" r:id="rId5"/>
    <p:sldId id="265" r:id="rId6"/>
    <p:sldId id="271" r:id="rId7"/>
    <p:sldId id="275" r:id="rId8"/>
    <p:sldId id="266" r:id="rId9"/>
    <p:sldId id="267" r:id="rId10"/>
    <p:sldId id="268" r:id="rId11"/>
    <p:sldId id="276" r:id="rId12"/>
    <p:sldId id="273" r:id="rId13"/>
  </p:sldIdLst>
  <p:sldSz cx="9144000" cy="6858000" type="screen4x3"/>
  <p:notesSz cx="6858000" cy="9144000"/>
  <p:custDataLst>
    <p:tags r:id="rId1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74A"/>
    <a:srgbClr val="3399FF"/>
    <a:srgbClr val="666699"/>
    <a:srgbClr val="E5907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5125" autoAdjust="0"/>
  </p:normalViewPr>
  <p:slideViewPr>
    <p:cSldViewPr>
      <p:cViewPr varScale="1">
        <p:scale>
          <a:sx n="99" d="100"/>
          <a:sy n="99" d="100"/>
        </p:scale>
        <p:origin x="-197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20.03.2022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a:p>
        </p:txBody>
      </p:sp>
    </p:spTree>
    <p:extLst>
      <p:ext uri="{BB962C8B-B14F-4D97-AF65-F5344CB8AC3E}">
        <p14:creationId xmlns=""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20.03.2022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dirty="0" smtClean="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 xmlns:p14="http://schemas.microsoft.com/office/powerpoint/2010/main"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3407" y="476672"/>
            <a:ext cx="8657186" cy="1484784"/>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20.03.2022</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515642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20.03.2022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078804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20.03.2022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9836954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20.03.2022</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1">
                  <a:lumMod val="75000"/>
                </a:schemeClr>
              </a:solidFill>
            </a:endParaRPr>
          </a:p>
        </p:txBody>
      </p:sp>
      <p:sp>
        <p:nvSpPr>
          <p:cNvPr id="8" name="Заголовок 1"/>
          <p:cNvSpPr>
            <a:spLocks noGrp="1"/>
          </p:cNvSpPr>
          <p:nvPr>
            <p:ph type="title"/>
          </p:nvPr>
        </p:nvSpPr>
        <p:spPr>
          <a:xfrm>
            <a:off x="107504" y="45855"/>
            <a:ext cx="6264696"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9" name="Текст 2"/>
          <p:cNvSpPr>
            <a:spLocks noGrp="1"/>
          </p:cNvSpPr>
          <p:nvPr>
            <p:ph idx="1"/>
          </p:nvPr>
        </p:nvSpPr>
        <p:spPr>
          <a:xfrm>
            <a:off x="107504" y="1556792"/>
            <a:ext cx="6192688"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 xmlns:p14="http://schemas.microsoft.com/office/powerpoint/2010/main" val="1543014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20.03.2022</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026654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20.03.2022</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8913399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20.03.2022</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1659933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20.03.2022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1724577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20.03.2022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6159515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20.03.2022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3454896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20.03.2022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 xmlns:p14="http://schemas.microsoft.com/office/powerpoint/2010/main" val="27586054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55"/>
            <a:ext cx="6264696"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7504" y="1556792"/>
            <a:ext cx="6192688"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A5E48A96-E1BB-4C8F-80B2-32A47A48A9D5}" type="datetimeFigureOut">
              <a:rPr lang="ru-RU" smtClean="0"/>
              <a:pPr/>
              <a:t>20.03.2022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123109@mail.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s.properm.ru/localStorage/collection/e9/26/dd/bb/e926ddbb.jpg"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s.properm.ru/localStorage/collection/46/ed/76/f8/46ed76f8.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18" y="0"/>
            <a:ext cx="5429288" cy="1341908"/>
          </a:xfrm>
        </p:spPr>
        <p:txBody>
          <a:bodyPr>
            <a:noAutofit/>
          </a:bodyPr>
          <a:lstStyle/>
          <a:p>
            <a:r>
              <a:rPr lang="ru-RU" sz="1400" b="0" dirty="0" smtClean="0">
                <a:solidFill>
                  <a:schemeClr val="tx2">
                    <a:lumMod val="50000"/>
                  </a:schemeClr>
                </a:solidFill>
                <a:latin typeface="Times New Roman" pitchFamily="18" charset="0"/>
                <a:cs typeface="Times New Roman" pitchFamily="18" charset="0"/>
              </a:rPr>
              <a:t>Свердловская область</a:t>
            </a:r>
            <a:br>
              <a:rPr lang="ru-RU" sz="1400" b="0" dirty="0" smtClean="0">
                <a:solidFill>
                  <a:schemeClr val="tx2">
                    <a:lumMod val="50000"/>
                  </a:schemeClr>
                </a:solidFill>
                <a:latin typeface="Times New Roman" pitchFamily="18" charset="0"/>
                <a:cs typeface="Times New Roman" pitchFamily="18" charset="0"/>
              </a:rPr>
            </a:br>
            <a:r>
              <a:rPr lang="ru-RU" sz="1400" b="0" dirty="0" smtClean="0">
                <a:solidFill>
                  <a:schemeClr val="tx2">
                    <a:lumMod val="50000"/>
                  </a:schemeClr>
                </a:solidFill>
                <a:latin typeface="Times New Roman" pitchFamily="18" charset="0"/>
                <a:cs typeface="Times New Roman" pitchFamily="18" charset="0"/>
              </a:rPr>
              <a:t>Южный управленческий округ</a:t>
            </a:r>
            <a:br>
              <a:rPr lang="ru-RU" sz="1400" b="0" dirty="0" smtClean="0">
                <a:solidFill>
                  <a:schemeClr val="tx2">
                    <a:lumMod val="50000"/>
                  </a:schemeClr>
                </a:solidFill>
                <a:latin typeface="Times New Roman" pitchFamily="18" charset="0"/>
                <a:cs typeface="Times New Roman" pitchFamily="18" charset="0"/>
              </a:rPr>
            </a:br>
            <a:r>
              <a:rPr lang="ru-RU" sz="1400" b="0" dirty="0" smtClean="0">
                <a:solidFill>
                  <a:schemeClr val="tx2">
                    <a:lumMod val="50000"/>
                  </a:schemeClr>
                </a:solidFill>
                <a:latin typeface="Times New Roman" pitchFamily="18" charset="0"/>
                <a:cs typeface="Times New Roman" pitchFamily="18" charset="0"/>
              </a:rPr>
              <a:t>Каменский городской округ</a:t>
            </a:r>
            <a:br>
              <a:rPr lang="ru-RU" sz="1400" b="0" dirty="0" smtClean="0">
                <a:solidFill>
                  <a:schemeClr val="tx2">
                    <a:lumMod val="50000"/>
                  </a:schemeClr>
                </a:solidFill>
                <a:latin typeface="Times New Roman" pitchFamily="18" charset="0"/>
                <a:cs typeface="Times New Roman" pitchFamily="18" charset="0"/>
              </a:rPr>
            </a:br>
            <a:r>
              <a:rPr lang="ru-RU" sz="1400" b="0" dirty="0" smtClean="0">
                <a:solidFill>
                  <a:schemeClr val="tx2">
                    <a:lumMod val="50000"/>
                  </a:schemeClr>
                </a:solidFill>
                <a:latin typeface="Times New Roman" pitchFamily="18" charset="0"/>
                <a:cs typeface="Times New Roman" pitchFamily="18" charset="0"/>
              </a:rPr>
              <a:t>Муниципальное автономное общеобразовательное учреждение</a:t>
            </a:r>
            <a:br>
              <a:rPr lang="ru-RU" sz="1400" b="0" dirty="0" smtClean="0">
                <a:solidFill>
                  <a:schemeClr val="tx2">
                    <a:lumMod val="50000"/>
                  </a:schemeClr>
                </a:solidFill>
                <a:latin typeface="Times New Roman" pitchFamily="18" charset="0"/>
                <a:cs typeface="Times New Roman" pitchFamily="18" charset="0"/>
              </a:rPr>
            </a:br>
            <a:r>
              <a:rPr lang="ru-RU" sz="1400" b="0" dirty="0" smtClean="0">
                <a:solidFill>
                  <a:schemeClr val="tx2">
                    <a:lumMod val="50000"/>
                  </a:schemeClr>
                </a:solidFill>
                <a:latin typeface="Times New Roman" pitchFamily="18" charset="0"/>
                <a:cs typeface="Times New Roman" pitchFamily="18" charset="0"/>
              </a:rPr>
              <a:t>«Покровская средняя общеобразовательная школа»</a:t>
            </a:r>
            <a:endParaRPr lang="ru-RU" sz="1400" b="0" dirty="0">
              <a:latin typeface="Times New Roman" pitchFamily="18" charset="0"/>
              <a:cs typeface="Times New Roman" pitchFamily="18" charset="0"/>
            </a:endParaRPr>
          </a:p>
        </p:txBody>
      </p:sp>
      <p:sp>
        <p:nvSpPr>
          <p:cNvPr id="4" name="TextBox 3"/>
          <p:cNvSpPr txBox="1"/>
          <p:nvPr/>
        </p:nvSpPr>
        <p:spPr>
          <a:xfrm>
            <a:off x="0" y="4572008"/>
            <a:ext cx="184730" cy="400110"/>
          </a:xfrm>
          <a:prstGeom prst="rect">
            <a:avLst/>
          </a:prstGeom>
          <a:noFill/>
        </p:spPr>
        <p:txBody>
          <a:bodyPr wrap="none" rtlCol="0">
            <a:spAutoFit/>
          </a:bodyPr>
          <a:lstStyle/>
          <a:p>
            <a:pPr algn="ctr"/>
            <a:endParaRPr lang="ru-RU" altLang="zh-CN" sz="2000" dirty="0">
              <a:solidFill>
                <a:srgbClr val="FFFF00"/>
              </a:solidFill>
            </a:endParaRPr>
          </a:p>
        </p:txBody>
      </p:sp>
      <p:sp>
        <p:nvSpPr>
          <p:cNvPr id="5" name="Скругленный прямоугольник 4"/>
          <p:cNvSpPr/>
          <p:nvPr/>
        </p:nvSpPr>
        <p:spPr>
          <a:xfrm>
            <a:off x="1785918" y="1357298"/>
            <a:ext cx="5500726" cy="150019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FFFF00"/>
                </a:solidFill>
                <a:latin typeface="Times New Roman" pitchFamily="18" charset="0"/>
                <a:cs typeface="Times New Roman" pitchFamily="18" charset="0"/>
              </a:rPr>
              <a:t>АЛЬБОМ-ОТЧЕТ</a:t>
            </a:r>
          </a:p>
          <a:p>
            <a:pPr algn="ctr"/>
            <a:r>
              <a:rPr lang="ru-RU" b="1" dirty="0" smtClean="0">
                <a:solidFill>
                  <a:srgbClr val="FFFF00"/>
                </a:solidFill>
                <a:latin typeface="Times New Roman" pitchFamily="18" charset="0"/>
                <a:cs typeface="Times New Roman" pitchFamily="18" charset="0"/>
              </a:rPr>
              <a:t>ЭКОЛОГИЧЕСКАЯ   КЕЙС-ИГРА</a:t>
            </a:r>
            <a:br>
              <a:rPr lang="ru-RU" b="1" dirty="0" smtClean="0">
                <a:solidFill>
                  <a:srgbClr val="FFFF00"/>
                </a:solidFill>
                <a:latin typeface="Times New Roman" pitchFamily="18" charset="0"/>
                <a:cs typeface="Times New Roman" pitchFamily="18" charset="0"/>
              </a:rPr>
            </a:br>
            <a:r>
              <a:rPr lang="ru-RU" b="1" dirty="0" smtClean="0">
                <a:solidFill>
                  <a:srgbClr val="FFFF00"/>
                </a:solidFill>
                <a:latin typeface="Times New Roman" pitchFamily="18" charset="0"/>
                <a:cs typeface="Times New Roman" pitchFamily="18" charset="0"/>
              </a:rPr>
              <a:t> «</a:t>
            </a:r>
            <a:r>
              <a:rPr lang="ru-RU" b="1" dirty="0" err="1" smtClean="0">
                <a:solidFill>
                  <a:srgbClr val="FFFF00"/>
                </a:solidFill>
                <a:latin typeface="Times New Roman" pitchFamily="18" charset="0"/>
                <a:cs typeface="Times New Roman" pitchFamily="18" charset="0"/>
              </a:rPr>
              <a:t>Green</a:t>
            </a:r>
            <a:r>
              <a:rPr lang="ru-RU" b="1" dirty="0" smtClean="0">
                <a:solidFill>
                  <a:srgbClr val="FFFF00"/>
                </a:solidFill>
                <a:latin typeface="Times New Roman" pitchFamily="18" charset="0"/>
                <a:cs typeface="Times New Roman" pitchFamily="18" charset="0"/>
              </a:rPr>
              <a:t> </a:t>
            </a:r>
            <a:r>
              <a:rPr lang="ru-RU" b="1" dirty="0" err="1" smtClean="0">
                <a:solidFill>
                  <a:srgbClr val="FFFF00"/>
                </a:solidFill>
                <a:latin typeface="Times New Roman" pitchFamily="18" charset="0"/>
                <a:cs typeface="Times New Roman" pitchFamily="18" charset="0"/>
              </a:rPr>
              <a:t>Team</a:t>
            </a:r>
            <a:r>
              <a:rPr lang="ru-RU" b="1" dirty="0" smtClean="0">
                <a:solidFill>
                  <a:srgbClr val="FFFF00"/>
                </a:solidFill>
                <a:latin typeface="Times New Roman" pitchFamily="18" charset="0"/>
                <a:cs typeface="Times New Roman" pitchFamily="18" charset="0"/>
              </a:rPr>
              <a:t>»</a:t>
            </a:r>
            <a:endParaRPr lang="en-US" b="1" dirty="0" smtClean="0">
              <a:solidFill>
                <a:srgbClr val="FFFF00"/>
              </a:solidFill>
              <a:latin typeface="Times New Roman" pitchFamily="18" charset="0"/>
              <a:cs typeface="Times New Roman" pitchFamily="18" charset="0"/>
            </a:endParaRPr>
          </a:p>
        </p:txBody>
      </p:sp>
      <p:sp>
        <p:nvSpPr>
          <p:cNvPr id="6" name="Скругленный прямоугольник 5"/>
          <p:cNvSpPr/>
          <p:nvPr/>
        </p:nvSpPr>
        <p:spPr>
          <a:xfrm>
            <a:off x="571472" y="3071810"/>
            <a:ext cx="8072494"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zh-CN" dirty="0" smtClean="0">
                <a:solidFill>
                  <a:srgbClr val="FFFF00"/>
                </a:solidFill>
              </a:rPr>
              <a:t>Направление: Экология животных</a:t>
            </a:r>
          </a:p>
          <a:p>
            <a:pPr algn="ctr"/>
            <a:r>
              <a:rPr lang="ru-RU" altLang="zh-CN" dirty="0" smtClean="0">
                <a:solidFill>
                  <a:srgbClr val="FFFF00"/>
                </a:solidFill>
              </a:rPr>
              <a:t>Кейс № 1.  Помоги птицам зимой!</a:t>
            </a:r>
            <a:endParaRPr lang="ru-RU" altLang="zh-CN" dirty="0">
              <a:solidFill>
                <a:srgbClr val="FFFF00"/>
              </a:solidFill>
            </a:endParaRPr>
          </a:p>
        </p:txBody>
      </p:sp>
      <p:sp>
        <p:nvSpPr>
          <p:cNvPr id="7" name="Скругленный прямоугольник 6"/>
          <p:cNvSpPr/>
          <p:nvPr/>
        </p:nvSpPr>
        <p:spPr>
          <a:xfrm>
            <a:off x="642910" y="4643446"/>
            <a:ext cx="3000396" cy="20002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altLang="zh-CN" dirty="0" smtClean="0">
                <a:solidFill>
                  <a:srgbClr val="002060"/>
                </a:solidFill>
              </a:rPr>
              <a:t>Участники конкурса :</a:t>
            </a:r>
          </a:p>
          <a:p>
            <a:r>
              <a:rPr lang="ru-RU" altLang="zh-CN" dirty="0" smtClean="0">
                <a:solidFill>
                  <a:srgbClr val="002060"/>
                </a:solidFill>
              </a:rPr>
              <a:t>3  класс</a:t>
            </a:r>
          </a:p>
          <a:p>
            <a:r>
              <a:rPr lang="ru-RU" altLang="zh-CN" dirty="0" smtClean="0">
                <a:solidFill>
                  <a:srgbClr val="002060"/>
                </a:solidFill>
              </a:rPr>
              <a:t>Руководитель:</a:t>
            </a:r>
          </a:p>
          <a:p>
            <a:r>
              <a:rPr lang="ru-RU" altLang="zh-CN" dirty="0" smtClean="0">
                <a:solidFill>
                  <a:srgbClr val="002060"/>
                </a:solidFill>
              </a:rPr>
              <a:t>Скляр </a:t>
            </a:r>
          </a:p>
          <a:p>
            <a:r>
              <a:rPr lang="ru-RU" altLang="zh-CN" dirty="0" smtClean="0">
                <a:solidFill>
                  <a:srgbClr val="002060"/>
                </a:solidFill>
              </a:rPr>
              <a:t>Марина Александровна</a:t>
            </a:r>
          </a:p>
          <a:p>
            <a:r>
              <a:rPr lang="ru-RU" altLang="zh-CN" dirty="0" smtClean="0">
                <a:solidFill>
                  <a:srgbClr val="002060"/>
                </a:solidFill>
              </a:rPr>
              <a:t>Тел 8 (3439) 371-201</a:t>
            </a:r>
          </a:p>
          <a:p>
            <a:r>
              <a:rPr lang="en-US" altLang="zh-CN" dirty="0" smtClean="0">
                <a:solidFill>
                  <a:srgbClr val="002060"/>
                </a:solidFill>
              </a:rPr>
              <a:t>E-mail</a:t>
            </a:r>
            <a:r>
              <a:rPr lang="ru-RU" altLang="zh-CN" dirty="0" smtClean="0">
                <a:solidFill>
                  <a:srgbClr val="002060"/>
                </a:solidFill>
              </a:rPr>
              <a:t>: </a:t>
            </a:r>
            <a:r>
              <a:rPr lang="ru-RU" altLang="zh-CN" dirty="0" smtClean="0">
                <a:solidFill>
                  <a:srgbClr val="FFFF00"/>
                </a:solidFill>
                <a:hlinkClick r:id="rId3"/>
              </a:rPr>
              <a:t>123109</a:t>
            </a:r>
            <a:r>
              <a:rPr lang="en-US" altLang="zh-CN" dirty="0" smtClean="0">
                <a:solidFill>
                  <a:srgbClr val="FFFF00"/>
                </a:solidFill>
                <a:hlinkClick r:id="rId3"/>
              </a:rPr>
              <a:t>@</a:t>
            </a:r>
            <a:r>
              <a:rPr lang="en-US" altLang="zh-CN" dirty="0" err="1" smtClean="0">
                <a:solidFill>
                  <a:srgbClr val="FFFF00"/>
                </a:solidFill>
                <a:hlinkClick r:id="rId3"/>
              </a:rPr>
              <a:t>mail.ru</a:t>
            </a:r>
            <a:endParaRPr lang="en-US" altLang="zh-CN" dirty="0">
              <a:solidFill>
                <a:srgbClr val="FFFF00"/>
              </a:solidFill>
            </a:endParaRPr>
          </a:p>
        </p:txBody>
      </p:sp>
      <p:sp>
        <p:nvSpPr>
          <p:cNvPr id="8" name="Скругленный прямоугольник 7"/>
          <p:cNvSpPr/>
          <p:nvPr/>
        </p:nvSpPr>
        <p:spPr>
          <a:xfrm>
            <a:off x="6643702" y="5572140"/>
            <a:ext cx="2000264" cy="9286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altLang="zh-CN" dirty="0" smtClean="0">
                <a:solidFill>
                  <a:schemeClr val="tx1"/>
                </a:solidFill>
              </a:rPr>
              <a:t>с. Покровское</a:t>
            </a:r>
          </a:p>
          <a:p>
            <a:pPr algn="ctr"/>
            <a:r>
              <a:rPr lang="ru-RU" altLang="zh-CN" smtClean="0">
                <a:solidFill>
                  <a:schemeClr val="tx1"/>
                </a:solidFill>
              </a:rPr>
              <a:t>        </a:t>
            </a:r>
            <a:r>
              <a:rPr lang="ru-RU" altLang="zh-CN" smtClean="0">
                <a:solidFill>
                  <a:schemeClr val="tx1"/>
                </a:solidFill>
              </a:rPr>
              <a:t>2022</a:t>
            </a:r>
            <a:endParaRPr lang="en-US" altLang="zh-CN" dirty="0">
              <a:solidFill>
                <a:schemeClr val="tx1"/>
              </a:solidFill>
            </a:endParaRPr>
          </a:p>
        </p:txBody>
      </p:sp>
    </p:spTree>
    <p:extLst>
      <p:ext uri="{BB962C8B-B14F-4D97-AF65-F5344CB8AC3E}">
        <p14:creationId xmlns="" xmlns:p14="http://schemas.microsoft.com/office/powerpoint/2010/main" val="18578706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214290"/>
            <a:ext cx="8643998" cy="1569660"/>
          </a:xfrm>
          <a:prstGeom prst="rect">
            <a:avLst/>
          </a:prstGeom>
        </p:spPr>
        <p:txBody>
          <a:bodyPr wrap="square">
            <a:spAutoFit/>
          </a:bodyPr>
          <a:lstStyle/>
          <a:p>
            <a:r>
              <a:rPr lang="ru-RU" sz="1600" dirty="0" smtClean="0">
                <a:latin typeface="Times New Roman" pitchFamily="18" charset="0"/>
                <a:cs typeface="Times New Roman" pitchFamily="18" charset="0"/>
              </a:rPr>
              <a:t>Еще один </a:t>
            </a:r>
            <a:r>
              <a:rPr lang="ru-RU" sz="1600" b="1" dirty="0" smtClean="0">
                <a:latin typeface="Times New Roman" pitchFamily="18" charset="0"/>
                <a:cs typeface="Times New Roman" pitchFamily="18" charset="0"/>
              </a:rPr>
              <a:t>важный момент </a:t>
            </a:r>
            <a:r>
              <a:rPr lang="ru-RU" sz="1600" dirty="0" smtClean="0">
                <a:latin typeface="Times New Roman" pitchFamily="18" charset="0"/>
                <a:cs typeface="Times New Roman" pitchFamily="18" charset="0"/>
              </a:rPr>
              <a:t>- куда поместить спасенного. Первая мысль, как правило - клетка. Однако не всегда первая мысль верна. Испуганную птицу куда вернее будет посадить в коробку соответствующего размера (примерно прикинуть размер можно так - птица должна иметь возможность раскрыть там крылья), с прорезанными небольшими отверстиями для вентиляции. В коробке будет куда меньше возможностей поломать перо. Для мелких птиц, весом до 200-300 грамм подойдет большая пластиковая переноска для кошек или мелких собак.</a:t>
            </a:r>
            <a:endParaRPr lang="ru-RU" sz="1600" dirty="0">
              <a:latin typeface="Times New Roman" pitchFamily="18" charset="0"/>
              <a:cs typeface="Times New Roman" pitchFamily="18" charset="0"/>
            </a:endParaRPr>
          </a:p>
        </p:txBody>
      </p:sp>
      <p:sp>
        <p:nvSpPr>
          <p:cNvPr id="27649" name="Rectangle 1"/>
          <p:cNvSpPr>
            <a:spLocks noChangeArrowheads="1"/>
          </p:cNvSpPr>
          <p:nvPr/>
        </p:nvSpPr>
        <p:spPr bwMode="auto">
          <a:xfrm>
            <a:off x="356530" y="1857364"/>
            <a:ext cx="8787470"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Все эти рекомендации относятся к первому (максимум, второму-третьему) дню, по дальнейшему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кормлению, содержанию и выхаживанию птицы надо обязательно проконсультироваться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веторнитологом или просто орнитологом (в зоопарке, цирке, заповеднике или заказнике), при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невозможности такой консультации - на форуме.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И самое главное! Чем быстрее вы обратитесь к специалисту, тем больше вероятность сохранить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здоровье (конечности, к примеру), а возможно - и жизнь птицы. Затянув ситуацию до положения,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когда спасенная птица уже "еле дышит", как правило, приводит к тому, что помочь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333333"/>
                </a:solidFill>
                <a:effectLst/>
                <a:latin typeface="Times New Roman" pitchFamily="18" charset="0"/>
                <a:ea typeface="Calibri" pitchFamily="34" charset="0"/>
                <a:cs typeface="Times New Roman" pitchFamily="18" charset="0"/>
              </a:rPr>
              <a:t>ей крайне сложно, а чаще всего - невозможно.</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descr="https://s.properm.ru/localStorage/collection/e9/26/dd/bb/e926ddbb_resizedScaled_1020to625.jpg">
            <a:hlinkClick r:id="rId2" tgtFrame="&quot;_blank&quot;"/>
          </p:cNvPr>
          <p:cNvPicPr/>
          <p:nvPr/>
        </p:nvPicPr>
        <p:blipFill>
          <a:blip r:embed="rId3" cstate="print"/>
          <a:srcRect/>
          <a:stretch>
            <a:fillRect/>
          </a:stretch>
        </p:blipFill>
        <p:spPr bwMode="auto">
          <a:xfrm>
            <a:off x="5572132" y="3929066"/>
            <a:ext cx="3143272" cy="2500330"/>
          </a:xfrm>
          <a:prstGeom prst="rect">
            <a:avLst/>
          </a:prstGeom>
          <a:ln>
            <a:noFill/>
          </a:ln>
          <a:effectLst>
            <a:softEdge rad="112500"/>
          </a:effectLst>
        </p:spPr>
      </p:pic>
      <p:pic>
        <p:nvPicPr>
          <p:cNvPr id="6" name="Рисунок 5" descr="https://s.properm.ru/localStorage/collection/46/ed/76/f8/46ed76f8_resizedScaled_1020to765.jpg">
            <a:hlinkClick r:id="rId4" tgtFrame="&quot;_blank&quot;"/>
          </p:cNvPr>
          <p:cNvPicPr/>
          <p:nvPr/>
        </p:nvPicPr>
        <p:blipFill>
          <a:blip r:embed="rId5" cstate="print"/>
          <a:srcRect/>
          <a:stretch>
            <a:fillRect/>
          </a:stretch>
        </p:blipFill>
        <p:spPr bwMode="auto">
          <a:xfrm>
            <a:off x="1285852" y="4214818"/>
            <a:ext cx="2928957" cy="2286016"/>
          </a:xfrm>
          <a:prstGeom prst="rect">
            <a:avLst/>
          </a:prstGeom>
          <a:ln>
            <a:noFill/>
          </a:ln>
          <a:effectLst>
            <a:softEdge rad="112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7422" y="0"/>
            <a:ext cx="3892992" cy="739939"/>
          </a:xfrm>
        </p:spPr>
        <p:txBody>
          <a:bodyPr>
            <a:normAutofit/>
          </a:bodyPr>
          <a:lstStyle/>
          <a:p>
            <a:r>
              <a:rPr lang="ru-RU" sz="3200" dirty="0" smtClean="0"/>
              <a:t>Наблюдения. Вывод</a:t>
            </a:r>
            <a:endParaRPr lang="ru-RU" sz="3200" dirty="0"/>
          </a:p>
        </p:txBody>
      </p:sp>
      <p:sp>
        <p:nvSpPr>
          <p:cNvPr id="6145" name="Rectangle 1"/>
          <p:cNvSpPr>
            <a:spLocks noChangeArrowheads="1"/>
          </p:cNvSpPr>
          <p:nvPr/>
        </p:nvSpPr>
        <p:spPr bwMode="auto">
          <a:xfrm>
            <a:off x="-230554" y="714356"/>
            <a:ext cx="937455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85720" y="785794"/>
            <a:ext cx="8572560" cy="738664"/>
          </a:xfrm>
          <a:prstGeom prst="rect">
            <a:avLst/>
          </a:prstGeom>
        </p:spPr>
        <p:txBody>
          <a:bodyPr wrap="square">
            <a:spAutoFit/>
          </a:bodyPr>
          <a:lstStyle/>
          <a:p>
            <a:r>
              <a:rPr lang="ru-RU" sz="1400" dirty="0" smtClean="0">
                <a:latin typeface="Times New Roman" pitchFamily="18" charset="0"/>
                <a:cs typeface="Times New Roman" pitchFamily="18" charset="0"/>
              </a:rPr>
              <a:t>        Каждый день мы наполняли кормушки различными видами корма и проводили наблюдения за птицами и выяснили, что утром и вечером птицы меньше посещали кормушки, а самая высокая активность приходилась  на день. Самыми активными посетителями птичьей столовой оказались воробьи. </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642910" y="1571612"/>
          <a:ext cx="7858179" cy="1643075"/>
        </p:xfrm>
        <a:graphic>
          <a:graphicData uri="http://schemas.openxmlformats.org/drawingml/2006/table">
            <a:tbl>
              <a:tblPr/>
              <a:tblGrid>
                <a:gridCol w="1963929"/>
                <a:gridCol w="1964750"/>
                <a:gridCol w="1964750"/>
                <a:gridCol w="1964750"/>
              </a:tblGrid>
              <a:tr h="273846">
                <a:tc>
                  <a:txBody>
                    <a:bodyPr/>
                    <a:lstStyle/>
                    <a:p>
                      <a:pPr algn="ctr">
                        <a:spcAft>
                          <a:spcPts val="0"/>
                        </a:spcAft>
                      </a:pPr>
                      <a:r>
                        <a:rPr lang="ru-RU" sz="1600" dirty="0" smtClean="0">
                          <a:latin typeface="Times New Roman"/>
                          <a:ea typeface="Times New Roman"/>
                          <a:cs typeface="Times New Roman"/>
                        </a:rPr>
                        <a:t>Участник</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latin typeface="Times New Roman"/>
                          <a:ea typeface="Times New Roman"/>
                          <a:cs typeface="Times New Roman"/>
                        </a:rPr>
                        <a:t>утро</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день</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вечер</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spcAft>
                          <a:spcPts val="0"/>
                        </a:spcAft>
                      </a:pPr>
                      <a:r>
                        <a:rPr lang="ru-RU" sz="1600">
                          <a:latin typeface="Times New Roman"/>
                          <a:ea typeface="Times New Roman"/>
                          <a:cs typeface="Times New Roman"/>
                        </a:rPr>
                        <a:t>Косухина  А.</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1 воробей</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 воробья, 2 синицы</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 синицы</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spcAft>
                          <a:spcPts val="0"/>
                        </a:spcAft>
                      </a:pPr>
                      <a:r>
                        <a:rPr lang="ru-RU" sz="1600">
                          <a:latin typeface="Times New Roman"/>
                          <a:ea typeface="Times New Roman"/>
                          <a:cs typeface="Times New Roman"/>
                        </a:rPr>
                        <a:t>Аввакумов А. </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3 воробья</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 воробья</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91">
                <a:tc>
                  <a:txBody>
                    <a:bodyPr/>
                    <a:lstStyle/>
                    <a:p>
                      <a:pPr algn="ctr">
                        <a:spcAft>
                          <a:spcPts val="0"/>
                        </a:spcAft>
                      </a:pPr>
                      <a:r>
                        <a:rPr lang="ru-RU" sz="1600">
                          <a:latin typeface="Times New Roman"/>
                          <a:ea typeface="Times New Roman"/>
                          <a:cs typeface="Times New Roman"/>
                        </a:rPr>
                        <a:t>Ловцов И. </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 синицы </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1 снегирь, 3 синицы,  2 воробья</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2 воробья</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846">
                <a:tc>
                  <a:txBody>
                    <a:bodyPr/>
                    <a:lstStyle/>
                    <a:p>
                      <a:pPr algn="ctr">
                        <a:spcAft>
                          <a:spcPts val="0"/>
                        </a:spcAft>
                      </a:pPr>
                      <a:r>
                        <a:rPr lang="ru-RU" sz="1600" dirty="0">
                          <a:latin typeface="Times New Roman"/>
                          <a:ea typeface="Times New Roman"/>
                          <a:cs typeface="Times New Roman"/>
                        </a:rPr>
                        <a:t>Филатова С.</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a:latin typeface="Times New Roman"/>
                          <a:ea typeface="Times New Roman"/>
                          <a:cs typeface="Times New Roman"/>
                        </a:rPr>
                        <a:t>3 воробья </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dirty="0">
                          <a:latin typeface="Times New Roman"/>
                          <a:ea typeface="Times New Roman"/>
                          <a:cs typeface="Times New Roman"/>
                        </a:rPr>
                        <a:t>1 синица</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441874" y="3357562"/>
            <a:ext cx="8497198" cy="20313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Проведя наблюдения за птицами, можно сделать следующие выводы: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Не страшна зима птицам, если есть корм.</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sz="1600"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Сыта птаха и тепло ей под пухом и перьями.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Поэтому очень важно подкармливать птиц зимой, ведь когда птиц сыта, холод ей нипочем. </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Развешивая кормушки в садах, парках, около своих домов мы не только помогаем птицам,</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но и защищаем деревья, потому что если в каком-то месте птицы находят корм постоянно,</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ru-RU" sz="1600" b="0" i="0" u="none" strike="noStrike" cap="none" normalizeH="0" baseline="0" dirty="0" smtClean="0">
                <a:ln>
                  <a:noFill/>
                </a:ln>
                <a:solidFill>
                  <a:srgbClr val="0F243E"/>
                </a:solidFill>
                <a:effectLst/>
                <a:latin typeface="Times New Roman" pitchFamily="18" charset="0"/>
                <a:ea typeface="Times New Roman" pitchFamily="18" charset="0"/>
                <a:cs typeface="Times New Roman" pitchFamily="18" charset="0"/>
              </a:rPr>
              <a:t> то и летом они будут прилетать сюда и охранять растения от вредных насекомых.</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Прямоугольник 7"/>
          <p:cNvSpPr/>
          <p:nvPr/>
        </p:nvSpPr>
        <p:spPr>
          <a:xfrm>
            <a:off x="571472" y="5357826"/>
            <a:ext cx="7715304" cy="861774"/>
          </a:xfrm>
          <a:prstGeom prst="rect">
            <a:avLst/>
          </a:prstGeom>
        </p:spPr>
        <p:txBody>
          <a:bodyPr wrap="square">
            <a:spAutoFit/>
          </a:bodyPr>
          <a:lstStyle/>
          <a:p>
            <a:r>
              <a:rPr lang="ru-RU" sz="1600" dirty="0" smtClean="0">
                <a:latin typeface="Times New Roman" pitchFamily="18" charset="0"/>
                <a:cs typeface="Times New Roman" pitchFamily="18" charset="0"/>
              </a:rPr>
              <a:t>      Таким образом, регулярная  длительная подкормка на зимних кормушках приводит к увеличению числа посещающих их птиц и не дает погибнуть от холода и голода зимой. </a:t>
            </a:r>
            <a:r>
              <a:rPr lang="ru-RU" dirty="0" smtClean="0"/>
              <a:t> </a:t>
            </a:r>
            <a:endParaRPr lang="ru-RU"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45855"/>
            <a:ext cx="6264696" cy="1224136"/>
          </a:xfrm>
        </p:spPr>
        <p:txBody>
          <a:bodyPr/>
          <a:lstStyle/>
          <a:p>
            <a:r>
              <a:rPr lang="ru-RU" dirty="0" smtClean="0"/>
              <a:t>Заключение. </a:t>
            </a:r>
            <a:endParaRPr lang="ru-RU" dirty="0"/>
          </a:p>
        </p:txBody>
      </p:sp>
      <p:sp>
        <p:nvSpPr>
          <p:cNvPr id="3" name="TextBox 2"/>
          <p:cNvSpPr txBox="1"/>
          <p:nvPr/>
        </p:nvSpPr>
        <p:spPr>
          <a:xfrm>
            <a:off x="214282" y="1357298"/>
            <a:ext cx="5000660" cy="2031325"/>
          </a:xfrm>
          <a:prstGeom prst="rect">
            <a:avLst/>
          </a:prstGeom>
          <a:noFill/>
        </p:spPr>
        <p:txBody>
          <a:bodyPr wrap="square" rtlCol="0">
            <a:spAutoFit/>
          </a:bodyPr>
          <a:lstStyle/>
          <a:p>
            <a:r>
              <a:rPr lang="ru-RU" dirty="0" smtClean="0">
                <a:latin typeface="Times New Roman" pitchFamily="18" charset="0"/>
                <a:cs typeface="Times New Roman" pitchFamily="18" charset="0"/>
              </a:rPr>
              <a:t>Результатом нашей работы стало изготовление кормушек и подкормка птиц,</a:t>
            </a:r>
          </a:p>
          <a:p>
            <a:r>
              <a:rPr lang="ru-RU" dirty="0" smtClean="0">
                <a:latin typeface="Times New Roman" pitchFamily="18" charset="0"/>
                <a:cs typeface="Times New Roman" pitchFamily="18" charset="0"/>
              </a:rPr>
              <a:t> а также изготовление памятки «Чем кормить птиц  зимой?». Памятки мы раздали учащимся начальной школы.  </a:t>
            </a:r>
          </a:p>
          <a:p>
            <a:r>
              <a:rPr lang="ru-RU" dirty="0" smtClean="0">
                <a:latin typeface="Times New Roman" pitchFamily="18" charset="0"/>
                <a:cs typeface="Times New Roman" pitchFamily="18" charset="0"/>
              </a:rPr>
              <a:t>В дальнейшем мы планируем продолжать подкармливать птиц зимой. </a:t>
            </a:r>
            <a:endParaRPr lang="ru-RU" dirty="0">
              <a:latin typeface="Times New Roman" pitchFamily="18" charset="0"/>
              <a:cs typeface="Times New Roman" pitchFamily="18" charset="0"/>
            </a:endParaRPr>
          </a:p>
        </p:txBody>
      </p:sp>
      <p:pic>
        <p:nvPicPr>
          <p:cNvPr id="3074" name="Picture 2" descr="C:\Users\user\Desktop\Новая папка\кормушка ваня.jpg"/>
          <p:cNvPicPr>
            <a:picLocks noChangeAspect="1" noChangeArrowheads="1"/>
          </p:cNvPicPr>
          <p:nvPr/>
        </p:nvPicPr>
        <p:blipFill>
          <a:blip r:embed="rId2" cstate="print"/>
          <a:srcRect/>
          <a:stretch>
            <a:fillRect/>
          </a:stretch>
        </p:blipFill>
        <p:spPr bwMode="auto">
          <a:xfrm>
            <a:off x="5429256" y="1785926"/>
            <a:ext cx="3170420" cy="4214842"/>
          </a:xfrm>
          <a:prstGeom prst="rect">
            <a:avLst/>
          </a:prstGeom>
          <a:ln>
            <a:noFill/>
          </a:ln>
          <a:effectLst>
            <a:softEdge rad="112500"/>
          </a:effectLst>
        </p:spPr>
      </p:pic>
      <p:pic>
        <p:nvPicPr>
          <p:cNvPr id="5" name="Picture 2" descr="C:\Users\user\Desktop\памятка-покормите-птиц-зимой.jpg"/>
          <p:cNvPicPr>
            <a:picLocks noChangeAspect="1" noChangeArrowheads="1"/>
          </p:cNvPicPr>
          <p:nvPr/>
        </p:nvPicPr>
        <p:blipFill>
          <a:blip r:embed="rId3" cstate="print"/>
          <a:srcRect/>
          <a:stretch>
            <a:fillRect/>
          </a:stretch>
        </p:blipFill>
        <p:spPr bwMode="auto">
          <a:xfrm>
            <a:off x="1142976" y="4000504"/>
            <a:ext cx="3337456" cy="2359686"/>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00562" y="500042"/>
            <a:ext cx="4264432" cy="3071834"/>
          </a:xfrm>
        </p:spPr>
        <p:txBody>
          <a:bodyPr>
            <a:normAutofit fontScale="90000"/>
          </a:bodyPr>
          <a:lstStyle/>
          <a:p>
            <a:r>
              <a:rPr lang="ru-RU" sz="4000" dirty="0" smtClean="0">
                <a:solidFill>
                  <a:srgbClr val="FF0000"/>
                </a:solidFill>
              </a:rPr>
              <a:t>Отряд </a:t>
            </a:r>
            <a:r>
              <a:rPr lang="ru-RU" sz="4000" dirty="0" err="1" smtClean="0">
                <a:solidFill>
                  <a:srgbClr val="FF0000"/>
                </a:solidFill>
              </a:rPr>
              <a:t>Эколят</a:t>
            </a:r>
            <a:r>
              <a:rPr lang="ru-RU" sz="4000" dirty="0" smtClean="0">
                <a:solidFill>
                  <a:srgbClr val="FF0000"/>
                </a:solidFill>
              </a:rPr>
              <a:t> </a:t>
            </a:r>
            <a:br>
              <a:rPr lang="ru-RU" sz="4000" dirty="0" smtClean="0">
                <a:solidFill>
                  <a:srgbClr val="FF0000"/>
                </a:solidFill>
              </a:rPr>
            </a:br>
            <a:r>
              <a:rPr lang="ru-RU" sz="4000" dirty="0" smtClean="0">
                <a:solidFill>
                  <a:srgbClr val="FF0000"/>
                </a:solidFill>
              </a:rPr>
              <a:t>«</a:t>
            </a:r>
            <a:r>
              <a:rPr lang="ru-RU" sz="4000" dirty="0" err="1" smtClean="0">
                <a:solidFill>
                  <a:srgbClr val="FF0000"/>
                </a:solidFill>
              </a:rPr>
              <a:t>Экогруппа</a:t>
            </a:r>
            <a:r>
              <a:rPr lang="ru-RU" sz="4000" dirty="0" smtClean="0">
                <a:solidFill>
                  <a:srgbClr val="FF0000"/>
                </a:solidFill>
              </a:rPr>
              <a:t>»</a:t>
            </a:r>
            <a:r>
              <a:rPr lang="ru-RU" dirty="0" smtClean="0"/>
              <a:t/>
            </a:r>
            <a:br>
              <a:rPr lang="ru-RU" dirty="0" smtClean="0"/>
            </a:br>
            <a:r>
              <a:rPr lang="ru-RU" sz="2700" dirty="0" smtClean="0"/>
              <a:t>Состав: </a:t>
            </a:r>
            <a:br>
              <a:rPr lang="ru-RU" sz="2700" dirty="0" smtClean="0"/>
            </a:br>
            <a:r>
              <a:rPr lang="ru-RU" sz="2700" dirty="0" smtClean="0"/>
              <a:t>Филатова Софья</a:t>
            </a:r>
            <a:br>
              <a:rPr lang="ru-RU" sz="2700" dirty="0" smtClean="0"/>
            </a:br>
            <a:r>
              <a:rPr lang="ru-RU" sz="2700" dirty="0" smtClean="0"/>
              <a:t>Косухина Анна</a:t>
            </a:r>
            <a:br>
              <a:rPr lang="ru-RU" sz="2700" dirty="0" smtClean="0"/>
            </a:br>
            <a:r>
              <a:rPr lang="ru-RU" sz="2700" dirty="0" smtClean="0"/>
              <a:t>Ченская Наталья</a:t>
            </a:r>
            <a:br>
              <a:rPr lang="ru-RU" sz="2700" dirty="0" smtClean="0"/>
            </a:br>
            <a:r>
              <a:rPr lang="ru-RU" sz="2700" dirty="0" smtClean="0"/>
              <a:t>Аввакумов Александр</a:t>
            </a:r>
            <a:br>
              <a:rPr lang="ru-RU" sz="2700" dirty="0" smtClean="0"/>
            </a:br>
            <a:r>
              <a:rPr lang="ru-RU" sz="2700" dirty="0" smtClean="0"/>
              <a:t>Ловцов Иван</a:t>
            </a:r>
            <a:r>
              <a:rPr lang="ru-RU" dirty="0" smtClean="0"/>
              <a:t/>
            </a:r>
            <a:br>
              <a:rPr lang="ru-RU" dirty="0" smtClean="0"/>
            </a:br>
            <a:endParaRPr lang="ru-RU" dirty="0"/>
          </a:p>
        </p:txBody>
      </p:sp>
      <p:pic>
        <p:nvPicPr>
          <p:cNvPr id="1026" name="Picture 2" descr="C:\Users\user\Desktop\Новая папка\эколята.jpg"/>
          <p:cNvPicPr>
            <a:picLocks noChangeAspect="1" noChangeArrowheads="1"/>
          </p:cNvPicPr>
          <p:nvPr/>
        </p:nvPicPr>
        <p:blipFill>
          <a:blip r:embed="rId2"/>
          <a:srcRect/>
          <a:stretch>
            <a:fillRect/>
          </a:stretch>
        </p:blipFill>
        <p:spPr bwMode="auto">
          <a:xfrm>
            <a:off x="4143372" y="3500438"/>
            <a:ext cx="4761780" cy="2957512"/>
          </a:xfrm>
          <a:prstGeom prst="rect">
            <a:avLst/>
          </a:prstGeom>
          <a:ln>
            <a:noFill/>
          </a:ln>
          <a:effectLst>
            <a:softEdge rad="112500"/>
          </a:effectLst>
        </p:spPr>
      </p:pic>
      <p:sp>
        <p:nvSpPr>
          <p:cNvPr id="5" name="Прямоугольник 4"/>
          <p:cNvSpPr/>
          <p:nvPr/>
        </p:nvSpPr>
        <p:spPr>
          <a:xfrm>
            <a:off x="0" y="3500438"/>
            <a:ext cx="3929090" cy="2800767"/>
          </a:xfrm>
          <a:prstGeom prst="rect">
            <a:avLst/>
          </a:prstGeom>
        </p:spPr>
        <p:txBody>
          <a:bodyPr wrap="square">
            <a:spAutoFit/>
          </a:bodyPr>
          <a:lstStyle/>
          <a:p>
            <a:pPr algn="ctr"/>
            <a:r>
              <a:rPr lang="ru-RU" sz="2800" b="1" dirty="0" smtClean="0">
                <a:solidFill>
                  <a:srgbClr val="0070C0"/>
                </a:solidFill>
              </a:rPr>
              <a:t>Девиз:</a:t>
            </a:r>
            <a:r>
              <a:rPr lang="ru-RU" sz="2800" dirty="0" smtClean="0"/>
              <a:t> </a:t>
            </a:r>
          </a:p>
          <a:p>
            <a:pPr algn="ctr"/>
            <a:endParaRPr lang="ru-RU" sz="2800" dirty="0" smtClean="0"/>
          </a:p>
          <a:p>
            <a:pPr algn="ctr"/>
            <a:r>
              <a:rPr lang="ru-RU" sz="2400" dirty="0" smtClean="0"/>
              <a:t>"Мы природу охраняем, </a:t>
            </a:r>
          </a:p>
          <a:p>
            <a:pPr algn="ctr"/>
            <a:r>
              <a:rPr lang="ru-RU" sz="2400" dirty="0" smtClean="0"/>
              <a:t>все живое сберегаем. </a:t>
            </a:r>
          </a:p>
          <a:p>
            <a:pPr algn="ctr"/>
            <a:r>
              <a:rPr lang="ru-RU" sz="2400" dirty="0" smtClean="0"/>
              <a:t>Какой для планеты </a:t>
            </a:r>
          </a:p>
          <a:p>
            <a:pPr algn="ctr"/>
            <a:r>
              <a:rPr lang="ru-RU" sz="2400" dirty="0" smtClean="0"/>
              <a:t>будет 21 век, </a:t>
            </a:r>
          </a:p>
          <a:p>
            <a:pPr algn="ctr"/>
            <a:r>
              <a:rPr lang="ru-RU" sz="2400" dirty="0" smtClean="0"/>
              <a:t>зависит и от тебя человек."</a:t>
            </a:r>
            <a:endParaRPr lang="ru-RU" sz="2400" dirty="0"/>
          </a:p>
        </p:txBody>
      </p:sp>
      <p:pic>
        <p:nvPicPr>
          <p:cNvPr id="12289" name="Picture 1" descr="C:\Users\user\Downloads\значок-эколят - копия.jpg"/>
          <p:cNvPicPr>
            <a:picLocks noChangeAspect="1" noChangeArrowheads="1"/>
          </p:cNvPicPr>
          <p:nvPr/>
        </p:nvPicPr>
        <p:blipFill>
          <a:blip r:embed="rId3" cstate="print"/>
          <a:srcRect/>
          <a:stretch>
            <a:fillRect/>
          </a:stretch>
        </p:blipFill>
        <p:spPr bwMode="auto">
          <a:xfrm>
            <a:off x="285720" y="214290"/>
            <a:ext cx="3500462" cy="3373480"/>
          </a:xfrm>
          <a:prstGeom prst="rect">
            <a:avLst/>
          </a:prstGeom>
          <a:noFill/>
        </p:spPr>
      </p:pic>
    </p:spTree>
    <p:extLst>
      <p:ext uri="{BB962C8B-B14F-4D97-AF65-F5344CB8AC3E}">
        <p14:creationId xmlns="" xmlns:p14="http://schemas.microsoft.com/office/powerpoint/2010/main" val="33278223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45855"/>
            <a:ext cx="8607900" cy="882815"/>
          </a:xfrm>
        </p:spPr>
        <p:txBody>
          <a:bodyPr>
            <a:normAutofit/>
          </a:bodyPr>
          <a:lstStyle/>
          <a:p>
            <a:r>
              <a:rPr lang="ru-RU" sz="3200" dirty="0" smtClean="0"/>
              <a:t>Тема проекта:  Помоги  птицам зимой!</a:t>
            </a:r>
            <a:endParaRPr lang="ru-RU" sz="3200" dirty="0"/>
          </a:p>
        </p:txBody>
      </p:sp>
      <p:sp>
        <p:nvSpPr>
          <p:cNvPr id="4" name="Прямоугольник 3"/>
          <p:cNvSpPr/>
          <p:nvPr/>
        </p:nvSpPr>
        <p:spPr>
          <a:xfrm>
            <a:off x="357158" y="928670"/>
            <a:ext cx="8501122" cy="5355312"/>
          </a:xfrm>
          <a:prstGeom prst="rect">
            <a:avLst/>
          </a:prstGeom>
        </p:spPr>
        <p:txBody>
          <a:bodyPr wrap="square">
            <a:spAutoFit/>
          </a:bodyPr>
          <a:lstStyle/>
          <a:p>
            <a:r>
              <a:rPr lang="ru-RU" altLang="zh-CN" b="1" dirty="0" smtClean="0">
                <a:solidFill>
                  <a:schemeClr val="tx1">
                    <a:lumMod val="95000"/>
                    <a:lumOff val="5000"/>
                  </a:schemeClr>
                </a:solidFill>
                <a:latin typeface="Times New Roman" pitchFamily="18" charset="0"/>
                <a:cs typeface="Times New Roman" pitchFamily="18" charset="0"/>
              </a:rPr>
              <a:t>Цель: </a:t>
            </a:r>
            <a:r>
              <a:rPr lang="ru-RU" dirty="0" smtClean="0">
                <a:latin typeface="Times New Roman" pitchFamily="18" charset="0"/>
                <a:cs typeface="Times New Roman" pitchFamily="18" charset="0"/>
              </a:rPr>
              <a:t>изучение видов  зимующих  птиц  нашей  местности  и  способы оказания  им  помощи  в  трудное  зимнее время.</a:t>
            </a:r>
            <a:endParaRPr lang="ru-RU" altLang="zh-CN" dirty="0" smtClean="0">
              <a:solidFill>
                <a:schemeClr val="tx1">
                  <a:lumMod val="95000"/>
                  <a:lumOff val="5000"/>
                </a:schemeClr>
              </a:solidFill>
              <a:latin typeface="Times New Roman" pitchFamily="18" charset="0"/>
              <a:cs typeface="Times New Roman" pitchFamily="18" charset="0"/>
            </a:endParaRPr>
          </a:p>
          <a:p>
            <a:r>
              <a:rPr lang="ru-RU" altLang="zh-CN" b="1" dirty="0" smtClean="0">
                <a:solidFill>
                  <a:schemeClr val="tx1">
                    <a:lumMod val="95000"/>
                    <a:lumOff val="5000"/>
                  </a:schemeClr>
                </a:solidFill>
                <a:latin typeface="Times New Roman" pitchFamily="18" charset="0"/>
                <a:cs typeface="Times New Roman" pitchFamily="18" charset="0"/>
              </a:rPr>
              <a:t>Задачи:</a:t>
            </a:r>
          </a:p>
          <a:p>
            <a:pPr>
              <a:buFontTx/>
              <a:buChar char="-"/>
            </a:pPr>
            <a:r>
              <a:rPr lang="ru-RU" altLang="zh-CN" dirty="0" smtClean="0">
                <a:solidFill>
                  <a:schemeClr val="tx1">
                    <a:lumMod val="95000"/>
                    <a:lumOff val="5000"/>
                  </a:schemeClr>
                </a:solidFill>
                <a:latin typeface="Times New Roman" pitchFamily="18" charset="0"/>
                <a:cs typeface="Times New Roman" pitchFamily="18" charset="0"/>
              </a:rPr>
              <a:t>развить познавательную активность детей в процессе формирования целостного представления о зимующей орнитофауне Свердловской области;</a:t>
            </a:r>
          </a:p>
          <a:p>
            <a:pPr>
              <a:buFontTx/>
              <a:buChar char="-"/>
            </a:pPr>
            <a:r>
              <a:rPr lang="ru-RU" altLang="zh-CN" dirty="0" smtClean="0">
                <a:solidFill>
                  <a:schemeClr val="tx1">
                    <a:lumMod val="95000"/>
                    <a:lumOff val="5000"/>
                  </a:schemeClr>
                </a:solidFill>
                <a:latin typeface="Times New Roman" pitchFamily="18" charset="0"/>
                <a:cs typeface="Times New Roman" pitchFamily="18" charset="0"/>
              </a:rPr>
              <a:t> способствовать формированию знаний о биологических особенностях птиц; </a:t>
            </a:r>
          </a:p>
          <a:p>
            <a:pPr>
              <a:buFontTx/>
              <a:buChar char="-"/>
            </a:pPr>
            <a:r>
              <a:rPr lang="ru-RU" altLang="zh-CN" dirty="0" smtClean="0">
                <a:solidFill>
                  <a:schemeClr val="tx1">
                    <a:lumMod val="95000"/>
                    <a:lumOff val="5000"/>
                  </a:schemeClr>
                </a:solidFill>
                <a:latin typeface="Times New Roman" pitchFamily="18" charset="0"/>
                <a:cs typeface="Times New Roman" pitchFamily="18" charset="0"/>
              </a:rPr>
              <a:t> способствовать формированию ответственного отношения к окружающему миру. </a:t>
            </a:r>
          </a:p>
          <a:p>
            <a:r>
              <a:rPr lang="ru-RU" altLang="zh-CN" b="1" dirty="0" smtClean="0">
                <a:solidFill>
                  <a:schemeClr val="tx1">
                    <a:lumMod val="95000"/>
                    <a:lumOff val="5000"/>
                  </a:schemeClr>
                </a:solidFill>
                <a:latin typeface="Times New Roman" pitchFamily="18" charset="0"/>
                <a:cs typeface="Times New Roman" pitchFamily="18" charset="0"/>
              </a:rPr>
              <a:t>Проблема: </a:t>
            </a:r>
            <a:r>
              <a:rPr lang="ru-RU" dirty="0" smtClean="0">
                <a:latin typeface="Times New Roman" pitchFamily="18" charset="0"/>
                <a:cs typeface="Times New Roman" pitchFamily="18" charset="0"/>
              </a:rPr>
              <a:t>большое количество птиц гибнет в зимние холода</a:t>
            </a:r>
            <a:endParaRPr lang="ru-RU" altLang="zh-CN" dirty="0" smtClean="0">
              <a:solidFill>
                <a:schemeClr val="tx1">
                  <a:lumMod val="95000"/>
                  <a:lumOff val="5000"/>
                </a:schemeClr>
              </a:solidFill>
              <a:latin typeface="Times New Roman" pitchFamily="18" charset="0"/>
              <a:cs typeface="Times New Roman" pitchFamily="18" charset="0"/>
            </a:endParaRPr>
          </a:p>
          <a:p>
            <a:r>
              <a:rPr lang="ru-RU" altLang="zh-CN" b="1" dirty="0" smtClean="0">
                <a:solidFill>
                  <a:schemeClr val="tx1">
                    <a:lumMod val="95000"/>
                    <a:lumOff val="5000"/>
                  </a:schemeClr>
                </a:solidFill>
                <a:latin typeface="Times New Roman" pitchFamily="18" charset="0"/>
                <a:cs typeface="Times New Roman" pitchFamily="18" charset="0"/>
              </a:rPr>
              <a:t>Гипотеза</a:t>
            </a:r>
            <a:r>
              <a:rPr lang="ru-RU" altLang="zh-CN" dirty="0" smtClean="0">
                <a:solidFill>
                  <a:schemeClr val="tx1">
                    <a:lumMod val="95000"/>
                    <a:lumOff val="5000"/>
                  </a:schemeClr>
                </a:solidFill>
                <a:latin typeface="Times New Roman" pitchFamily="18" charset="0"/>
                <a:cs typeface="Times New Roman" pitchFamily="18" charset="0"/>
              </a:rPr>
              <a:t>: </a:t>
            </a:r>
            <a:r>
              <a:rPr lang="ru-RU" dirty="0" smtClean="0">
                <a:latin typeface="Times New Roman" pitchFamily="18" charset="0"/>
                <a:cs typeface="Times New Roman" pitchFamily="18" charset="0"/>
              </a:rPr>
              <a:t>если каждый человек не останется равнодушным, смастерит кормушку и регулярно будет подкармливать птиц, то птиц, погибающих от холода, станет зимой меньше.</a:t>
            </a:r>
          </a:p>
          <a:p>
            <a:r>
              <a:rPr lang="ru-RU" altLang="zh-CN" b="1" dirty="0" smtClean="0">
                <a:solidFill>
                  <a:schemeClr val="tx1">
                    <a:lumMod val="95000"/>
                    <a:lumOff val="5000"/>
                  </a:schemeClr>
                </a:solidFill>
                <a:latin typeface="Times New Roman" pitchFamily="18" charset="0"/>
                <a:cs typeface="Times New Roman" pitchFamily="18" charset="0"/>
              </a:rPr>
              <a:t>При решении задач были использованы методы:</a:t>
            </a:r>
          </a:p>
          <a:p>
            <a:r>
              <a:rPr lang="ru-RU" altLang="zh-CN" dirty="0" smtClean="0">
                <a:solidFill>
                  <a:schemeClr val="tx1">
                    <a:lumMod val="95000"/>
                    <a:lumOff val="5000"/>
                  </a:schemeClr>
                </a:solidFill>
                <a:latin typeface="Times New Roman" pitchFamily="18" charset="0"/>
                <a:cs typeface="Times New Roman" pitchFamily="18" charset="0"/>
              </a:rPr>
              <a:t>                                      -изучение информации по заданной теме;</a:t>
            </a:r>
          </a:p>
          <a:p>
            <a:r>
              <a:rPr lang="ru-RU" altLang="zh-CN" dirty="0" smtClean="0">
                <a:solidFill>
                  <a:schemeClr val="tx1">
                    <a:lumMod val="95000"/>
                    <a:lumOff val="5000"/>
                  </a:schemeClr>
                </a:solidFill>
                <a:latin typeface="Times New Roman" pitchFamily="18" charset="0"/>
                <a:cs typeface="Times New Roman" pitchFamily="18" charset="0"/>
              </a:rPr>
              <a:t>                                      -наблюдение;</a:t>
            </a:r>
          </a:p>
          <a:p>
            <a:r>
              <a:rPr lang="ru-RU" altLang="zh-CN" dirty="0" smtClean="0">
                <a:solidFill>
                  <a:schemeClr val="tx1">
                    <a:lumMod val="95000"/>
                    <a:lumOff val="5000"/>
                  </a:schemeClr>
                </a:solidFill>
                <a:latin typeface="Times New Roman" pitchFamily="18" charset="0"/>
                <a:cs typeface="Times New Roman" pitchFamily="18" charset="0"/>
              </a:rPr>
              <a:t>                                      -исследование.</a:t>
            </a:r>
            <a:endParaRPr lang="en-US" altLang="zh-CN" dirty="0" smtClean="0">
              <a:solidFill>
                <a:schemeClr val="tx1">
                  <a:lumMod val="95000"/>
                  <a:lumOff val="5000"/>
                </a:schemeClr>
              </a:solidFill>
              <a:latin typeface="Times New Roman" pitchFamily="18" charset="0"/>
              <a:cs typeface="Times New Roman" pitchFamily="18" charset="0"/>
            </a:endParaRPr>
          </a:p>
          <a:p>
            <a:r>
              <a:rPr lang="ru-RU" altLang="zh-CN" b="1" dirty="0" smtClean="0">
                <a:solidFill>
                  <a:schemeClr val="tx1">
                    <a:lumMod val="95000"/>
                    <a:lumOff val="5000"/>
                  </a:schemeClr>
                </a:solidFill>
                <a:latin typeface="Times New Roman" pitchFamily="18" charset="0"/>
                <a:cs typeface="Times New Roman" pitchFamily="18" charset="0"/>
              </a:rPr>
              <a:t>                                      Этапы работы над проектом: </a:t>
            </a:r>
          </a:p>
          <a:p>
            <a:r>
              <a:rPr lang="ru-RU" altLang="zh-CN" dirty="0" smtClean="0">
                <a:solidFill>
                  <a:schemeClr val="tx1">
                    <a:lumMod val="95000"/>
                    <a:lumOff val="5000"/>
                  </a:schemeClr>
                </a:solidFill>
                <a:latin typeface="Times New Roman" pitchFamily="18" charset="0"/>
                <a:cs typeface="Times New Roman" pitchFamily="18" charset="0"/>
              </a:rPr>
              <a:t>                                      1) Поиск информации</a:t>
            </a:r>
            <a:endParaRPr lang="en-US" altLang="zh-CN" dirty="0" smtClean="0">
              <a:solidFill>
                <a:schemeClr val="tx1">
                  <a:lumMod val="95000"/>
                  <a:lumOff val="5000"/>
                </a:schemeClr>
              </a:solidFill>
              <a:latin typeface="Times New Roman" pitchFamily="18" charset="0"/>
              <a:cs typeface="Times New Roman" pitchFamily="18" charset="0"/>
            </a:endParaRPr>
          </a:p>
          <a:p>
            <a:r>
              <a:rPr lang="ru-RU" altLang="zh-CN" dirty="0" smtClean="0">
                <a:solidFill>
                  <a:schemeClr val="tx1">
                    <a:lumMod val="95000"/>
                    <a:lumOff val="5000"/>
                  </a:schemeClr>
                </a:solidFill>
                <a:latin typeface="Times New Roman" pitchFamily="18" charset="0"/>
                <a:cs typeface="Times New Roman" pitchFamily="18" charset="0"/>
              </a:rPr>
              <a:t>                                      2)Изготовление кормушек, наблюдение за птицами</a:t>
            </a:r>
          </a:p>
          <a:p>
            <a:r>
              <a:rPr lang="ru-RU" altLang="zh-CN" dirty="0" smtClean="0">
                <a:solidFill>
                  <a:schemeClr val="tx1">
                    <a:lumMod val="95000"/>
                    <a:lumOff val="5000"/>
                  </a:schemeClr>
                </a:solidFill>
                <a:latin typeface="Times New Roman" pitchFamily="18" charset="0"/>
                <a:cs typeface="Times New Roman" pitchFamily="18" charset="0"/>
              </a:rPr>
              <a:t>                                      3) Изготовление памяток</a:t>
            </a:r>
          </a:p>
        </p:txBody>
      </p:sp>
    </p:spTree>
    <p:extLst>
      <p:ext uri="{BB962C8B-B14F-4D97-AF65-F5344CB8AC3E}">
        <p14:creationId xmlns="" xmlns:p14="http://schemas.microsoft.com/office/powerpoint/2010/main" val="24008591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55"/>
            <a:ext cx="8750776" cy="1097129"/>
          </a:xfrm>
        </p:spPr>
        <p:txBody>
          <a:bodyPr>
            <a:normAutofit/>
          </a:bodyPr>
          <a:lstStyle/>
          <a:p>
            <a:r>
              <a:rPr lang="ru-RU" sz="3200" dirty="0" smtClean="0"/>
              <a:t>1. Какие птицы остаются зимовать в Свердловской области?</a:t>
            </a:r>
            <a:endParaRPr lang="ru-RU" sz="3200" dirty="0"/>
          </a:p>
        </p:txBody>
      </p:sp>
      <p:sp>
        <p:nvSpPr>
          <p:cNvPr id="4" name="TextBox 3"/>
          <p:cNvSpPr txBox="1"/>
          <p:nvPr/>
        </p:nvSpPr>
        <p:spPr>
          <a:xfrm>
            <a:off x="214282" y="1357299"/>
            <a:ext cx="8904682" cy="646331"/>
          </a:xfrm>
          <a:prstGeom prst="rect">
            <a:avLst/>
          </a:prstGeom>
          <a:noFill/>
        </p:spPr>
        <p:txBody>
          <a:bodyPr wrap="square" rtlCol="0">
            <a:spAutoFit/>
          </a:bodyPr>
          <a:lstStyle/>
          <a:p>
            <a:r>
              <a:rPr lang="ru-RU" dirty="0" smtClean="0"/>
              <a:t> </a:t>
            </a:r>
          </a:p>
          <a:p>
            <a:endParaRPr lang="ru-RU" dirty="0"/>
          </a:p>
        </p:txBody>
      </p:sp>
      <p:pic>
        <p:nvPicPr>
          <p:cNvPr id="4098" name="Picture 2" descr="C:\Users\user\Desktop\Новая папка\vrnzm.jpg"/>
          <p:cNvPicPr>
            <a:picLocks noChangeAspect="1" noChangeArrowheads="1"/>
          </p:cNvPicPr>
          <p:nvPr/>
        </p:nvPicPr>
        <p:blipFill>
          <a:blip r:embed="rId2" cstate="print"/>
          <a:srcRect/>
          <a:stretch>
            <a:fillRect/>
          </a:stretch>
        </p:blipFill>
        <p:spPr bwMode="auto">
          <a:xfrm>
            <a:off x="428596" y="1000108"/>
            <a:ext cx="1995068" cy="1285884"/>
          </a:xfrm>
          <a:prstGeom prst="rect">
            <a:avLst/>
          </a:prstGeom>
          <a:ln>
            <a:noFill/>
          </a:ln>
          <a:effectLst>
            <a:softEdge rad="112500"/>
          </a:effectLst>
        </p:spPr>
      </p:pic>
      <p:pic>
        <p:nvPicPr>
          <p:cNvPr id="4099" name="Picture 3" descr="C:\Users\user\Desktop\Новая папка\11577791_dsc-3096.jpg"/>
          <p:cNvPicPr>
            <a:picLocks noChangeAspect="1" noChangeArrowheads="1"/>
          </p:cNvPicPr>
          <p:nvPr/>
        </p:nvPicPr>
        <p:blipFill>
          <a:blip r:embed="rId3" cstate="print"/>
          <a:srcRect/>
          <a:stretch>
            <a:fillRect/>
          </a:stretch>
        </p:blipFill>
        <p:spPr bwMode="auto">
          <a:xfrm>
            <a:off x="2643174" y="1071546"/>
            <a:ext cx="1785950" cy="1144124"/>
          </a:xfrm>
          <a:prstGeom prst="rect">
            <a:avLst/>
          </a:prstGeom>
          <a:ln>
            <a:noFill/>
          </a:ln>
          <a:effectLst>
            <a:softEdge rad="112500"/>
          </a:effectLst>
        </p:spPr>
      </p:pic>
      <p:pic>
        <p:nvPicPr>
          <p:cNvPr id="4100" name="Picture 4" descr="C:\Users\user\Desktop\Новая папка\1638278453_1-gas-kvas-com-p-sviristel-foto-zimoi-1.jpg"/>
          <p:cNvPicPr>
            <a:picLocks noChangeAspect="1" noChangeArrowheads="1"/>
          </p:cNvPicPr>
          <p:nvPr/>
        </p:nvPicPr>
        <p:blipFill>
          <a:blip r:embed="rId4" cstate="print"/>
          <a:srcRect/>
          <a:stretch>
            <a:fillRect/>
          </a:stretch>
        </p:blipFill>
        <p:spPr bwMode="auto">
          <a:xfrm>
            <a:off x="6858016" y="1000108"/>
            <a:ext cx="1714512" cy="1294735"/>
          </a:xfrm>
          <a:prstGeom prst="rect">
            <a:avLst/>
          </a:prstGeom>
          <a:ln>
            <a:noFill/>
          </a:ln>
          <a:effectLst>
            <a:softEdge rad="112500"/>
          </a:effectLst>
        </p:spPr>
      </p:pic>
      <p:pic>
        <p:nvPicPr>
          <p:cNvPr id="4102" name="Picture 6" descr="C:\Users\user\Desktop\Новая папка\foto_snegira_zimoj_19.jpg"/>
          <p:cNvPicPr>
            <a:picLocks noChangeAspect="1" noChangeArrowheads="1"/>
          </p:cNvPicPr>
          <p:nvPr/>
        </p:nvPicPr>
        <p:blipFill>
          <a:blip r:embed="rId5" cstate="print"/>
          <a:srcRect/>
          <a:stretch>
            <a:fillRect/>
          </a:stretch>
        </p:blipFill>
        <p:spPr bwMode="auto">
          <a:xfrm>
            <a:off x="4786314" y="1047198"/>
            <a:ext cx="1643074" cy="1095918"/>
          </a:xfrm>
          <a:prstGeom prst="rect">
            <a:avLst/>
          </a:prstGeom>
          <a:ln>
            <a:noFill/>
          </a:ln>
          <a:effectLst>
            <a:softEdge rad="112500"/>
          </a:effectLst>
        </p:spPr>
      </p:pic>
      <p:sp>
        <p:nvSpPr>
          <p:cNvPr id="13" name="TextBox 12"/>
          <p:cNvSpPr txBox="1"/>
          <p:nvPr/>
        </p:nvSpPr>
        <p:spPr>
          <a:xfrm>
            <a:off x="857224" y="2357430"/>
            <a:ext cx="909223"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ворона</a:t>
            </a:r>
            <a:endParaRPr lang="ru-RU" b="1" dirty="0">
              <a:latin typeface="Times New Roman" pitchFamily="18" charset="0"/>
              <a:cs typeface="Times New Roman" pitchFamily="18" charset="0"/>
            </a:endParaRPr>
          </a:p>
        </p:txBody>
      </p:sp>
      <p:sp>
        <p:nvSpPr>
          <p:cNvPr id="14" name="TextBox 13"/>
          <p:cNvSpPr txBox="1"/>
          <p:nvPr/>
        </p:nvSpPr>
        <p:spPr>
          <a:xfrm>
            <a:off x="5000628" y="2357430"/>
            <a:ext cx="1010213"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снегирь</a:t>
            </a:r>
            <a:endParaRPr lang="ru-RU" b="1" dirty="0">
              <a:latin typeface="Times New Roman" pitchFamily="18" charset="0"/>
              <a:cs typeface="Times New Roman" pitchFamily="18" charset="0"/>
            </a:endParaRPr>
          </a:p>
        </p:txBody>
      </p:sp>
      <p:sp>
        <p:nvSpPr>
          <p:cNvPr id="15" name="TextBox 14"/>
          <p:cNvSpPr txBox="1"/>
          <p:nvPr/>
        </p:nvSpPr>
        <p:spPr>
          <a:xfrm>
            <a:off x="3000364" y="2428868"/>
            <a:ext cx="934871"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синица</a:t>
            </a:r>
            <a:endParaRPr lang="ru-RU" b="1" dirty="0">
              <a:latin typeface="Times New Roman" pitchFamily="18" charset="0"/>
              <a:cs typeface="Times New Roman" pitchFamily="18" charset="0"/>
            </a:endParaRPr>
          </a:p>
        </p:txBody>
      </p:sp>
      <p:sp>
        <p:nvSpPr>
          <p:cNvPr id="18" name="TextBox 17"/>
          <p:cNvSpPr txBox="1"/>
          <p:nvPr/>
        </p:nvSpPr>
        <p:spPr>
          <a:xfrm>
            <a:off x="7000892" y="2357430"/>
            <a:ext cx="1377300"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свиристель</a:t>
            </a:r>
            <a:endParaRPr lang="ru-RU" b="1" dirty="0">
              <a:latin typeface="Times New Roman" pitchFamily="18" charset="0"/>
              <a:cs typeface="Times New Roman" pitchFamily="18" charset="0"/>
            </a:endParaRPr>
          </a:p>
        </p:txBody>
      </p:sp>
      <p:pic>
        <p:nvPicPr>
          <p:cNvPr id="21" name="Picture 8" descr="C:\Users\user\Desktop\Новая папка\picture.jpg"/>
          <p:cNvPicPr>
            <a:picLocks noChangeAspect="1" noChangeArrowheads="1"/>
          </p:cNvPicPr>
          <p:nvPr/>
        </p:nvPicPr>
        <p:blipFill>
          <a:blip r:embed="rId6" cstate="print"/>
          <a:srcRect/>
          <a:stretch>
            <a:fillRect/>
          </a:stretch>
        </p:blipFill>
        <p:spPr bwMode="auto">
          <a:xfrm>
            <a:off x="428596" y="3071810"/>
            <a:ext cx="1714512" cy="1519188"/>
          </a:xfrm>
          <a:prstGeom prst="rect">
            <a:avLst/>
          </a:prstGeom>
          <a:ln>
            <a:noFill/>
          </a:ln>
          <a:effectLst>
            <a:softEdge rad="112500"/>
          </a:effectLst>
        </p:spPr>
      </p:pic>
      <p:pic>
        <p:nvPicPr>
          <p:cNvPr id="22" name="Picture 7" descr="C:\Users\user\Desktop\Новая папка\a2573192b8fa3f0181ede362ad6a86ad.jpg"/>
          <p:cNvPicPr>
            <a:picLocks noChangeAspect="1" noChangeArrowheads="1"/>
          </p:cNvPicPr>
          <p:nvPr/>
        </p:nvPicPr>
        <p:blipFill>
          <a:blip r:embed="rId7" cstate="print"/>
          <a:srcRect/>
          <a:stretch>
            <a:fillRect/>
          </a:stretch>
        </p:blipFill>
        <p:spPr bwMode="auto">
          <a:xfrm>
            <a:off x="3428992" y="5000636"/>
            <a:ext cx="2000264" cy="1337954"/>
          </a:xfrm>
          <a:prstGeom prst="rect">
            <a:avLst/>
          </a:prstGeom>
          <a:ln>
            <a:noFill/>
          </a:ln>
          <a:effectLst>
            <a:softEdge rad="112500"/>
          </a:effectLst>
        </p:spPr>
      </p:pic>
      <p:pic>
        <p:nvPicPr>
          <p:cNvPr id="23" name="Picture 3" descr="C:\Users\user\Desktop\Новая папка\mota_ru_2021530-143.jpg"/>
          <p:cNvPicPr>
            <a:picLocks noChangeAspect="1" noChangeArrowheads="1"/>
          </p:cNvPicPr>
          <p:nvPr/>
        </p:nvPicPr>
        <p:blipFill>
          <a:blip r:embed="rId8" cstate="print"/>
          <a:srcRect/>
          <a:stretch>
            <a:fillRect/>
          </a:stretch>
        </p:blipFill>
        <p:spPr bwMode="auto">
          <a:xfrm>
            <a:off x="2500298" y="3071810"/>
            <a:ext cx="2071702" cy="1553777"/>
          </a:xfrm>
          <a:prstGeom prst="rect">
            <a:avLst/>
          </a:prstGeom>
          <a:ln>
            <a:noFill/>
          </a:ln>
          <a:effectLst>
            <a:softEdge rad="112500"/>
          </a:effectLst>
        </p:spPr>
      </p:pic>
      <p:pic>
        <p:nvPicPr>
          <p:cNvPr id="24" name="Picture 2" descr="C:\Users\user\Desktop\Новая папка\1638388706_86-pibig-info-p-glukhar-zimoi-priroda-krasivo-foto-91.jpg"/>
          <p:cNvPicPr>
            <a:picLocks noChangeAspect="1" noChangeArrowheads="1"/>
          </p:cNvPicPr>
          <p:nvPr/>
        </p:nvPicPr>
        <p:blipFill>
          <a:blip r:embed="rId9" cstate="print"/>
          <a:srcRect/>
          <a:stretch>
            <a:fillRect/>
          </a:stretch>
        </p:blipFill>
        <p:spPr bwMode="auto">
          <a:xfrm>
            <a:off x="5572132" y="3000372"/>
            <a:ext cx="3106036" cy="2071702"/>
          </a:xfrm>
          <a:prstGeom prst="rect">
            <a:avLst/>
          </a:prstGeom>
          <a:ln>
            <a:noFill/>
          </a:ln>
          <a:effectLst>
            <a:softEdge rad="112500"/>
          </a:effectLst>
        </p:spPr>
      </p:pic>
      <p:pic>
        <p:nvPicPr>
          <p:cNvPr id="25" name="Picture 5" descr="C:\Users\user\Desktop\Новая папка\DSC_1344_новый размер.jpg"/>
          <p:cNvPicPr>
            <a:picLocks noChangeAspect="1" noChangeArrowheads="1"/>
          </p:cNvPicPr>
          <p:nvPr/>
        </p:nvPicPr>
        <p:blipFill>
          <a:blip r:embed="rId10" cstate="print"/>
          <a:srcRect/>
          <a:stretch>
            <a:fillRect/>
          </a:stretch>
        </p:blipFill>
        <p:spPr bwMode="auto">
          <a:xfrm>
            <a:off x="642910" y="5024356"/>
            <a:ext cx="2071702" cy="1379786"/>
          </a:xfrm>
          <a:prstGeom prst="rect">
            <a:avLst/>
          </a:prstGeom>
          <a:ln>
            <a:noFill/>
          </a:ln>
          <a:effectLst>
            <a:softEdge rad="112500"/>
          </a:effectLst>
        </p:spPr>
      </p:pic>
      <p:sp>
        <p:nvSpPr>
          <p:cNvPr id="26" name="TextBox 25"/>
          <p:cNvSpPr txBox="1"/>
          <p:nvPr/>
        </p:nvSpPr>
        <p:spPr>
          <a:xfrm>
            <a:off x="3071802" y="4572008"/>
            <a:ext cx="766557"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клёст</a:t>
            </a:r>
            <a:endParaRPr lang="ru-RU" b="1" dirty="0">
              <a:latin typeface="Times New Roman" pitchFamily="18" charset="0"/>
              <a:cs typeface="Times New Roman" pitchFamily="18" charset="0"/>
            </a:endParaRPr>
          </a:p>
        </p:txBody>
      </p:sp>
      <p:sp>
        <p:nvSpPr>
          <p:cNvPr id="27" name="TextBox 26"/>
          <p:cNvSpPr txBox="1"/>
          <p:nvPr/>
        </p:nvSpPr>
        <p:spPr>
          <a:xfrm>
            <a:off x="785786" y="4572008"/>
            <a:ext cx="772969"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дятел</a:t>
            </a:r>
            <a:endParaRPr lang="ru-RU" b="1" dirty="0">
              <a:latin typeface="Times New Roman" pitchFamily="18" charset="0"/>
              <a:cs typeface="Times New Roman" pitchFamily="18" charset="0"/>
            </a:endParaRPr>
          </a:p>
        </p:txBody>
      </p:sp>
      <p:sp>
        <p:nvSpPr>
          <p:cNvPr id="28" name="TextBox 27"/>
          <p:cNvSpPr txBox="1"/>
          <p:nvPr/>
        </p:nvSpPr>
        <p:spPr>
          <a:xfrm>
            <a:off x="6572264" y="5072074"/>
            <a:ext cx="1000274"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глухарь</a:t>
            </a:r>
            <a:endParaRPr lang="ru-RU" b="1" dirty="0">
              <a:latin typeface="Times New Roman" pitchFamily="18" charset="0"/>
              <a:cs typeface="Times New Roman" pitchFamily="18" charset="0"/>
            </a:endParaRPr>
          </a:p>
        </p:txBody>
      </p:sp>
      <p:sp>
        <p:nvSpPr>
          <p:cNvPr id="29" name="TextBox 28"/>
          <p:cNvSpPr txBox="1"/>
          <p:nvPr/>
        </p:nvSpPr>
        <p:spPr>
          <a:xfrm>
            <a:off x="3857620" y="6215082"/>
            <a:ext cx="1258871"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поползень</a:t>
            </a:r>
            <a:endParaRPr lang="ru-RU" b="1" dirty="0">
              <a:latin typeface="Times New Roman" pitchFamily="18" charset="0"/>
              <a:cs typeface="Times New Roman" pitchFamily="18" charset="0"/>
            </a:endParaRPr>
          </a:p>
        </p:txBody>
      </p:sp>
      <p:sp>
        <p:nvSpPr>
          <p:cNvPr id="30" name="TextBox 29"/>
          <p:cNvSpPr txBox="1"/>
          <p:nvPr/>
        </p:nvSpPr>
        <p:spPr>
          <a:xfrm>
            <a:off x="1142976" y="6215082"/>
            <a:ext cx="1015214"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воробей</a:t>
            </a:r>
            <a:endParaRPr lang="ru-RU"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55"/>
            <a:ext cx="9036496" cy="811377"/>
          </a:xfrm>
        </p:spPr>
        <p:txBody>
          <a:bodyPr>
            <a:normAutofit/>
          </a:bodyPr>
          <a:lstStyle/>
          <a:p>
            <a:r>
              <a:rPr lang="ru-RU" sz="2400" dirty="0" smtClean="0"/>
              <a:t>2. Какие приспособления есть у птиц, чтобы пережить зиму? </a:t>
            </a:r>
            <a:endParaRPr lang="ru-RU" sz="2400" dirty="0"/>
          </a:p>
        </p:txBody>
      </p:sp>
      <p:sp>
        <p:nvSpPr>
          <p:cNvPr id="4" name="TextBox 3"/>
          <p:cNvSpPr txBox="1"/>
          <p:nvPr/>
        </p:nvSpPr>
        <p:spPr>
          <a:xfrm>
            <a:off x="0" y="857233"/>
            <a:ext cx="9329734" cy="1323439"/>
          </a:xfrm>
          <a:prstGeom prst="rect">
            <a:avLst/>
          </a:prstGeom>
          <a:noFill/>
        </p:spPr>
        <p:txBody>
          <a:bodyPr wrap="square" rtlCol="0">
            <a:spAutoFit/>
          </a:bodyPr>
          <a:lstStyle/>
          <a:p>
            <a:r>
              <a:rPr lang="ru-RU" sz="1600" dirty="0" smtClean="0">
                <a:latin typeface="Times New Roman" pitchFamily="18" charset="0"/>
                <a:cs typeface="Times New Roman" pitchFamily="18" charset="0"/>
              </a:rPr>
              <a:t>     На дворе стоит зимняя стужа. Все дорожки покрылись снежным ковром. Пруд покрыт льдом. Ночью </a:t>
            </a:r>
          </a:p>
          <a:p>
            <a:r>
              <a:rPr lang="ru-RU" sz="1600" dirty="0" smtClean="0">
                <a:latin typeface="Times New Roman" pitchFamily="18" charset="0"/>
                <a:cs typeface="Times New Roman" pitchFamily="18" charset="0"/>
              </a:rPr>
              <a:t>бывают сильные морозы. Тяжело в такую пору птицам, которые зимуют в наших краях. Многие птички</a:t>
            </a:r>
          </a:p>
          <a:p>
            <a:r>
              <a:rPr lang="ru-RU" sz="1600" dirty="0" smtClean="0">
                <a:latin typeface="Times New Roman" pitchFamily="18" charset="0"/>
                <a:cs typeface="Times New Roman" pitchFamily="18" charset="0"/>
              </a:rPr>
              <a:t> погибают.</a:t>
            </a:r>
          </a:p>
          <a:p>
            <a:r>
              <a:rPr lang="ru-RU" sz="1600" dirty="0" smtClean="0">
                <a:latin typeface="Times New Roman" pitchFamily="18" charset="0"/>
                <a:cs typeface="Times New Roman" pitchFamily="18" charset="0"/>
              </a:rPr>
              <a:t>Летом домовые воробьи предпочитают семейный образ жизни, то в  холода они собираются в стаи. </a:t>
            </a:r>
          </a:p>
          <a:p>
            <a:endParaRPr lang="ru-RU" sz="1600" dirty="0"/>
          </a:p>
        </p:txBody>
      </p:sp>
      <p:sp>
        <p:nvSpPr>
          <p:cNvPr id="5" name="Прямоугольник 4"/>
          <p:cNvSpPr/>
          <p:nvPr/>
        </p:nvSpPr>
        <p:spPr>
          <a:xfrm>
            <a:off x="0" y="2000240"/>
            <a:ext cx="8929718" cy="830997"/>
          </a:xfrm>
          <a:prstGeom prst="rect">
            <a:avLst/>
          </a:prstGeom>
        </p:spPr>
        <p:txBody>
          <a:bodyPr wrap="square">
            <a:spAutoFit/>
          </a:bodyPr>
          <a:lstStyle/>
          <a:p>
            <a:r>
              <a:rPr lang="ru-RU" sz="1600" dirty="0" smtClean="0">
                <a:latin typeface="Times New Roman" pitchFamily="18" charset="0"/>
                <a:cs typeface="Times New Roman" pitchFamily="18" charset="0"/>
              </a:rPr>
              <a:t>Синицы селятся в самых разных местах. Любят жить в лиственных лесах, устраивают гнёзда в старых гнёздах белок, в дуплах дятлов. Зимой часто ищут ночлега возле жилых домов. Иногда поселяются и в почтовых ящиках. Зимой птицам могут помочь только люди. </a:t>
            </a:r>
            <a:endParaRPr lang="ru-RU" sz="1600" dirty="0">
              <a:latin typeface="Times New Roman" pitchFamily="18" charset="0"/>
              <a:cs typeface="Times New Roman" pitchFamily="18" charset="0"/>
            </a:endParaRPr>
          </a:p>
        </p:txBody>
      </p:sp>
      <p:sp>
        <p:nvSpPr>
          <p:cNvPr id="6" name="Прямоугольник 5"/>
          <p:cNvSpPr/>
          <p:nvPr/>
        </p:nvSpPr>
        <p:spPr>
          <a:xfrm>
            <a:off x="0" y="2928934"/>
            <a:ext cx="8358214" cy="584775"/>
          </a:xfrm>
          <a:prstGeom prst="rect">
            <a:avLst/>
          </a:prstGeom>
        </p:spPr>
        <p:txBody>
          <a:bodyPr wrap="square">
            <a:spAutoFit/>
          </a:bodyPr>
          <a:lstStyle/>
          <a:p>
            <a:r>
              <a:rPr lang="ru-RU" sz="1600" dirty="0" smtClean="0">
                <a:latin typeface="Times New Roman" pitchFamily="18" charset="0"/>
                <a:cs typeface="Times New Roman" pitchFamily="18" charset="0"/>
              </a:rPr>
              <a:t>На ветках рябины устраивают столовую снегири. Кормятся ягодами, выедая из них семена, оставляя мякоть.</a:t>
            </a:r>
            <a:endParaRPr lang="ru-RU" sz="1600" dirty="0">
              <a:latin typeface="Times New Roman" pitchFamily="18" charset="0"/>
              <a:cs typeface="Times New Roman" pitchFamily="18" charset="0"/>
            </a:endParaRPr>
          </a:p>
        </p:txBody>
      </p:sp>
      <p:sp>
        <p:nvSpPr>
          <p:cNvPr id="7" name="Прямоугольник 6"/>
          <p:cNvSpPr/>
          <p:nvPr/>
        </p:nvSpPr>
        <p:spPr>
          <a:xfrm>
            <a:off x="214282" y="3643314"/>
            <a:ext cx="7000924" cy="2800767"/>
          </a:xfrm>
          <a:prstGeom prst="rect">
            <a:avLst/>
          </a:prstGeom>
        </p:spPr>
        <p:txBody>
          <a:bodyPr wrap="square">
            <a:spAutoFit/>
          </a:bodyPr>
          <a:lstStyle/>
          <a:p>
            <a:r>
              <a:rPr lang="ru-RU" sz="1600" dirty="0" smtClean="0">
                <a:latin typeface="Times New Roman" pitchFamily="18" charset="0"/>
                <a:cs typeface="Times New Roman" pitchFamily="18" charset="0"/>
              </a:rPr>
              <a:t>      Зима – тяжелое время года для всех птиц, но не из-за холода и морозов, а из-за того, что с наступлением холодов исчезает или значительно сокращается их кормовая база. Для того, что бы не замерзнуть им требуется много энергии для согревания, а для этого нужно постоянно пополнять ее – питаться, причем чаше и больше, чем в летний период времени. «Сытому морозы не страшны» — так можно сказать о птицах. Зимний день короток и время на поиск пищи у птиц немного. Поэтому птицы стремятся туда, где проще найти корм и можно спрятаться от зимней стужи – в города, поселки, деревни ближе к людям. Поэтому, для сохранения популяции птиц, многим из них необходима подкормка. </a:t>
            </a:r>
          </a:p>
          <a:p>
            <a:endParaRPr lang="ru-RU" sz="16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8786842" cy="338554"/>
          </a:xfrm>
          <a:prstGeom prst="rect">
            <a:avLst/>
          </a:prstGeom>
        </p:spPr>
        <p:txBody>
          <a:bodyPr wrap="square">
            <a:spAutoFit/>
          </a:bodyPr>
          <a:lstStyle/>
          <a:p>
            <a:r>
              <a:rPr lang="ru-RU" sz="1600" b="1" dirty="0" smtClean="0"/>
              <a:t>Кормушки для птиц это не просто забота о братьях наших меньших, но и забота о себе.</a:t>
            </a:r>
            <a:endParaRPr lang="ru-RU" sz="1600" dirty="0"/>
          </a:p>
        </p:txBody>
      </p:sp>
      <p:sp>
        <p:nvSpPr>
          <p:cNvPr id="8" name="Прямоугольник 7"/>
          <p:cNvSpPr/>
          <p:nvPr/>
        </p:nvSpPr>
        <p:spPr>
          <a:xfrm>
            <a:off x="214282" y="500042"/>
            <a:ext cx="8643998" cy="830997"/>
          </a:xfrm>
          <a:prstGeom prst="rect">
            <a:avLst/>
          </a:prstGeom>
        </p:spPr>
        <p:txBody>
          <a:bodyPr wrap="square">
            <a:spAutoFit/>
          </a:bodyPr>
          <a:lstStyle/>
          <a:p>
            <a:r>
              <a:rPr lang="ru-RU" sz="1600" dirty="0" smtClean="0">
                <a:latin typeface="Times New Roman" pitchFamily="18" charset="0"/>
                <a:cs typeface="Times New Roman" pitchFamily="18" charset="0"/>
              </a:rPr>
              <a:t>Правильно организованная подкормка, поможет зимой выжить большему количеству птиц, их благодарность летом – уничтожение насекомых- вредителей в лесах, парках, скверах и на приусадебных участках.</a:t>
            </a:r>
            <a:endParaRPr lang="ru-RU" sz="1600" dirty="0">
              <a:latin typeface="Times New Roman" pitchFamily="18" charset="0"/>
              <a:cs typeface="Times New Roman" pitchFamily="18" charset="0"/>
            </a:endParaRPr>
          </a:p>
        </p:txBody>
      </p:sp>
      <p:sp>
        <p:nvSpPr>
          <p:cNvPr id="9" name="Прямоугольник 8"/>
          <p:cNvSpPr/>
          <p:nvPr/>
        </p:nvSpPr>
        <p:spPr>
          <a:xfrm>
            <a:off x="214282" y="1428736"/>
            <a:ext cx="2779094" cy="369332"/>
          </a:xfrm>
          <a:prstGeom prst="rect">
            <a:avLst/>
          </a:prstGeom>
        </p:spPr>
        <p:txBody>
          <a:bodyPr wrap="none">
            <a:spAutoFit/>
          </a:bodyPr>
          <a:lstStyle/>
          <a:p>
            <a:r>
              <a:rPr lang="ru-RU" b="1" dirty="0" smtClean="0"/>
              <a:t>Виды кормушек для птиц</a:t>
            </a:r>
            <a:endParaRPr lang="ru-RU" b="1" dirty="0"/>
          </a:p>
        </p:txBody>
      </p:sp>
      <p:sp>
        <p:nvSpPr>
          <p:cNvPr id="12" name="Прямоугольник 11"/>
          <p:cNvSpPr/>
          <p:nvPr/>
        </p:nvSpPr>
        <p:spPr>
          <a:xfrm>
            <a:off x="214282" y="1857364"/>
            <a:ext cx="8715436" cy="1077218"/>
          </a:xfrm>
          <a:prstGeom prst="rect">
            <a:avLst/>
          </a:prstGeom>
        </p:spPr>
        <p:txBody>
          <a:bodyPr wrap="square">
            <a:spAutoFit/>
          </a:bodyPr>
          <a:lstStyle/>
          <a:p>
            <a:r>
              <a:rPr lang="ru-RU" sz="1600" b="1" dirty="0" smtClean="0">
                <a:latin typeface="Times New Roman" pitchFamily="18" charset="0"/>
                <a:cs typeface="Times New Roman" pitchFamily="18" charset="0"/>
              </a:rPr>
              <a:t>Для изготовления кормушек можно использовать разные материалы - дерево, пластик, картон и их различные сочетания.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Самые простые варианты – это кормушки из пластиковых бутылок, пакетов из под молока или сока. </a:t>
            </a:r>
          </a:p>
        </p:txBody>
      </p:sp>
      <p:pic>
        <p:nvPicPr>
          <p:cNvPr id="2050" name="Picture 2" descr="C:\Users\user\Desktop\Новая папка\кормушка.jpg"/>
          <p:cNvPicPr>
            <a:picLocks noChangeAspect="1" noChangeArrowheads="1"/>
          </p:cNvPicPr>
          <p:nvPr/>
        </p:nvPicPr>
        <p:blipFill>
          <a:blip r:embed="rId2" cstate="print"/>
          <a:srcRect/>
          <a:stretch>
            <a:fillRect/>
          </a:stretch>
        </p:blipFill>
        <p:spPr bwMode="auto">
          <a:xfrm>
            <a:off x="285719" y="3429000"/>
            <a:ext cx="2303875" cy="3071834"/>
          </a:xfrm>
          <a:prstGeom prst="rect">
            <a:avLst/>
          </a:prstGeom>
          <a:ln>
            <a:noFill/>
          </a:ln>
          <a:effectLst>
            <a:softEdge rad="112500"/>
          </a:effectLst>
        </p:spPr>
      </p:pic>
      <p:pic>
        <p:nvPicPr>
          <p:cNvPr id="2051" name="Picture 3" descr="C:\Users\user\Desktop\Новая папка\кормушка 3.jpg"/>
          <p:cNvPicPr>
            <a:picLocks noChangeAspect="1" noChangeArrowheads="1"/>
          </p:cNvPicPr>
          <p:nvPr/>
        </p:nvPicPr>
        <p:blipFill>
          <a:blip r:embed="rId3"/>
          <a:srcRect/>
          <a:stretch>
            <a:fillRect/>
          </a:stretch>
        </p:blipFill>
        <p:spPr bwMode="auto">
          <a:xfrm>
            <a:off x="5786446" y="2928934"/>
            <a:ext cx="2643206" cy="3542726"/>
          </a:xfrm>
          <a:prstGeom prst="rect">
            <a:avLst/>
          </a:prstGeom>
          <a:ln>
            <a:noFill/>
          </a:ln>
          <a:effectLst>
            <a:softEdge rad="112500"/>
          </a:effectLst>
        </p:spPr>
      </p:pic>
      <p:pic>
        <p:nvPicPr>
          <p:cNvPr id="2052" name="Picture 4" descr="C:\Users\user\Desktop\Новая папка\кормушка4.jpg"/>
          <p:cNvPicPr>
            <a:picLocks noChangeAspect="1" noChangeArrowheads="1"/>
          </p:cNvPicPr>
          <p:nvPr/>
        </p:nvPicPr>
        <p:blipFill>
          <a:blip r:embed="rId4" cstate="print"/>
          <a:srcRect/>
          <a:stretch>
            <a:fillRect/>
          </a:stretch>
        </p:blipFill>
        <p:spPr bwMode="auto">
          <a:xfrm>
            <a:off x="3214678" y="3500438"/>
            <a:ext cx="2214578" cy="2968229"/>
          </a:xfrm>
          <a:prstGeom prst="rect">
            <a:avLst/>
          </a:prstGeom>
          <a:ln>
            <a:noFill/>
          </a:ln>
          <a:effectLst>
            <a:softEdge rad="112500"/>
          </a:effectLst>
        </p:spPr>
      </p:pic>
      <p:sp>
        <p:nvSpPr>
          <p:cNvPr id="10" name="TextBox 9"/>
          <p:cNvSpPr txBox="1"/>
          <p:nvPr/>
        </p:nvSpPr>
        <p:spPr>
          <a:xfrm>
            <a:off x="357158" y="2928934"/>
            <a:ext cx="5630516" cy="584775"/>
          </a:xfrm>
          <a:prstGeom prst="rect">
            <a:avLst/>
          </a:prstGeom>
          <a:noFill/>
        </p:spPr>
        <p:txBody>
          <a:bodyPr wrap="none" rtlCol="0">
            <a:spAutoFit/>
          </a:bodyPr>
          <a:lstStyle/>
          <a:p>
            <a:r>
              <a:rPr lang="ru-RU" sz="1600" dirty="0" smtClean="0">
                <a:latin typeface="Times New Roman" pitchFamily="18" charset="0"/>
                <a:cs typeface="Times New Roman" pitchFamily="18" charset="0"/>
              </a:rPr>
              <a:t>Вот такие кормушки получились у нас. Мы разместили их во </a:t>
            </a:r>
          </a:p>
          <a:p>
            <a:r>
              <a:rPr lang="ru-RU" sz="1600" dirty="0" smtClean="0">
                <a:latin typeface="Times New Roman" pitchFamily="18" charset="0"/>
                <a:cs typeface="Times New Roman" pitchFamily="18" charset="0"/>
              </a:rPr>
              <a:t>дворах своих домов. </a:t>
            </a:r>
            <a:endParaRPr lang="ru-RU" sz="16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14290"/>
            <a:ext cx="8715436" cy="2462213"/>
          </a:xfrm>
          <a:prstGeom prst="rect">
            <a:avLst/>
          </a:prstGeom>
        </p:spPr>
        <p:txBody>
          <a:bodyPr wrap="square">
            <a:spAutoFit/>
          </a:bodyPr>
          <a:lstStyle/>
          <a:p>
            <a:r>
              <a:rPr lang="ru-RU" sz="1400" b="1" dirty="0" smtClean="0">
                <a:latin typeface="Times New Roman" pitchFamily="18" charset="0"/>
                <a:cs typeface="Times New Roman" pitchFamily="18" charset="0"/>
              </a:rPr>
              <a:t>При изготовлении кормушек для птиц необходимо соблюдать несколько простых рекомендаций:</a:t>
            </a:r>
            <a:br>
              <a:rPr lang="ru-RU" sz="1400" b="1"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1. Размеры кормушки должны быть рассчитаны на тех птиц, которых Вы решили подкармливать. Всем известно, что там, где появляются вороны и голуби другим птицам места нет. </a:t>
            </a:r>
          </a:p>
          <a:p>
            <a:r>
              <a:rPr lang="ru-RU" sz="1400" dirty="0" smtClean="0">
                <a:latin typeface="Times New Roman" pitchFamily="18" charset="0"/>
                <a:cs typeface="Times New Roman" pitchFamily="18" charset="0"/>
              </a:rPr>
              <a:t>2. Кормушка обязательно должна иметь крышу (навес) для защиты корма от атмосферных осадков (дождь, снег). Намокший корм быстро портится, а выпавший снег значительно затрудняет доступ к пище. </a:t>
            </a:r>
          </a:p>
          <a:p>
            <a:r>
              <a:rPr lang="ru-RU" sz="1400" dirty="0" smtClean="0">
                <a:latin typeface="Times New Roman" pitchFamily="18" charset="0"/>
                <a:cs typeface="Times New Roman" pitchFamily="18" charset="0"/>
              </a:rPr>
              <a:t>3. Птичий корм желательно насыпать в какие-либо небольшие емкости, что позволяет более экономно расходовать корм, т.к. он меньше разбрасывается и теряется, а также не перекармливать птиц. </a:t>
            </a:r>
          </a:p>
          <a:p>
            <a:r>
              <a:rPr lang="ru-RU" sz="1400" dirty="0" smtClean="0">
                <a:latin typeface="Times New Roman" pitchFamily="18" charset="0"/>
                <a:cs typeface="Times New Roman" pitchFamily="18" charset="0"/>
              </a:rPr>
              <a:t>4. Если кормушка закрытого типа, то отверстия для птиц должны быть такими, что бы пернатые могли свободно попасть внутрь, но увлекаться большими размерами не стоит, т.к. через них может высыпаться корм, особенно при сильном ветре. </a:t>
            </a:r>
          </a:p>
          <a:p>
            <a:r>
              <a:rPr lang="ru-RU" sz="1400" dirty="0" smtClean="0">
                <a:latin typeface="Times New Roman" pitchFamily="18" charset="0"/>
                <a:cs typeface="Times New Roman" pitchFamily="18" charset="0"/>
              </a:rPr>
              <a:t>5. Заранее предусмотреть способ крепления кормушки. На подвеске, к стене, столбу или дереву.</a:t>
            </a:r>
            <a:endParaRPr lang="ru-RU" sz="1400" dirty="0">
              <a:latin typeface="Times New Roman" pitchFamily="18" charset="0"/>
              <a:cs typeface="Times New Roman" pitchFamily="18" charset="0"/>
            </a:endParaRPr>
          </a:p>
        </p:txBody>
      </p:sp>
      <p:sp>
        <p:nvSpPr>
          <p:cNvPr id="29701" name="Rectangle 5"/>
          <p:cNvSpPr>
            <a:spLocks noChangeArrowheads="1"/>
          </p:cNvSpPr>
          <p:nvPr/>
        </p:nvSpPr>
        <p:spPr bwMode="auto">
          <a:xfrm>
            <a:off x="214282" y="5143512"/>
            <a:ext cx="27443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 </a:t>
            </a:r>
          </a:p>
        </p:txBody>
      </p:sp>
      <p:pic>
        <p:nvPicPr>
          <p:cNvPr id="7170" name="Picture 2" descr="C:\Users\user\Desktop\памятка-покормите-птиц-зимой.jpg"/>
          <p:cNvPicPr>
            <a:picLocks noChangeAspect="1" noChangeArrowheads="1"/>
          </p:cNvPicPr>
          <p:nvPr/>
        </p:nvPicPr>
        <p:blipFill>
          <a:blip r:embed="rId2"/>
          <a:srcRect/>
          <a:stretch>
            <a:fillRect/>
          </a:stretch>
        </p:blipFill>
        <p:spPr bwMode="auto">
          <a:xfrm>
            <a:off x="2071669" y="2857496"/>
            <a:ext cx="5051969" cy="35719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55"/>
            <a:ext cx="8679338" cy="1025691"/>
          </a:xfrm>
        </p:spPr>
        <p:txBody>
          <a:bodyPr>
            <a:noAutofit/>
          </a:bodyPr>
          <a:lstStyle/>
          <a:p>
            <a:r>
              <a:rPr lang="ru-RU" sz="2800" dirty="0" smtClean="0"/>
              <a:t>3. </a:t>
            </a:r>
            <a:r>
              <a:rPr lang="ru-RU" sz="2400" dirty="0" smtClean="0"/>
              <a:t>Почему многие птицы, которых мы летом не видим в городе, зимой прилетают к жилищу человека? </a:t>
            </a:r>
            <a:endParaRPr lang="ru-RU" sz="2400" dirty="0"/>
          </a:p>
        </p:txBody>
      </p:sp>
      <p:sp>
        <p:nvSpPr>
          <p:cNvPr id="4" name="Прямоугольник 3"/>
          <p:cNvSpPr/>
          <p:nvPr/>
        </p:nvSpPr>
        <p:spPr>
          <a:xfrm>
            <a:off x="214282" y="2000240"/>
            <a:ext cx="5786478" cy="1815882"/>
          </a:xfrm>
          <a:prstGeom prst="rect">
            <a:avLst/>
          </a:prstGeom>
        </p:spPr>
        <p:txBody>
          <a:bodyPr wrap="square">
            <a:spAutoFit/>
          </a:bodyPr>
          <a:lstStyle/>
          <a:p>
            <a:pPr algn="just"/>
            <a:r>
              <a:rPr lang="ru-RU" sz="1600" dirty="0" smtClean="0">
                <a:latin typeface="Times New Roman" pitchFamily="18" charset="0"/>
                <a:cs typeface="Times New Roman" pitchFamily="18" charset="0"/>
              </a:rPr>
              <a:t>СВИРИСТЕЛЬ. Эту птицу увидишь у нас только зимой - прилетает к нам зимовать с севера. Узнаешь её по красивому оперению, большому хохолку и резкому громкому голосу. Зимой основная их пища – это ягоды рябины, калины, шиповника, брусники, да и вообще любых ягодных кустарников. Едят свиристели много, набивают желудки плотно. </a:t>
            </a:r>
            <a:endParaRPr lang="ru-RU" sz="1600" dirty="0">
              <a:latin typeface="Times New Roman" pitchFamily="18" charset="0"/>
              <a:cs typeface="Times New Roman" pitchFamily="18" charset="0"/>
            </a:endParaRPr>
          </a:p>
        </p:txBody>
      </p:sp>
      <p:pic>
        <p:nvPicPr>
          <p:cNvPr id="5" name="Picture 4" descr="C:\Users\user\Desktop\Новая папка\1638278453_1-gas-kvas-com-p-sviristel-foto-zimoi-1.jpg"/>
          <p:cNvPicPr>
            <a:picLocks noChangeAspect="1" noChangeArrowheads="1"/>
          </p:cNvPicPr>
          <p:nvPr/>
        </p:nvPicPr>
        <p:blipFill>
          <a:blip r:embed="rId2" cstate="print"/>
          <a:srcRect/>
          <a:stretch>
            <a:fillRect/>
          </a:stretch>
        </p:blipFill>
        <p:spPr bwMode="auto">
          <a:xfrm>
            <a:off x="6643702" y="2143116"/>
            <a:ext cx="2000264" cy="1510524"/>
          </a:xfrm>
          <a:prstGeom prst="rect">
            <a:avLst/>
          </a:prstGeom>
          <a:ln>
            <a:noFill/>
          </a:ln>
          <a:effectLst>
            <a:softEdge rad="112500"/>
          </a:effectLst>
        </p:spPr>
      </p:pic>
      <p:sp>
        <p:nvSpPr>
          <p:cNvPr id="6" name="Прямоугольник 5"/>
          <p:cNvSpPr/>
          <p:nvPr/>
        </p:nvSpPr>
        <p:spPr>
          <a:xfrm>
            <a:off x="214282" y="3857628"/>
            <a:ext cx="5643602" cy="1815882"/>
          </a:xfrm>
          <a:prstGeom prst="rect">
            <a:avLst/>
          </a:prstGeom>
        </p:spPr>
        <p:txBody>
          <a:bodyPr wrap="square">
            <a:spAutoFit/>
          </a:bodyPr>
          <a:lstStyle/>
          <a:p>
            <a:r>
              <a:rPr lang="ru-RU" sz="1600" dirty="0" smtClean="0">
                <a:latin typeface="Times New Roman" pitchFamily="18" charset="0"/>
                <a:cs typeface="Times New Roman" pitchFamily="18" charset="0"/>
              </a:rPr>
              <a:t>СИНИЦА – очень подвижная и вертлявая птичка: не усидит на месте.  Свои гнезда синицы устраивают в дуплах, мышиных норах, различных щёлках и пустотах. Живут синицы повсеместно: в лесах, горах, селениях, парках и садах. Зимой синицы летят поближе к человеку. Едят эти птицы всё подряд: зёрна, крупу, крошки хлеба, кусочки мяса, сало и даже творог.</a:t>
            </a:r>
            <a:endParaRPr lang="ru-RU" sz="1600" dirty="0">
              <a:latin typeface="Times New Roman" pitchFamily="18" charset="0"/>
              <a:cs typeface="Times New Roman" pitchFamily="18" charset="0"/>
            </a:endParaRPr>
          </a:p>
        </p:txBody>
      </p:sp>
      <p:pic>
        <p:nvPicPr>
          <p:cNvPr id="7" name="Picture 3" descr="C:\Users\user\Desktop\Новая папка\11577791_dsc-3096.jpg"/>
          <p:cNvPicPr>
            <a:picLocks noChangeAspect="1" noChangeArrowheads="1"/>
          </p:cNvPicPr>
          <p:nvPr/>
        </p:nvPicPr>
        <p:blipFill>
          <a:blip r:embed="rId3" cstate="print"/>
          <a:srcRect/>
          <a:stretch>
            <a:fillRect/>
          </a:stretch>
        </p:blipFill>
        <p:spPr bwMode="auto">
          <a:xfrm>
            <a:off x="6643702" y="3714752"/>
            <a:ext cx="2071702" cy="1327184"/>
          </a:xfrm>
          <a:prstGeom prst="rect">
            <a:avLst/>
          </a:prstGeom>
          <a:ln>
            <a:noFill/>
          </a:ln>
          <a:effectLst>
            <a:softEdge rad="112500"/>
          </a:effectLst>
        </p:spPr>
      </p:pic>
      <p:sp>
        <p:nvSpPr>
          <p:cNvPr id="8" name="Прямоугольник 7"/>
          <p:cNvSpPr/>
          <p:nvPr/>
        </p:nvSpPr>
        <p:spPr>
          <a:xfrm>
            <a:off x="214282" y="5715016"/>
            <a:ext cx="5786478" cy="830997"/>
          </a:xfrm>
          <a:prstGeom prst="rect">
            <a:avLst/>
          </a:prstGeom>
        </p:spPr>
        <p:txBody>
          <a:bodyPr wrap="square">
            <a:spAutoFit/>
          </a:bodyPr>
          <a:lstStyle/>
          <a:p>
            <a:r>
              <a:rPr lang="ru-RU" sz="1600" dirty="0" smtClean="0">
                <a:latin typeface="Times New Roman" pitchFamily="18" charset="0"/>
                <a:cs typeface="Times New Roman" pitchFamily="18" charset="0"/>
              </a:rPr>
              <a:t>СНЕГИРЬ. За свойство появляться с первым снегом - и назвали его снегирём. Ягоды рябины - их излюбленный корм. Причем мякоть они не едят, а выклевывают только семена.</a:t>
            </a:r>
            <a:endParaRPr lang="ru-RU" sz="1600" dirty="0">
              <a:latin typeface="Times New Roman" pitchFamily="18" charset="0"/>
              <a:cs typeface="Times New Roman" pitchFamily="18" charset="0"/>
            </a:endParaRPr>
          </a:p>
        </p:txBody>
      </p:sp>
      <p:pic>
        <p:nvPicPr>
          <p:cNvPr id="9" name="Picture 6" descr="C:\Users\user\Desktop\Новая папка\foto_snegira_zimoj_19.jpg"/>
          <p:cNvPicPr>
            <a:picLocks noChangeAspect="1" noChangeArrowheads="1"/>
          </p:cNvPicPr>
          <p:nvPr/>
        </p:nvPicPr>
        <p:blipFill>
          <a:blip r:embed="rId4" cstate="print"/>
          <a:srcRect/>
          <a:stretch>
            <a:fillRect/>
          </a:stretch>
        </p:blipFill>
        <p:spPr bwMode="auto">
          <a:xfrm>
            <a:off x="6643702" y="5214950"/>
            <a:ext cx="2000264" cy="1334161"/>
          </a:xfrm>
          <a:prstGeom prst="rect">
            <a:avLst/>
          </a:prstGeom>
          <a:ln>
            <a:noFill/>
          </a:ln>
          <a:effectLst>
            <a:softEdge rad="112500"/>
          </a:effectLst>
        </p:spPr>
      </p:pic>
      <p:sp>
        <p:nvSpPr>
          <p:cNvPr id="10" name="Прямоугольник 9"/>
          <p:cNvSpPr/>
          <p:nvPr/>
        </p:nvSpPr>
        <p:spPr>
          <a:xfrm>
            <a:off x="214282" y="1000108"/>
            <a:ext cx="8715404" cy="830997"/>
          </a:xfrm>
          <a:prstGeom prst="rect">
            <a:avLst/>
          </a:prstGeom>
        </p:spPr>
        <p:txBody>
          <a:bodyPr wrap="square">
            <a:spAutoFit/>
          </a:bodyPr>
          <a:lstStyle/>
          <a:p>
            <a:r>
              <a:rPr lang="ru-RU" sz="1600" dirty="0" smtClean="0">
                <a:latin typeface="Times New Roman" pitchFamily="18" charset="0"/>
                <a:cs typeface="Times New Roman" pitchFamily="18" charset="0"/>
              </a:rPr>
              <a:t>Все потому, что место обитания этих птиц являются хвойные или лиственные леса, парковые зоны.  </a:t>
            </a:r>
            <a:r>
              <a:rPr lang="ru-RU" sz="1600" b="1" dirty="0" smtClean="0">
                <a:latin typeface="Times New Roman" pitchFamily="18" charset="0"/>
                <a:cs typeface="Times New Roman" pitchFamily="18" charset="0"/>
              </a:rPr>
              <a:t>Зимой</a:t>
            </a:r>
            <a:r>
              <a:rPr lang="ru-RU" sz="1600" dirty="0" smtClean="0">
                <a:latin typeface="Times New Roman" pitchFamily="18" charset="0"/>
                <a:cs typeface="Times New Roman" pitchFamily="18" charset="0"/>
              </a:rPr>
              <a:t>, когда в лесу становится не только холодно, но и голодно, </a:t>
            </a:r>
            <a:r>
              <a:rPr lang="ru-RU" sz="1600" b="1" dirty="0" smtClean="0">
                <a:latin typeface="Times New Roman" pitchFamily="18" charset="0"/>
                <a:cs typeface="Times New Roman" pitchFamily="18" charset="0"/>
              </a:rPr>
              <a:t>птицы </a:t>
            </a:r>
            <a:r>
              <a:rPr lang="ru-RU" sz="1600" dirty="0" smtClean="0">
                <a:latin typeface="Times New Roman" pitchFamily="18" charset="0"/>
                <a:cs typeface="Times New Roman" pitchFamily="18" charset="0"/>
              </a:rPr>
              <a:t> собираются в стайки и в поисках прокорма </a:t>
            </a:r>
            <a:r>
              <a:rPr lang="ru-RU" sz="1600" b="1" dirty="0" smtClean="0">
                <a:latin typeface="Times New Roman" pitchFamily="18" charset="0"/>
                <a:cs typeface="Times New Roman" pitchFamily="18" charset="0"/>
              </a:rPr>
              <a:t>прилетают</a:t>
            </a:r>
            <a:r>
              <a:rPr lang="ru-RU" sz="1600" dirty="0" smtClean="0">
                <a:latin typeface="Times New Roman" pitchFamily="18" charset="0"/>
                <a:cs typeface="Times New Roman" pitchFamily="18" charset="0"/>
              </a:rPr>
              <a:t> в ближайший город или село.</a:t>
            </a:r>
            <a:endParaRPr lang="ru-RU" sz="16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5855"/>
            <a:ext cx="8822214" cy="668501"/>
          </a:xfrm>
        </p:spPr>
        <p:txBody>
          <a:bodyPr>
            <a:normAutofit/>
          </a:bodyPr>
          <a:lstStyle/>
          <a:p>
            <a:r>
              <a:rPr lang="ru-RU" sz="2800" dirty="0" smtClean="0"/>
              <a:t>4. Как оказать правильную первую помощь птицам? </a:t>
            </a:r>
            <a:endParaRPr lang="ru-RU" sz="2800" dirty="0"/>
          </a:p>
        </p:txBody>
      </p:sp>
      <p:sp>
        <p:nvSpPr>
          <p:cNvPr id="4" name="Прямоугольник 3"/>
          <p:cNvSpPr/>
          <p:nvPr/>
        </p:nvSpPr>
        <p:spPr>
          <a:xfrm>
            <a:off x="428596" y="714356"/>
            <a:ext cx="8286808" cy="338554"/>
          </a:xfrm>
          <a:prstGeom prst="rect">
            <a:avLst/>
          </a:prstGeom>
        </p:spPr>
        <p:txBody>
          <a:bodyPr wrap="square">
            <a:spAutoFit/>
          </a:bodyPr>
          <a:lstStyle/>
          <a:p>
            <a:r>
              <a:rPr lang="ru-RU" sz="1600" dirty="0" smtClean="0">
                <a:latin typeface="Times New Roman" pitchFamily="18" charset="0"/>
                <a:cs typeface="Times New Roman" pitchFamily="18" charset="0"/>
              </a:rPr>
              <a:t>    К сожалению, незнание того, как помочь пернатым, может привести к гибели животного. </a:t>
            </a:r>
            <a:endParaRPr lang="ru-RU" sz="1600" dirty="0">
              <a:latin typeface="Times New Roman" pitchFamily="18" charset="0"/>
              <a:cs typeface="Times New Roman" pitchFamily="18" charset="0"/>
            </a:endParaRPr>
          </a:p>
        </p:txBody>
      </p:sp>
      <p:sp>
        <p:nvSpPr>
          <p:cNvPr id="6" name="Прямоугольник 5"/>
          <p:cNvSpPr/>
          <p:nvPr/>
        </p:nvSpPr>
        <p:spPr>
          <a:xfrm>
            <a:off x="3500430" y="1071546"/>
            <a:ext cx="1834156" cy="369332"/>
          </a:xfrm>
          <a:prstGeom prst="rect">
            <a:avLst/>
          </a:prstGeom>
        </p:spPr>
        <p:txBody>
          <a:bodyPr wrap="none">
            <a:spAutoFit/>
          </a:bodyPr>
          <a:lstStyle/>
          <a:p>
            <a:r>
              <a:rPr lang="ru-RU" b="1" dirty="0" smtClean="0"/>
              <a:t>Этапы спасения:</a:t>
            </a:r>
            <a:endParaRPr lang="ru-RU" b="1" dirty="0"/>
          </a:p>
        </p:txBody>
      </p:sp>
      <p:sp>
        <p:nvSpPr>
          <p:cNvPr id="7" name="Прямоугольник 6"/>
          <p:cNvSpPr/>
          <p:nvPr/>
        </p:nvSpPr>
        <p:spPr>
          <a:xfrm>
            <a:off x="285720" y="1428736"/>
            <a:ext cx="8572560" cy="1815882"/>
          </a:xfrm>
          <a:prstGeom prst="rect">
            <a:avLst/>
          </a:prstGeom>
        </p:spPr>
        <p:txBody>
          <a:bodyPr wrap="square">
            <a:spAutoFit/>
          </a:bodyPr>
          <a:lstStyle/>
          <a:p>
            <a:r>
              <a:rPr lang="ru-RU" sz="1600" b="1" dirty="0" smtClean="0">
                <a:latin typeface="Times New Roman" pitchFamily="18" charset="0"/>
                <a:cs typeface="Times New Roman" pitchFamily="18" charset="0"/>
              </a:rPr>
              <a:t>Первое</a:t>
            </a:r>
            <a:r>
              <a:rPr lang="ru-RU" sz="1600" dirty="0" smtClean="0">
                <a:latin typeface="Times New Roman" pitchFamily="18" charset="0"/>
                <a:cs typeface="Times New Roman" pitchFamily="18" charset="0"/>
              </a:rPr>
              <a:t>, и самое важное - согреть птицу. Подойдет все, что угодно - настольная лампа, направленная на птицу, решетка батареи отопления, электрокамин, тепловентилятор, грелка или бутылки с горячей водой. Заметьте - для согрева надо использовать только сухое тепло, использование теплой воды может привести к отекам и гибели птицы. Ни в коем случае не поить птицу.  Еще один важный момент - не перегреть птицу. Признаком того, что птица согрелась, будет  сильная дрожь,  повышение ее активности, попытки встать на лапы, даже попытки взлететь. Самое время перейти ко второму этапу спасения.</a:t>
            </a:r>
            <a:endParaRPr lang="ru-RU" sz="1600" dirty="0">
              <a:latin typeface="Times New Roman" pitchFamily="18" charset="0"/>
              <a:cs typeface="Times New Roman" pitchFamily="18" charset="0"/>
            </a:endParaRPr>
          </a:p>
        </p:txBody>
      </p:sp>
      <p:sp>
        <p:nvSpPr>
          <p:cNvPr id="8" name="Прямоугольник 7"/>
          <p:cNvSpPr/>
          <p:nvPr/>
        </p:nvSpPr>
        <p:spPr>
          <a:xfrm>
            <a:off x="357158" y="3214686"/>
            <a:ext cx="7358114" cy="1323439"/>
          </a:xfrm>
          <a:prstGeom prst="rect">
            <a:avLst/>
          </a:prstGeom>
        </p:spPr>
        <p:txBody>
          <a:bodyPr wrap="square">
            <a:spAutoFit/>
          </a:bodyPr>
          <a:lstStyle/>
          <a:p>
            <a:r>
              <a:rPr lang="ru-RU" sz="1600" b="1" dirty="0" smtClean="0">
                <a:latin typeface="Times New Roman" pitchFamily="18" charset="0"/>
                <a:cs typeface="Times New Roman" pitchFamily="18" charset="0"/>
              </a:rPr>
              <a:t>Второй этап</a:t>
            </a:r>
            <a:r>
              <a:rPr lang="ru-RU" sz="1600" dirty="0" smtClean="0">
                <a:latin typeface="Times New Roman" pitchFamily="18" charset="0"/>
                <a:cs typeface="Times New Roman" pitchFamily="18" charset="0"/>
              </a:rPr>
              <a:t> - птицу крайне необходимо накормить, поскольку ресурсы ее организма, более или менее, но все равно заметно, истощены. Нежелательно откладывать кормление "на потом" - так можно спасти птицу от смерти от холода, но потерять из-за крайнего истощения организма. Чем кормить - зависит и от состояния птицы, и от ее вида. </a:t>
            </a:r>
            <a:endParaRPr lang="ru-RU" sz="1600" dirty="0">
              <a:latin typeface="Times New Roman" pitchFamily="18" charset="0"/>
              <a:cs typeface="Times New Roman" pitchFamily="18" charset="0"/>
            </a:endParaRPr>
          </a:p>
        </p:txBody>
      </p:sp>
      <p:sp>
        <p:nvSpPr>
          <p:cNvPr id="9" name="Прямоугольник 8"/>
          <p:cNvSpPr/>
          <p:nvPr/>
        </p:nvSpPr>
        <p:spPr>
          <a:xfrm>
            <a:off x="428596" y="4500570"/>
            <a:ext cx="6286544" cy="1323439"/>
          </a:xfrm>
          <a:prstGeom prst="rect">
            <a:avLst/>
          </a:prstGeom>
        </p:spPr>
        <p:txBody>
          <a:bodyPr wrap="square">
            <a:spAutoFit/>
          </a:bodyPr>
          <a:lstStyle/>
          <a:p>
            <a:r>
              <a:rPr lang="ru-RU" sz="1600" b="1" dirty="0" smtClean="0">
                <a:latin typeface="Times New Roman" pitchFamily="18" charset="0"/>
                <a:cs typeface="Times New Roman" pitchFamily="18" charset="0"/>
              </a:rPr>
              <a:t>Третий этап</a:t>
            </a:r>
            <a:r>
              <a:rPr lang="ru-RU" sz="1600" dirty="0" smtClean="0">
                <a:latin typeface="Times New Roman" pitchFamily="18" charset="0"/>
                <a:cs typeface="Times New Roman" pitchFamily="18" charset="0"/>
              </a:rPr>
              <a:t> - через два-три часа, после того, как птица согреется и будет накормлена, необходимо ее тщательно осмотреть. Надо обратить внимание на наличие/отсутствие ран на теле, неестественное положение конечностей, резкое покраснение или посинение участков тела или конечностей. </a:t>
            </a:r>
            <a:endParaRPr lang="ru-RU" sz="16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7d86cfe4f42d4ce1c5587868a8c774fc3c79e1c"/>
</p:tagLst>
</file>

<file path=ppt/theme/theme1.xml><?xml version="1.0" encoding="utf-8"?>
<a:theme xmlns:a="http://schemas.openxmlformats.org/drawingml/2006/main" name="Тема Office">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TotalTime>
  <Words>1300</Words>
  <Application>Microsoft Office PowerPoint</Application>
  <PresentationFormat>Экран (4:3)</PresentationFormat>
  <Paragraphs>127</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Свердловская область Южный управленческий округ Каменский городской округ Муниципальное автономное общеобразовательное учреждение «Покровская средняя общеобразовательная школа»</vt:lpstr>
      <vt:lpstr>Отряд Эколят  «Экогруппа» Состав:  Филатова Софья Косухина Анна Ченская Наталья Аввакумов Александр Ловцов Иван </vt:lpstr>
      <vt:lpstr>Тема проекта:  Помоги  птицам зимой!</vt:lpstr>
      <vt:lpstr>1. Какие птицы остаются зимовать в Свердловской области?</vt:lpstr>
      <vt:lpstr>2. Какие приспособления есть у птиц, чтобы пережить зиму? </vt:lpstr>
      <vt:lpstr>Слайд 6</vt:lpstr>
      <vt:lpstr>Слайд 7</vt:lpstr>
      <vt:lpstr>3. Почему многие птицы, которых мы летом не видим в городе, зимой прилетают к жилищу человека? </vt:lpstr>
      <vt:lpstr>4. Как оказать правильную первую помощь птицам? </vt:lpstr>
      <vt:lpstr>Слайд 10</vt:lpstr>
      <vt:lpstr>Наблюдения. Вывод</vt:lpstr>
      <vt:lpstr>Заключение. </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Красивый зимний пейзаж</dc:title>
  <dc:creator>obstinate</dc:creator>
  <dc:description>Шаблон презентации с сайта https://presentation-creation.ru/</dc:description>
  <cp:lastModifiedBy>1</cp:lastModifiedBy>
  <cp:revision>1208</cp:revision>
  <dcterms:created xsi:type="dcterms:W3CDTF">2018-02-25T09:09:03Z</dcterms:created>
  <dcterms:modified xsi:type="dcterms:W3CDTF">2022-03-20T10:47:53Z</dcterms:modified>
</cp:coreProperties>
</file>