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0" r:id="rId3"/>
    <p:sldId id="364" r:id="rId4"/>
    <p:sldId id="366" r:id="rId5"/>
    <p:sldId id="333" r:id="rId6"/>
    <p:sldId id="365" r:id="rId7"/>
    <p:sldId id="350" r:id="rId8"/>
    <p:sldId id="352" r:id="rId9"/>
    <p:sldId id="359" r:id="rId10"/>
    <p:sldId id="362" r:id="rId11"/>
    <p:sldId id="361" r:id="rId12"/>
    <p:sldId id="360" r:id="rId13"/>
    <p:sldId id="363" r:id="rId14"/>
    <p:sldId id="367" r:id="rId15"/>
    <p:sldId id="368" r:id="rId16"/>
    <p:sldId id="371" r:id="rId17"/>
    <p:sldId id="373" r:id="rId18"/>
    <p:sldId id="369" r:id="rId19"/>
    <p:sldId id="370" r:id="rId2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7D56"/>
    <a:srgbClr val="00CC00"/>
    <a:srgbClr val="FF4343"/>
    <a:srgbClr val="4BD0FF"/>
    <a:srgbClr val="66FF66"/>
    <a:srgbClr val="0066CC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6" autoAdjust="0"/>
    <p:restoredTop sz="99631" autoAdjust="0"/>
  </p:normalViewPr>
  <p:slideViewPr>
    <p:cSldViewPr snapToGrid="0">
      <p:cViewPr>
        <p:scale>
          <a:sx n="50" d="100"/>
          <a:sy n="50" d="100"/>
        </p:scale>
        <p:origin x="-1932" y="-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A45BA1-980A-4507-BE5A-5C1E7C2FFD8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5A3416D-7FED-43BC-AA7C-D92DBA01ED64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село Покровское,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63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392" y="2258703"/>
            <a:ext cx="8871044" cy="440822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b="1" dirty="0" smtClean="0">
                <a:latin typeface="Century Gothic" pitchFamily="34" charset="0"/>
              </a:rPr>
              <a:t>У нас всё получится!</a:t>
            </a:r>
            <a:r>
              <a:rPr lang="ru-RU" sz="4800" dirty="0" smtClean="0">
                <a:latin typeface="Century Gothic" pitchFamily="34" charset="0"/>
              </a:rPr>
              <a:t/>
            </a:r>
            <a:br>
              <a:rPr lang="ru-RU" sz="4800" dirty="0" smtClean="0">
                <a:latin typeface="Century Gothic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Маргарита Александровна Ченская, учитель биологии </a:t>
            </a:r>
            <a:br>
              <a:rPr lang="ru-RU" sz="4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15501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роста дрожжей обязательно нужен кислород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1986" name="Picture 2" descr="C:\Users\Sergeev GRACH\Desktop\Скриншот 27-01-2026 13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24" y="3247697"/>
            <a:ext cx="2879776" cy="2699790"/>
          </a:xfrm>
          <a:prstGeom prst="rect">
            <a:avLst/>
          </a:prstGeom>
          <a:noFill/>
        </p:spPr>
      </p:pic>
      <p:pic>
        <p:nvPicPr>
          <p:cNvPr id="41987" name="Picture 3" descr="C:\Users\Sergeev GRACH\Desktop\1cc903e12a29b1c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131" y="3467429"/>
            <a:ext cx="4934607" cy="27757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брожения способствует повышению объема теста благодаря выделению углекислого газа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4862" y="295857"/>
            <a:ext cx="10058402" cy="7761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50828" y="1213945"/>
            <a:ext cx="7218957" cy="2743200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брожения способствует повышению объема теста благодаря выделению углекислого газа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4" descr="C:\Users\Sergeev GRACH\Desktop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953" y="3752193"/>
            <a:ext cx="2218788" cy="2218788"/>
          </a:xfrm>
          <a:prstGeom prst="rect">
            <a:avLst/>
          </a:prstGeom>
          <a:noFill/>
        </p:spPr>
      </p:pic>
      <p:pic>
        <p:nvPicPr>
          <p:cNvPr id="43010" name="Picture 2" descr="C:\Users\Sergeev GRACH\Desktop\Скриншот 27-01-2026 133657.jpg"/>
          <p:cNvPicPr>
            <a:picLocks noChangeAspect="1" noChangeArrowheads="1"/>
          </p:cNvPicPr>
          <p:nvPr/>
        </p:nvPicPr>
        <p:blipFill>
          <a:blip r:embed="rId3" cstate="print"/>
          <a:srcRect l="12053" r="11572"/>
          <a:stretch>
            <a:fillRect/>
          </a:stretch>
        </p:blipFill>
        <p:spPr bwMode="auto">
          <a:xfrm>
            <a:off x="504498" y="1541245"/>
            <a:ext cx="4051736" cy="3142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около 1500 известных видов дрожжей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около 1500 известных видов дрожжей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Picture 4" descr="C:\Users\Sergeev GRACH\Desktop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953" y="3752193"/>
            <a:ext cx="2218788" cy="22187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– это многоклеточные организмы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– это многоклеточные организмы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2" descr="C:\Users\Sergeev GRACH\Desktop\Скриншот 27-01-2026 13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24" y="3247697"/>
            <a:ext cx="2879776" cy="26997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помогают создавать лекарства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21196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помогают создавать лекарства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Picture 4" descr="C:\Users\Sergeev GRACH\Desktop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953" y="3752193"/>
            <a:ext cx="2218788" cy="22187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IMG_2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48" y="283048"/>
            <a:ext cx="2738437" cy="354012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429" y="245660"/>
            <a:ext cx="7915702" cy="6912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latin typeface="Century Gothic" pitchFamily="34" charset="0"/>
              </a:rPr>
              <a:t/>
            </a:r>
            <a:br>
              <a:rPr lang="ru-RU" sz="2200" b="1" u="sng" dirty="0" smtClean="0">
                <a:latin typeface="Century Gothic" pitchFamily="34" charset="0"/>
              </a:rPr>
            </a:br>
            <a:r>
              <a:rPr lang="ru-RU" sz="2200" b="1" u="sng" dirty="0" smtClean="0">
                <a:latin typeface="Century Gothic" pitchFamily="34" charset="0"/>
              </a:rPr>
              <a:t/>
            </a:r>
            <a:br>
              <a:rPr lang="ru-RU" sz="2200" b="1" u="sng" dirty="0" smtClean="0">
                <a:latin typeface="Century Gothic" pitchFamily="34" charset="0"/>
              </a:rPr>
            </a:br>
            <a:r>
              <a:rPr lang="ru-RU" sz="2200" b="1" u="sng" dirty="0" smtClean="0">
                <a:latin typeface="Century Gothic" pitchFamily="34" charset="0"/>
              </a:rPr>
              <a:t/>
            </a:r>
            <a:br>
              <a:rPr lang="ru-RU" sz="2200" b="1" u="sng" dirty="0" smtClean="0">
                <a:latin typeface="Century Gothic" pitchFamily="34" charset="0"/>
              </a:rPr>
            </a:br>
            <a:r>
              <a:rPr lang="ru-RU" sz="2200" b="1" u="sng" dirty="0" smtClean="0">
                <a:latin typeface="Century Gothic" pitchFamily="34" charset="0"/>
              </a:rPr>
              <a:t>Дорогой друг!</a:t>
            </a:r>
            <a:br>
              <a:rPr lang="ru-RU" sz="2200" b="1" u="sng" dirty="0" smtClean="0">
                <a:latin typeface="Century Gothic" pitchFamily="34" charset="0"/>
              </a:rPr>
            </a:br>
            <a:r>
              <a:rPr lang="ru-RU" sz="2200" dirty="0" smtClean="0">
                <a:latin typeface="Century Gothic" pitchFamily="34" charset="0"/>
              </a:rPr>
              <a:t/>
            </a:r>
            <a:br>
              <a:rPr lang="ru-RU" sz="2200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Я – новый повар в школьной столовой, помоги, пожалуйста, разобраться с рецептом теста для булочек! </a:t>
            </a:r>
            <a:r>
              <a:rPr lang="ru-RU" sz="2200" dirty="0" smtClean="0">
                <a:latin typeface="Century Gothic" pitchFamily="34" charset="0"/>
              </a:rPr>
              <a:t/>
            </a:r>
            <a:br>
              <a:rPr lang="ru-RU" sz="2200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Мне не понятно, какую воду нужно использовать для разведения дрожжей: ледяную или тёплую? Нужно ли добавлять соль для активации? Может, лучше сахар? Или ничего не добавлять?</a:t>
            </a:r>
            <a:r>
              <a:rPr lang="ru-RU" sz="2200" dirty="0" smtClean="0">
                <a:latin typeface="Century Gothic" pitchFamily="34" charset="0"/>
              </a:rPr>
              <a:t/>
            </a:r>
            <a:br>
              <a:rPr lang="ru-RU" sz="2200" dirty="0" smtClean="0">
                <a:latin typeface="Century Gothic" pitchFamily="34" charset="0"/>
              </a:rPr>
            </a:br>
            <a:r>
              <a:rPr lang="ru-RU" sz="2200" dirty="0" smtClean="0">
                <a:latin typeface="Century Gothic" pitchFamily="34" charset="0"/>
              </a:rPr>
              <a:t/>
            </a:r>
            <a:br>
              <a:rPr lang="ru-RU" sz="2200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Выясни лабораторным способом, как правильно подготовить дрожжи, чтобы тесто было действительно пышным, а булочки – мягкими и вкусными!</a:t>
            </a:r>
            <a:br>
              <a:rPr lang="ru-RU" sz="2200" b="1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/>
            </a:r>
            <a:br>
              <a:rPr lang="ru-RU" sz="2200" b="1" dirty="0" smtClean="0">
                <a:latin typeface="Century Gothic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>Запишите свои рекомендации:</a:t>
            </a:r>
            <a: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/>
            </a:r>
            <a:br>
              <a:rPr lang="ru-RU" sz="2200" b="1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IMG_2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03" y="3889446"/>
            <a:ext cx="2790825" cy="2770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1"/>
          <p:cNvSpPr txBox="1">
            <a:spLocks/>
          </p:cNvSpPr>
          <p:nvPr/>
        </p:nvSpPr>
        <p:spPr>
          <a:xfrm>
            <a:off x="1650670" y="1240972"/>
            <a:ext cx="9221582" cy="31291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Деление клеток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 дрожжей зависит от благоприятных условий.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 Чем лучше условия, тем больше количество клеток.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65212" y="304799"/>
            <a:ext cx="6236340" cy="45538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Журнал лабораторных исследований по теме «Дрожжи»</a:t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/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/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>Цель работы: выяснить оптимальные условия для существования дрожжей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Century Gothic" pitchFamily="34" charset="0"/>
            </a:endParaRPr>
          </a:p>
        </p:txBody>
      </p:sp>
      <p:pic>
        <p:nvPicPr>
          <p:cNvPr id="12" name="Содержимое 11" descr="IMG_2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4691" y="797255"/>
            <a:ext cx="3508993" cy="4543435"/>
          </a:xfr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9565574" y="5005449"/>
            <a:ext cx="486889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73776" y="423553"/>
            <a:ext cx="10280466" cy="6571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  <a:cs typeface="Times New Roman" pitchFamily="18" charset="0"/>
              </a:rPr>
              <a:t>Факт: количество клеток дрожжей больше там, где оптимальнее условия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807" y="1437734"/>
            <a:ext cx="1099355" cy="6404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№1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560" y="2725796"/>
            <a:ext cx="1120102" cy="575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№2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504" y="3910325"/>
            <a:ext cx="1235034" cy="637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№3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379" y="5121406"/>
            <a:ext cx="1237559" cy="638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№4</a:t>
            </a:r>
            <a:endParaRPr 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5159" y="1199407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Тёплая вода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81305" y="2479963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Тёплая вода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16930" y="3738748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Тёплая вода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16931" y="4938155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Ледяная вода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81845" y="1185552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дрожжи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7990" y="2418608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дрожжи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19409" y="2489860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сахар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2261" y="3639786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дрожжи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30385" y="4886695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дрожжи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876807" y="3770416"/>
            <a:ext cx="2921330" cy="1033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entury Gothic" pitchFamily="34" charset="0"/>
              </a:rPr>
              <a:t>соль</a:t>
            </a:r>
            <a:endParaRPr 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686789" y="6151417"/>
            <a:ext cx="10280466" cy="496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Вывод: для лучшего деления клеток дрожжей необходимы следующие оптимальные условия: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44038" name="Picture 6" descr="C:\Users\Sergeev GRACH\Desktop\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516" y="2344910"/>
            <a:ext cx="985552" cy="1161696"/>
          </a:xfrm>
          <a:prstGeom prst="rect">
            <a:avLst/>
          </a:prstGeom>
          <a:noFill/>
        </p:spPr>
      </p:pic>
      <p:pic>
        <p:nvPicPr>
          <p:cNvPr id="44039" name="Picture 7" descr="C:\Users\Sergeev GRACH\Desktop\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499" y="3598223"/>
            <a:ext cx="959335" cy="1130794"/>
          </a:xfrm>
          <a:prstGeom prst="rect">
            <a:avLst/>
          </a:prstGeom>
          <a:noFill/>
        </p:spPr>
      </p:pic>
      <p:pic>
        <p:nvPicPr>
          <p:cNvPr id="44040" name="Picture 8" descr="C:\Users\Sergeev GRACH\Desktop\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009" y="1097599"/>
            <a:ext cx="929433" cy="1095548"/>
          </a:xfrm>
          <a:prstGeom prst="rect">
            <a:avLst/>
          </a:prstGeom>
          <a:noFill/>
        </p:spPr>
      </p:pic>
      <p:pic>
        <p:nvPicPr>
          <p:cNvPr id="44041" name="Picture 9" descr="C:\Users\Sergeev GRACH\Desktop\4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4249" y="4800171"/>
            <a:ext cx="942068" cy="11104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IMG_2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48" y="283048"/>
            <a:ext cx="2738437" cy="354012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429" y="245660"/>
            <a:ext cx="7915702" cy="69125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Наши рекомендации: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Развести дрожжи в </a:t>
            </a:r>
            <a:r>
              <a:rPr lang="ru-RU" sz="3200" b="1" dirty="0" err="1" smtClean="0">
                <a:solidFill>
                  <a:srgbClr val="002060"/>
                </a:solidFill>
                <a:latin typeface="Century Gothic" pitchFamily="34" charset="0"/>
              </a:rPr>
              <a:t>_______________________воде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Тщательно перемешать.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Добавить для активации дрожжей ________________________.</a:t>
            </a:r>
            <a: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Накрыть ёмкость пакетом и оставить на 10 минут. </a:t>
            </a:r>
            <a:b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/>
            </a:r>
            <a:br>
              <a:rPr lang="ru-RU" sz="2200" b="1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IMG_2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03" y="3889446"/>
            <a:ext cx="2790825" cy="2770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15501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относятся к царству грибов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15501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Дрожжи относятся к царству грибов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64" name="Picture 4" descr="C:\Users\Sergeev GRACH\Desktop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691" y="2866722"/>
            <a:ext cx="2836245" cy="2836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48" y="768823"/>
            <a:ext cx="10058402" cy="9507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ПРАВДА ИЛИ ВЫМЫСЕЛ?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747" y="1916371"/>
            <a:ext cx="10330667" cy="155015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роста дрожжей обязательно нужен кислород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207</Words>
  <Application>Microsoft Office PowerPoint</Application>
  <PresentationFormat>Произвольный</PresentationFormat>
  <Paragraphs>63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TS103431377</vt:lpstr>
      <vt:lpstr>  У нас всё получится!   Маргарита Александровна Ченская, учитель биологии    </vt:lpstr>
      <vt:lpstr>   Дорогой друг!  Я – новый повар в школьной столовой, помоги, пожалуйста, разобраться с рецептом теста для булочек!  Мне не понятно, какую воду нужно использовать для разведения дрожжей: ледяную или тёплую? Нужно ли добавлять соль для активации? Может, лучше сахар? Или ничего не добавлять?  Выясни лабораторным способом, как правильно подготовить дрожжи, чтобы тесто было действительно пышным, а булочки – мягкими и вкусными!  Запишите свои рекомендации:        </vt:lpstr>
      <vt:lpstr>Слайд 3</vt:lpstr>
      <vt:lpstr>Журнал лабораторных исследований по теме «Дрожжи»   Цель работы: выяснить оптимальные условия для существования дрожжей </vt:lpstr>
      <vt:lpstr>Факт: количество клеток дрожжей больше там, где оптимальнее условия</vt:lpstr>
      <vt:lpstr>Наши рекомендации: Развести дрожжи в _______________________воде. Тщательно перемешать. Добавить для активации дрожжей ________________________. Накрыть ёмкость пакетом и оставить на 10 минут.        </vt:lpstr>
      <vt:lpstr>ПРАВДА ИЛИ ВЫМЫСЕЛ?</vt:lpstr>
      <vt:lpstr>Слайд 8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  <vt:lpstr>ПРАВДА ИЛИ ВЫМЫСЕЛ?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2014-04-20T18:21:20Z</dcterms:created>
  <dcterms:modified xsi:type="dcterms:W3CDTF">2026-01-29T06:43:05Z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