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48" r:id="rId3"/>
    <p:sldId id="259" r:id="rId4"/>
    <p:sldId id="324" r:id="rId5"/>
    <p:sldId id="325" r:id="rId6"/>
    <p:sldId id="326" r:id="rId7"/>
    <p:sldId id="327" r:id="rId8"/>
    <p:sldId id="328" r:id="rId9"/>
    <p:sldId id="330" r:id="rId10"/>
    <p:sldId id="331" r:id="rId11"/>
    <p:sldId id="329" r:id="rId12"/>
    <p:sldId id="332" r:id="rId13"/>
    <p:sldId id="333" r:id="rId14"/>
    <p:sldId id="334" r:id="rId15"/>
    <p:sldId id="335" r:id="rId16"/>
    <p:sldId id="336" r:id="rId17"/>
    <p:sldId id="340" r:id="rId18"/>
    <p:sldId id="341" r:id="rId19"/>
    <p:sldId id="345" r:id="rId20"/>
    <p:sldId id="343" r:id="rId21"/>
    <p:sldId id="346" r:id="rId22"/>
    <p:sldId id="338" r:id="rId23"/>
    <p:sldId id="302" r:id="rId24"/>
    <p:sldId id="34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2129" autoAdjust="0"/>
  </p:normalViewPr>
  <p:slideViewPr>
    <p:cSldViewPr>
      <p:cViewPr>
        <p:scale>
          <a:sx n="100" d="100"/>
          <a:sy n="100" d="100"/>
        </p:scale>
        <p:origin x="-185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1A69B-8C4C-4404-9B53-93D590C9EC8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D69C-8BFD-4152-85AD-800CCFA50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83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A3659E-294B-4EF1-B2D3-1349A81CD18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450E5C-6BFD-4CF7-BC2A-C3B39AE65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3/25/2019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pic>
        <p:nvPicPr>
          <p:cNvPr id="8" name="Picture 2" descr="C:\Users\Admin\Desktop\пшеничное поле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428596" y="428604"/>
            <a:ext cx="8215370" cy="6072230"/>
          </a:xfrm>
          <a:prstGeom prst="round2DiagRect">
            <a:avLst/>
          </a:prstGeom>
          <a:solidFill>
            <a:schemeClr val="tx2">
              <a:lumMod val="60000"/>
              <a:lumOff val="40000"/>
              <a:alpha val="68000"/>
            </a:schemeClr>
          </a:solidFill>
          <a:ln w="412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Admin\Desktop\масло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5214950"/>
            <a:ext cx="2500330" cy="1337806"/>
          </a:xfrm>
          <a:prstGeom prst="rect">
            <a:avLst/>
          </a:prstGeom>
          <a:noFill/>
        </p:spPr>
      </p:pic>
      <p:pic>
        <p:nvPicPr>
          <p:cNvPr id="11" name="Picture 3" descr="C:\Users\Admin\Desktop\масло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5286388"/>
            <a:ext cx="2500330" cy="1337806"/>
          </a:xfrm>
          <a:prstGeom prst="rect">
            <a:avLst/>
          </a:prstGeom>
          <a:noFill/>
        </p:spPr>
      </p:pic>
      <p:pic>
        <p:nvPicPr>
          <p:cNvPr id="12" name="Picture 3" descr="C:\Users\Admin\Desktop\масло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71934" y="5214950"/>
            <a:ext cx="2500330" cy="1337806"/>
          </a:xfrm>
          <a:prstGeom prst="rect">
            <a:avLst/>
          </a:prstGeom>
          <a:noFill/>
        </p:spPr>
      </p:pic>
      <p:pic>
        <p:nvPicPr>
          <p:cNvPr id="15" name="Picture 3" descr="C:\Users\Admin\Desktop\масло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57884" y="5214950"/>
            <a:ext cx="2500330" cy="1337806"/>
          </a:xfrm>
          <a:prstGeom prst="rect">
            <a:avLst/>
          </a:prstGeom>
          <a:noFill/>
        </p:spPr>
      </p:pic>
      <p:pic>
        <p:nvPicPr>
          <p:cNvPr id="16" name="Picture 4" descr="C:\Users\Admin\Desktop\булочки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472" y="785794"/>
            <a:ext cx="2118676" cy="1488118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6764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             Проект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+mj-lt"/>
                <a:cs typeface="Aharoni" pitchFamily="2" charset="-79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j-lt"/>
                <a:cs typeface="Aharoni" pitchFamily="2" charset="-79"/>
              </a:rPr>
              <a:t>                           </a:t>
            </a:r>
            <a:r>
              <a:rPr lang="ru-RU" sz="4800" dirty="0" smtClean="0">
                <a:solidFill>
                  <a:srgbClr val="C00000"/>
                </a:solidFill>
                <a:latin typeface="+mj-lt"/>
                <a:cs typeface="Aharoni" pitchFamily="2" charset="-79"/>
              </a:rPr>
              <a:t>«</a:t>
            </a:r>
            <a:r>
              <a:rPr lang="ru-RU" sz="4800" dirty="0" smtClean="0">
                <a:solidFill>
                  <a:srgbClr val="C00000"/>
                </a:solidFill>
                <a:latin typeface="+mj-lt"/>
                <a:cs typeface="Aharoni" pitchFamily="2" charset="-79"/>
              </a:rPr>
              <a:t>Изготовление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+mj-lt"/>
                <a:cs typeface="Aharoni" pitchFamily="2" charset="-79"/>
              </a:rPr>
              <a:t>         хлеба»</a:t>
            </a:r>
          </a:p>
          <a:p>
            <a:pPr algn="ctr"/>
            <a:endParaRPr lang="ru-RU" sz="4800" dirty="0" smtClean="0">
              <a:solidFill>
                <a:srgbClr val="C00000"/>
              </a:solidFill>
              <a:latin typeface="+mj-lt"/>
              <a:cs typeface="Aharoni" pitchFamily="2" charset="-79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Выполнил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: Чернавских 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Сергей,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ученик 2-а класс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МАОУ «Покровская СОШ»</a:t>
            </a:r>
          </a:p>
          <a:p>
            <a:r>
              <a:rPr lang="ru-RU" sz="3200" dirty="0">
                <a:solidFill>
                  <a:srgbClr val="002060"/>
                </a:solidFill>
                <a:cs typeface="Aharoni" pitchFamily="2" charset="-79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cs typeface="Aharoni" pitchFamily="2" charset="-79"/>
              </a:rPr>
              <a:t>                    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Руководитель :</a:t>
            </a:r>
            <a:r>
              <a:rPr lang="ru-RU" sz="2400" dirty="0" smtClean="0">
                <a:solidFill>
                  <a:srgbClr val="002060"/>
                </a:solidFill>
                <a:cs typeface="Aharoni" pitchFamily="2" charset="-79"/>
              </a:rPr>
              <a:t> Булатова Т.А.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</a:t>
            </a:r>
            <a:endParaRPr lang="ru-RU" sz="2400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Как появился первый  дрожжевой хлеб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55684"/>
          </a:xfrm>
        </p:spPr>
        <p:txBody>
          <a:bodyPr/>
          <a:lstStyle/>
          <a:p>
            <a:r>
              <a:rPr lang="ru-RU" sz="2000" dirty="0" smtClean="0"/>
              <a:t>С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Легенда о том, что в </a:t>
            </a:r>
            <a:r>
              <a:rPr lang="ru-RU" sz="2000" dirty="0" smtClean="0">
                <a:solidFill>
                  <a:srgbClr val="002060"/>
                </a:solidFill>
              </a:rPr>
              <a:t>Древнем </a:t>
            </a:r>
            <a:r>
              <a:rPr lang="ru-RU" sz="2000" dirty="0" smtClean="0">
                <a:solidFill>
                  <a:srgbClr val="002060"/>
                </a:solidFill>
              </a:rPr>
              <a:t>Египте  раб  забыл тесто на солнце. </a:t>
            </a:r>
            <a:r>
              <a:rPr lang="ru-RU" sz="2000" dirty="0" smtClean="0">
                <a:solidFill>
                  <a:srgbClr val="002060"/>
                </a:solidFill>
              </a:rPr>
              <a:t>Тесто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прокисло,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мука была очень ценным продуктом и за её порчу следовало наказание. Боясь быть наказанным, раб никому не рассказал о происшествии, он просто испек лепешки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Испеченные из такого  теста лепешки получились намного пышнее и румянее. Рабу естественно пришлось признаться в том, что произошло, но наказан раб не был, а новый метод выпечки стал применяться постоянно.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04256" cy="212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Процесс изготовления хлеба на пекарне.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с мамой завели тесто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G:\фото для презентации\7.JPG"/>
          <p:cNvPicPr/>
          <p:nvPr/>
        </p:nvPicPr>
        <p:blipFill>
          <a:blip r:embed="rId2" cstate="print"/>
          <a:srcRect t="15344" r="1235"/>
          <a:stretch>
            <a:fillRect/>
          </a:stretch>
        </p:blipFill>
        <p:spPr bwMode="auto">
          <a:xfrm>
            <a:off x="2915816" y="1988840"/>
            <a:ext cx="2736304" cy="30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Тесто настаивалось около одного часа. Далее мы разложили тесто по хлебным формочкам. Поднималось тесто около двух часов.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G:\фото для презентации\17.JPG"/>
          <p:cNvPicPr/>
          <p:nvPr/>
        </p:nvPicPr>
        <p:blipFill>
          <a:blip r:embed="rId2" cstate="print"/>
          <a:srcRect b="15131"/>
          <a:stretch>
            <a:fillRect/>
          </a:stretch>
        </p:blipFill>
        <p:spPr bwMode="auto">
          <a:xfrm>
            <a:off x="1403648" y="1916832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фото для презентации\18.JPG"/>
          <p:cNvPicPr/>
          <p:nvPr/>
        </p:nvPicPr>
        <p:blipFill>
          <a:blip r:embed="rId3" cstate="print"/>
          <a:srcRect t="6182" r="3883"/>
          <a:stretch>
            <a:fillRect/>
          </a:stretch>
        </p:blipFill>
        <p:spPr bwMode="auto">
          <a:xfrm>
            <a:off x="4932040" y="1988840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Когда тесто поднялось, мы погрузили его в печи, выпекали при температуре 220 градусов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G:\фото для презентации\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9523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53218"/>
            <a:ext cx="6131024" cy="17356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Хлеб выпекался 40 минут. Он получился очень пышным и, конечно же, вкусным. Всего на изготовление хлеба ушло около четырёх часов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G:\фото для презентации\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384376" cy="422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Альбом «Виды хлеба»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G:\фото для презентации\IMG_1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503" y="1124745"/>
            <a:ext cx="2880321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фото для презентации\IMG_1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75756" y="2096852"/>
            <a:ext cx="25922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для презентации\IMG_11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56176" y="4221088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 для презентации\IMG_11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75956" y="324898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89899" y="74711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988840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испечь каравай, нам потребовались: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-кефир- 500 мл.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-куриное яйцо -4 шт.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-сахар -150 гр.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-щепотка соли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-сливочное масло- 50 гр.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-сухие дрожжи -10 гр.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-мука -1 кг.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4072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2403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168352" cy="38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064669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002060"/>
                </a:solidFill>
              </a:rPr>
              <a:t>Анкетирование в школе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:\DCIM\142___02\IMG_68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42___02\IMG_6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42___02\IMG_68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01008"/>
            <a:ext cx="207225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с ребятами нашего  класса  «Какие профессии вы знаете?»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Результат:</a:t>
                      </a:r>
                    </a:p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</a:t>
                      </a:r>
                      <a:r>
                        <a:rPr kumimoji="0"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одноклассников профессию «пекарь » назвали только </a:t>
                      </a:r>
                      <a:r>
                        <a:rPr kumimoji="0" lang="ru-RU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человек.</a:t>
                      </a:r>
                    </a:p>
                    <a:p>
                      <a:pPr algn="ctr"/>
                      <a:r>
                        <a:rPr kumimoji="0" lang="ru-RU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Это 30% учеников.</a:t>
                      </a:r>
                      <a:endParaRPr kumimoji="0"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480720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Результаты анкетирования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5656" y="1340768"/>
          <a:ext cx="6432376" cy="491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88"/>
                <a:gridCol w="3216188"/>
              </a:tblGrid>
              <a:tr h="15398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1. Употребляете ли вы хлеб в пищу?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ДА ответили 12 человек</a:t>
                      </a:r>
                      <a:endParaRPr lang="ru-RU" dirty="0"/>
                    </a:p>
                  </a:txBody>
                  <a:tcPr/>
                </a:tc>
              </a:tr>
              <a:tr h="15398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2. Вы хлеб покупаете или печёте сами? 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10 человек покупают, 2 человека  иногда пекут сами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/>
                </a:tc>
              </a:tr>
              <a:tr h="18325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3. Как Вы используете чёрствый хлеб?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6 человек делают сухари, 1 человек кормит птиц, 4 человека кормят животных,1 человек выбрасывает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im0-tub-ru.yandex.net/i?id=ef50d7f0fc74e0232b6d81db2c4276c6-l&amp;n=13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6724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24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            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               Вывод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1.Все </a:t>
            </a:r>
            <a:r>
              <a:rPr lang="ru-RU" sz="3600" dirty="0" smtClean="0">
                <a:solidFill>
                  <a:srgbClr val="002060"/>
                </a:solidFill>
              </a:rPr>
              <a:t>употребляют хлеб в пищу.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2. Почти все покупают хлеб.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3. Бережно относятся к чёрствому хлебу 92% процента опрошенных-11 из 12 человек.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Хлеб выбрасывать нельзя</a:t>
            </a:r>
            <a:r>
              <a:rPr lang="ru-RU" sz="4000" dirty="0" smtClean="0">
                <a:solidFill>
                  <a:srgbClr val="FF0000"/>
                </a:solidFill>
              </a:rPr>
              <a:t>! 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агалова\Desktop\ПРОЕКТ\Новая папка (2)\SAM_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2513252" cy="2282596"/>
          </a:xfrm>
          <a:prstGeom prst="rect">
            <a:avLst/>
          </a:prstGeom>
          <a:noFill/>
        </p:spPr>
      </p:pic>
      <p:pic>
        <p:nvPicPr>
          <p:cNvPr id="3" name="Picture 7" descr="C:\Users\Загалова\Desktop\ПРОЕКТ\Новая папка (2)\SAM_3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67544" y="4077072"/>
            <a:ext cx="2520280" cy="2301406"/>
          </a:xfrm>
          <a:prstGeom prst="rect">
            <a:avLst/>
          </a:prstGeom>
          <a:noFill/>
        </p:spPr>
      </p:pic>
      <p:pic>
        <p:nvPicPr>
          <p:cNvPr id="4" name="Picture 3" descr="C:\Users\Загалова\Desktop\ПРОЕКТ\ЛИКА\WP_20150411_16_30_49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56992"/>
            <a:ext cx="2928958" cy="3139852"/>
          </a:xfrm>
          <a:prstGeom prst="rect">
            <a:avLst/>
          </a:prstGeom>
          <a:noFill/>
        </p:spPr>
      </p:pic>
      <p:pic>
        <p:nvPicPr>
          <p:cNvPr id="58370" name="Picture 2" descr="C:\Users\Загалова\Desktop\ПРОЕКТ\Янке\20150418_155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642918"/>
            <a:ext cx="2335188" cy="2708920"/>
          </a:xfrm>
          <a:prstGeom prst="rect">
            <a:avLst/>
          </a:prstGeom>
          <a:noFill/>
        </p:spPr>
      </p:pic>
      <p:pic>
        <p:nvPicPr>
          <p:cNvPr id="1026" name="Picture 2" descr="C:\Users\Загалова\Desktop\ПРОЕКТ\Использованные материалы по проекту\Новая папка (2)\SAM_3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149080"/>
            <a:ext cx="2330894" cy="2299820"/>
          </a:xfrm>
          <a:prstGeom prst="rect">
            <a:avLst/>
          </a:prstGeom>
          <a:noFill/>
        </p:spPr>
      </p:pic>
      <p:pic>
        <p:nvPicPr>
          <p:cNvPr id="7" name="Picture 2" descr="http://s3.hubimg.com/u/4683618_f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48680"/>
            <a:ext cx="249235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8877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Хлеб - всему  голова!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0485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Цель: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+mj-lt"/>
                <a:cs typeface="Aharoni" pitchFamily="2" charset="-79"/>
              </a:rPr>
              <a:t>                                    </a:t>
            </a:r>
            <a:r>
              <a:rPr lang="ru-RU" b="1" dirty="0" smtClean="0">
                <a:solidFill>
                  <a:srgbClr val="00B050"/>
                </a:solidFill>
                <a:latin typeface="+mj-lt"/>
                <a:cs typeface="Aharoni" pitchFamily="2" charset="-79"/>
              </a:rPr>
              <a:t>                  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Узнать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о процессе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      изготовления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хлеба    </a:t>
            </a:r>
            <a:r>
              <a:rPr lang="ru-RU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                     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                 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                                       Задачи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1.Познакомиться с профессией «Пекарь» и процессом приготовления хлеба на пекарне.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2.Собрать интересные сведения о хлебе, бережном к  нему обращении.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3.Вместе с мамой испечь особый хлеб-каравай.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  <a:cs typeface="Aharoni" pitchFamily="2" charset="-79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.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</a:t>
            </a:r>
          </a:p>
          <a:p>
            <a:endParaRPr lang="ru-RU" sz="1400" b="1" dirty="0" smtClean="0">
              <a:solidFill>
                <a:srgbClr val="462300"/>
              </a:solidFill>
              <a:latin typeface="+mj-lt"/>
              <a:cs typeface="Aharoni" pitchFamily="2" charset="-79"/>
            </a:endParaRPr>
          </a:p>
          <a:p>
            <a:r>
              <a:rPr lang="ru-RU" sz="1400" b="1" dirty="0" smtClean="0">
                <a:solidFill>
                  <a:srgbClr val="462300"/>
                </a:solidFill>
                <a:latin typeface="+mj-lt"/>
                <a:cs typeface="Aharoni" pitchFamily="2" charset="-79"/>
              </a:rPr>
              <a:t> </a:t>
            </a:r>
          </a:p>
          <a:p>
            <a:r>
              <a:rPr lang="ru-RU" sz="1400" b="1" dirty="0" smtClean="0">
                <a:solidFill>
                  <a:srgbClr val="462300"/>
                </a:solidFill>
                <a:latin typeface="+mj-lt"/>
                <a:cs typeface="Aharoni" pitchFamily="2" charset="-79"/>
              </a:rPr>
              <a:t> </a:t>
            </a:r>
            <a:endParaRPr lang="ru-RU" sz="1400" b="1" dirty="0">
              <a:solidFill>
                <a:srgbClr val="4623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65313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ru-RU" sz="24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Актуальность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Хлеб -это символ жизни, продукт человеческого труда, поэтому к нему нужно относиться с любовью и уважением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3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фото для презентации\8.JPG"/>
          <p:cNvPicPr/>
          <p:nvPr/>
        </p:nvPicPr>
        <p:blipFill>
          <a:blip r:embed="rId2" cstate="print"/>
          <a:srcRect l="13420" t="30957" r="21429" b="19935"/>
          <a:stretch>
            <a:fillRect/>
          </a:stretch>
        </p:blipFill>
        <p:spPr bwMode="auto">
          <a:xfrm>
            <a:off x="2627784" y="908720"/>
            <a:ext cx="568863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фото для презентации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54726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фото для презентации\9.JPG"/>
          <p:cNvPicPr/>
          <p:nvPr/>
        </p:nvPicPr>
        <p:blipFill>
          <a:blip r:embed="rId2" cstate="print"/>
          <a:srcRect t="5751" r="-106"/>
          <a:stretch>
            <a:fillRect/>
          </a:stretch>
        </p:blipFill>
        <p:spPr bwMode="auto">
          <a:xfrm>
            <a:off x="611560" y="764704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фото для презентации\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4536504" cy="32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фото для презентации\12.JPG"/>
          <p:cNvPicPr/>
          <p:nvPr/>
        </p:nvPicPr>
        <p:blipFill>
          <a:blip r:embed="rId2" cstate="print"/>
          <a:srcRect t="4783" r="8072" b="15824"/>
          <a:stretch>
            <a:fillRect/>
          </a:stretch>
        </p:blipFill>
        <p:spPr bwMode="auto">
          <a:xfrm>
            <a:off x="827584" y="2492896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фото для презентации\13.JPG"/>
          <p:cNvPicPr/>
          <p:nvPr/>
        </p:nvPicPr>
        <p:blipFill>
          <a:blip r:embed="rId3" cstate="print"/>
          <a:srcRect l="35436" t="14544" r="14045" b="35336"/>
          <a:stretch>
            <a:fillRect/>
          </a:stretch>
        </p:blipFill>
        <p:spPr bwMode="auto">
          <a:xfrm>
            <a:off x="3203848" y="980728"/>
            <a:ext cx="2016224" cy="31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фото для презентации\14.JPG"/>
          <p:cNvPicPr/>
          <p:nvPr/>
        </p:nvPicPr>
        <p:blipFill>
          <a:blip r:embed="rId4" cstate="print"/>
          <a:srcRect t="6731" b="8053"/>
          <a:stretch>
            <a:fillRect/>
          </a:stretch>
        </p:blipFill>
        <p:spPr bwMode="auto">
          <a:xfrm>
            <a:off x="5940152" y="1340768"/>
            <a:ext cx="2376264" cy="30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Пищевая ценность хлеба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G:\фото для презентации\15.jpg"/>
          <p:cNvPicPr>
            <a:picLocks noGrp="1"/>
          </p:cNvPicPr>
          <p:nvPr>
            <p:ph idx="1"/>
          </p:nvPr>
        </p:nvPicPr>
        <p:blipFill>
          <a:blip r:embed="rId2" cstate="print"/>
          <a:srcRect l="13789" t="30848" r="13200" b="18376"/>
          <a:stretch>
            <a:fillRect/>
          </a:stretch>
        </p:blipFill>
        <p:spPr bwMode="auto">
          <a:xfrm>
            <a:off x="1233937" y="1772816"/>
            <a:ext cx="6676126" cy="38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2568</TotalTime>
  <Words>409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Пищевая ценность хлеба</vt:lpstr>
      <vt:lpstr>Как появился первый  дрожжевой хлеб</vt:lpstr>
      <vt:lpstr>Процесс изготовления хлеба на пекарне. Мы с мамой завели тесто.</vt:lpstr>
      <vt:lpstr>Тесто настаивалось около одного часа. Далее мы разложили тесто по хлебным формочкам. Поднималось тесто около двух часов. </vt:lpstr>
      <vt:lpstr>Когда тесто поднялось, мы погрузили его в печи, выпекали при температуре 220 градусов</vt:lpstr>
      <vt:lpstr>Хлеб выпекался 40 минут. Он получился очень пышным и, конечно же, вкусным. Всего на изготовление хлеба ушло около четырёх часов</vt:lpstr>
      <vt:lpstr>Альбом «Виды хлеба»</vt:lpstr>
      <vt:lpstr>Слайд 16</vt:lpstr>
      <vt:lpstr>Слайд 17</vt:lpstr>
      <vt:lpstr>Слайд 18</vt:lpstr>
      <vt:lpstr>   . </vt:lpstr>
      <vt:lpstr>Результаты анкетирования</vt:lpstr>
      <vt:lpstr>Слайд 21</vt:lpstr>
      <vt:lpstr>                                                               Вывод 1.Все употребляют хлеб в пищу. 2. Почти все покупают хлеб. 3. Бережно относятся к чёрствому хлебу 92% процента опрошенных-11 из 12 человек.   Хлеб выбрасывать нельзя!  </vt:lpstr>
      <vt:lpstr>Слайд 23</vt:lpstr>
      <vt:lpstr>Хлеб - всему  голова!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62</cp:revision>
  <dcterms:created xsi:type="dcterms:W3CDTF">2014-12-13T19:04:18Z</dcterms:created>
  <dcterms:modified xsi:type="dcterms:W3CDTF">2019-03-25T03:50:50Z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6767903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