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84" r:id="rId4"/>
    <p:sldId id="258" r:id="rId5"/>
    <p:sldId id="285" r:id="rId6"/>
    <p:sldId id="286" r:id="rId7"/>
    <p:sldId id="287" r:id="rId8"/>
    <p:sldId id="288" r:id="rId9"/>
    <p:sldId id="289" r:id="rId10"/>
    <p:sldId id="29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C3E9-3CDF-4410-BC0C-6B00F2C0B1E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6FA0-A15B-45BE-B762-5E90B2E03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86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A878-9BF1-4C39-9C9F-1AEEAA94E4A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3419-3814-4F81-B5F3-D9CFAF81D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МАОУ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«Покровская СОШ»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92906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Организаторы – учителя начальных классов: </a:t>
            </a:r>
            <a:r>
              <a:rPr lang="ru-RU" b="1" dirty="0" err="1" smtClean="0">
                <a:solidFill>
                  <a:srgbClr val="002060"/>
                </a:solidFill>
              </a:rPr>
              <a:t>Талашманова</a:t>
            </a:r>
            <a:r>
              <a:rPr lang="ru-RU" b="1" dirty="0" smtClean="0">
                <a:solidFill>
                  <a:srgbClr val="002060"/>
                </a:solidFill>
              </a:rPr>
              <a:t> С.Е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Фатеева </a:t>
            </a:r>
            <a:r>
              <a:rPr lang="ru-RU" b="1" dirty="0" smtClean="0">
                <a:solidFill>
                  <a:srgbClr val="002060"/>
                </a:solidFill>
              </a:rPr>
              <a:t>Н.О</a:t>
            </a:r>
          </a:p>
          <a:p>
            <a:pPr algn="r"/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Время 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проведения: 21-25 января 2019 год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71448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Предметная неделя по русскому языку  в начальной школе.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877272"/>
            <a:ext cx="18473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ru-RU" sz="2800" dirty="0"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День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пятый: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«Лучшая тетрадь по русскому языку».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Закрытие недели.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57620" y="2000240"/>
          <a:ext cx="4600566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61"/>
                <a:gridCol w="766761"/>
                <a:gridCol w="766761"/>
                <a:gridCol w="766761"/>
                <a:gridCol w="766761"/>
                <a:gridCol w="766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Гусева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Чадова</a:t>
                      </a:r>
                      <a:r>
                        <a:rPr lang="ru-RU" sz="1200" baseline="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Хлызова</a:t>
                      </a:r>
                      <a:r>
                        <a:rPr lang="ru-RU" sz="1200" dirty="0" smtClean="0"/>
                        <a:t> Е.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Кузнецова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Казанцев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Фирюлина</a:t>
                      </a:r>
                      <a:r>
                        <a:rPr lang="ru-RU" sz="120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Ольховский</a:t>
                      </a:r>
                      <a:r>
                        <a:rPr lang="ru-RU" sz="1200" baseline="0" dirty="0" smtClean="0"/>
                        <a:t> 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Бекленищев</a:t>
                      </a:r>
                      <a:r>
                        <a:rPr lang="ru-RU" sz="1200" baseline="0" dirty="0" smtClean="0"/>
                        <a:t> Ж.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Истомина 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Казакова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Ляпина</a:t>
                      </a:r>
                      <a:r>
                        <a:rPr lang="ru-RU" sz="1200" dirty="0" smtClean="0"/>
                        <a:t> 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Максимова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Казакова 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-20190402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876"/>
            <a:ext cx="5143536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185718"/>
            <a:ext cx="417646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хочешь судьбу переспорить,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ищешь отрады цветник,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нуждаешься в твердой опоре,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 русский язык!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твой наставник - великий, могучий,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переводчик, он проводник,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штурмуешь познанья кручи,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 русский язык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1619672" y="548680"/>
            <a:ext cx="5260340" cy="4407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«Выучи русский язык!»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052736"/>
            <a:ext cx="446449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Русское слово живет на страницах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 окрыляющих пушкинских книг.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Русское слово - свободы зарница,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 русский язык!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Горького зоркость, бескрайность Толстого,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Пушкинской лирики чистый родник,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Блещет зеркальностью русское слово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 русский язык!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50912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 разобщенных  безрадостно тесен,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Спаенных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мир необъятно велик.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Сын мой, работай, будь людям полезен,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Выучи русский язык!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86116" y="500042"/>
            <a:ext cx="2016224" cy="1084421"/>
          </a:xfrm>
          <a:prstGeom prst="downArrowCallou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Цели: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00232" y="1643050"/>
            <a:ext cx="5184576" cy="41883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привить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любовь к русскому языку, пробудить интерес к нему как учебному предмету;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повысить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общую языковую культуру;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углубить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и расширить знания, получаемые на уроках.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развивать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интерес к глубокому изучению русского языка, как на уроках, так и во внеурочное время.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недели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14422"/>
          <a:ext cx="7715305" cy="531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1"/>
                <a:gridCol w="1543061"/>
                <a:gridCol w="1543061"/>
                <a:gridCol w="1543061"/>
                <a:gridCol w="1543061"/>
              </a:tblGrid>
              <a:tr h="48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Открытие недели.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Конкурс «Веселый наборщик»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«Грамотей» (диктант или вставить буквы)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9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рисунков «Веселые буквы»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рисунков «Правила русского языка в картинках»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Конкурс рисунков «Правила русского языка в картинках»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Конкурс рисунков «Правила русского языка в картинках»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«Лучший каллиграф»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Конкурс «Веселая грамматика»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Конкурс «Лучший знаток русского языка»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 «Лучшая тетрадь по русскому языку».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Закрытие недели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571480"/>
            <a:ext cx="770485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			</a:t>
            </a:r>
            <a:r>
              <a:rPr kumimoji="0" lang="en-US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День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первый: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1. Объявление о начале предметной неделе Русского языка. 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2. Конкурс</a:t>
            </a:r>
            <a:r>
              <a:rPr kumimoji="0" lang="ru-RU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«Веселый наборщик»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D:\Школа\ПОРТФОЛИО\анимации\анимац\flowers-5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3916" y="4724772"/>
            <a:ext cx="1008484" cy="10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90218_14443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71472" y="2571744"/>
            <a:ext cx="4191826" cy="236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00100" y="2714620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			</a:t>
            </a:r>
            <a:r>
              <a:rPr kumimoji="0" lang="ru-RU" sz="4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					1а класс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					2а класс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					3б класс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					4б класс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-20190402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429132"/>
            <a:ext cx="3809995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57148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День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второй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 pitchFamily="34" charset="0"/>
                <a:cs typeface="Times New Roman"/>
              </a:rPr>
              <a:t>Конкурс</a:t>
            </a:r>
            <a:r>
              <a:rPr kumimoji="0" lang="ru-RU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 pitchFamily="34" charset="0"/>
                <a:cs typeface="Times New Roman"/>
              </a:rPr>
              <a:t> «Грамотей»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Победители: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85926"/>
          <a:ext cx="7786744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343"/>
                <a:gridCol w="1026921"/>
                <a:gridCol w="919765"/>
                <a:gridCol w="973343"/>
                <a:gridCol w="973343"/>
                <a:gridCol w="973343"/>
                <a:gridCol w="973343"/>
                <a:gridCol w="973343"/>
              </a:tblGrid>
              <a:tr h="4177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</a:tr>
              <a:tr h="7210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Гусева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Плесовских</a:t>
                      </a:r>
                      <a:r>
                        <a:rPr lang="ru-RU" sz="1200" dirty="0" smtClean="0"/>
                        <a:t> 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Аввакумова</a:t>
                      </a:r>
                      <a:r>
                        <a:rPr lang="ru-RU" sz="1200" dirty="0" smtClean="0"/>
                        <a:t> Ю.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Хлызова</a:t>
                      </a:r>
                      <a:r>
                        <a:rPr lang="ru-RU" sz="1200" dirty="0" smtClean="0"/>
                        <a:t> 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Кузнецова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Казанцев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Фирюлина</a:t>
                      </a:r>
                      <a:r>
                        <a:rPr lang="ru-RU" sz="120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Софрыгин</a:t>
                      </a:r>
                      <a:r>
                        <a:rPr lang="ru-RU" sz="120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</a:tr>
              <a:tr h="515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Неуймина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Подтяжкина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Ельцова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Долбик</a:t>
                      </a:r>
                      <a:r>
                        <a:rPr lang="ru-RU" sz="120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Сурмина</a:t>
                      </a:r>
                      <a:r>
                        <a:rPr lang="ru-RU" sz="1200" dirty="0" smtClean="0"/>
                        <a:t> К.</a:t>
                      </a:r>
                      <a:endParaRPr lang="ru-RU" sz="1200" dirty="0"/>
                    </a:p>
                  </a:txBody>
                  <a:tcPr/>
                </a:tc>
              </a:tr>
              <a:tr h="4177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Грачев С.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0190218_14444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5400000">
            <a:off x="20575" y="4337087"/>
            <a:ext cx="2826459" cy="186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0402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857628"/>
            <a:ext cx="4826002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4414" y="2857496"/>
          <a:ext cx="67151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59"/>
                <a:gridCol w="1291000"/>
                <a:gridCol w="1246981"/>
                <a:gridCol w="906354"/>
                <a:gridCol w="121444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Шаламова 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Султанова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Максимова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Тренина</a:t>
                      </a:r>
                      <a:r>
                        <a:rPr lang="ru-RU" sz="1200" baseline="0" dirty="0" smtClean="0"/>
                        <a:t> 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Белоусов</a:t>
                      </a:r>
                      <a:r>
                        <a:rPr lang="ru-RU" sz="1200" baseline="0" dirty="0" smtClean="0"/>
                        <a:t> 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Кулешова</a:t>
                      </a:r>
                      <a:r>
                        <a:rPr lang="ru-RU" sz="1200" baseline="0" dirty="0" smtClean="0"/>
                        <a:t> Д.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Мухлынин</a:t>
                      </a:r>
                      <a:r>
                        <a:rPr lang="ru-RU" sz="120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Подтяжкина</a:t>
                      </a:r>
                      <a:r>
                        <a:rPr lang="ru-RU" sz="1200" dirty="0" smtClean="0"/>
                        <a:t> В.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Кузнецова</a:t>
                      </a:r>
                      <a:r>
                        <a:rPr lang="ru-RU" sz="1200" baseline="0" dirty="0" smtClean="0"/>
                        <a:t>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Дождикова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Белоусова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Фирюлина</a:t>
                      </a:r>
                      <a:r>
                        <a:rPr lang="ru-RU" sz="120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Плесовских</a:t>
                      </a:r>
                      <a:r>
                        <a:rPr lang="ru-RU" sz="1200" dirty="0" smtClean="0"/>
                        <a:t> 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642918"/>
            <a:ext cx="8229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l" fontAlgn="base">
              <a:spcAft>
                <a:spcPct val="0"/>
              </a:spcAft>
            </a:pPr>
            <a:r>
              <a:rPr kumimoji="0" lang="en-US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День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третий: 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Конкурс рисунков «Веселые буквы» (1 </a:t>
            </a:r>
            <a:r>
              <a:rPr kumimoji="0" lang="ru-RU" sz="32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кл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.)</a:t>
            </a:r>
            <a:r>
              <a:rPr kumimoji="0" lang="ru-RU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Правила</a:t>
            </a:r>
            <a:r>
              <a:rPr kumimoji="0" lang="ru-RU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русского языка в картинках (2-4 </a:t>
            </a:r>
            <a:r>
              <a:rPr kumimoji="0" lang="ru-RU" sz="32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кл</a:t>
            </a:r>
            <a:r>
              <a:rPr kumimoji="0" lang="ru-RU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.)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Победители: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Конкурс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«Лучший каллиграф»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1600" dirty="0" smtClean="0"/>
              <a:t>Белоусова Д. (1б), </a:t>
            </a:r>
            <a:r>
              <a:rPr lang="ru-RU" sz="1600" dirty="0" err="1" smtClean="0"/>
              <a:t>Ляпина</a:t>
            </a:r>
            <a:r>
              <a:rPr lang="ru-RU" sz="1600" dirty="0" smtClean="0"/>
              <a:t> П., </a:t>
            </a:r>
            <a:r>
              <a:rPr lang="ru-RU" sz="1600" dirty="0" err="1" smtClean="0"/>
              <a:t>Аввакумова</a:t>
            </a:r>
            <a:r>
              <a:rPr lang="ru-RU" sz="1600" dirty="0" smtClean="0"/>
              <a:t> Ю., </a:t>
            </a:r>
            <a:r>
              <a:rPr lang="ru-RU" sz="1600" dirty="0" err="1" smtClean="0"/>
              <a:t>Чадова</a:t>
            </a:r>
            <a:r>
              <a:rPr lang="ru-RU" sz="1600" dirty="0" smtClean="0"/>
              <a:t> А. (2а), </a:t>
            </a:r>
            <a:br>
              <a:rPr lang="ru-RU" sz="1600" dirty="0" smtClean="0"/>
            </a:br>
            <a:r>
              <a:rPr lang="ru-RU" sz="1600" dirty="0" smtClean="0"/>
              <a:t>	</a:t>
            </a:r>
            <a:r>
              <a:rPr lang="ru-RU" sz="1600" dirty="0" smtClean="0"/>
              <a:t>	                 Казакова Д. (3б)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218_1445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12658" t="3444" r="12657" b="4491"/>
          <a:stretch>
            <a:fillRect/>
          </a:stretch>
        </p:blipFill>
        <p:spPr>
          <a:xfrm rot="5400000">
            <a:off x="58955" y="441055"/>
            <a:ext cx="3145139" cy="269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402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4929190" cy="277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18_144517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7813" t="1603" r="16406"/>
          <a:stretch>
            <a:fillRect/>
          </a:stretch>
        </p:blipFill>
        <p:spPr>
          <a:xfrm rot="5400000">
            <a:off x="4968960" y="888900"/>
            <a:ext cx="4500592" cy="329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218_144457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11719" t="1494" r="34374" b="27826"/>
          <a:stretch>
            <a:fillRect/>
          </a:stretch>
        </p:blipFill>
        <p:spPr>
          <a:xfrm rot="5400000">
            <a:off x="2391588" y="751628"/>
            <a:ext cx="3571900" cy="26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90402-WA0015.jpg"/>
          <p:cNvPicPr>
            <a:picLocks noChangeAspect="1"/>
          </p:cNvPicPr>
          <p:nvPr/>
        </p:nvPicPr>
        <p:blipFill>
          <a:blip r:embed="rId6"/>
          <a:srcRect l="31831" t="4651"/>
          <a:stretch>
            <a:fillRect/>
          </a:stretch>
        </p:blipFill>
        <p:spPr>
          <a:xfrm>
            <a:off x="5143504" y="3929066"/>
            <a:ext cx="372268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86116" y="2000240"/>
          <a:ext cx="52149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744"/>
                <a:gridCol w="1303744"/>
                <a:gridCol w="1303744"/>
                <a:gridCol w="1303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Гусева</a:t>
                      </a:r>
                      <a:r>
                        <a:rPr lang="ru-RU" sz="1200" baseline="0" dirty="0" smtClean="0"/>
                        <a:t>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Плесовских</a:t>
                      </a:r>
                      <a:r>
                        <a:rPr lang="ru-RU" sz="1200" dirty="0" smtClean="0"/>
                        <a:t> 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Чадова</a:t>
                      </a:r>
                      <a:r>
                        <a:rPr lang="ru-RU" sz="1200" baseline="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Хлызова</a:t>
                      </a:r>
                      <a:r>
                        <a:rPr lang="ru-RU" sz="1200" dirty="0" smtClean="0"/>
                        <a:t> 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Султанова</a:t>
                      </a:r>
                      <a:r>
                        <a:rPr lang="ru-RU" sz="1200" baseline="0" dirty="0" smtClean="0"/>
                        <a:t>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Ляпина</a:t>
                      </a:r>
                      <a:r>
                        <a:rPr lang="ru-RU" sz="1200" dirty="0" smtClean="0"/>
                        <a:t> 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Васильева</a:t>
                      </a:r>
                      <a:r>
                        <a:rPr lang="ru-RU" sz="1200" baseline="0" dirty="0" smtClean="0"/>
                        <a:t> М.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Новикова П.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Ловцова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aseline="0" dirty="0" smtClean="0"/>
                        <a:t>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785794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l" fontAlgn="base">
              <a:spcAft>
                <a:spcPct val="0"/>
              </a:spcAft>
            </a:pPr>
            <a:r>
              <a:rPr kumimoji="0" lang="en-US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День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четвёртый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Конкурс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«Весёлая грамматика (1-2кл.)»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Победители: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190218_14450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4063" t="5760" r="15624" b="-4158"/>
          <a:stretch>
            <a:fillRect/>
          </a:stretch>
        </p:blipFill>
        <p:spPr>
          <a:xfrm rot="5400000">
            <a:off x="-192915" y="3264692"/>
            <a:ext cx="3857652" cy="3043259"/>
          </a:xfrm>
          <a:prstGeom prst="rect">
            <a:avLst/>
          </a:prstGeom>
        </p:spPr>
      </p:pic>
      <p:pic>
        <p:nvPicPr>
          <p:cNvPr id="7" name="Рисунок 6" descr="IMG-20190402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29" y="3786190"/>
            <a:ext cx="4722813" cy="26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«Лучший знаток русского языка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3-4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.)»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 место – </a:t>
            </a:r>
            <a:r>
              <a:rPr lang="ru-RU" b="1" spc="50" dirty="0" smtClean="0">
                <a:ln w="11430"/>
                <a:solidFill>
                  <a:srgbClr val="7030A0"/>
                </a:solidFill>
              </a:rPr>
              <a:t>4б класс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2 место – </a:t>
            </a:r>
            <a:r>
              <a:rPr lang="ru-RU" b="1" spc="50" dirty="0" smtClean="0">
                <a:ln w="11430"/>
                <a:solidFill>
                  <a:srgbClr val="7030A0"/>
                </a:solidFill>
              </a:rPr>
              <a:t>4а класс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                 3 место – </a:t>
            </a:r>
            <a:r>
              <a:rPr lang="ru-RU" b="1" spc="50" dirty="0" smtClean="0">
                <a:ln w="11430"/>
                <a:solidFill>
                  <a:srgbClr val="7030A0"/>
                </a:solidFill>
              </a:rPr>
              <a:t>3а, 3б классы</a:t>
            </a:r>
          </a:p>
          <a:p>
            <a:pPr>
              <a:buNone/>
            </a:pPr>
            <a:endParaRPr lang="ru-RU" b="1" spc="5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4" name="Рисунок 3" descr="20190215_125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4191826" cy="236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15_125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4191826" cy="236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215_125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429132"/>
            <a:ext cx="4023480" cy="226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431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МАОУ «Покровская СОШ» </vt:lpstr>
      <vt:lpstr>Слайд 2</vt:lpstr>
      <vt:lpstr>План недели</vt:lpstr>
      <vt:lpstr>Слайд 4</vt:lpstr>
      <vt:lpstr> День второй:  Конкурс «Грамотей»  Победители:</vt:lpstr>
      <vt:lpstr>День третий: Конкурс рисунков «Веселые буквы» (1 кл.) Правила русского языка в картинках (2-4 кл.)  Победители:      Конкурс «Лучший каллиграф»  Победители: Белоусова Д. (1б), Ляпина П., Аввакумова Ю., Чадова А. (2а),                     Казакова Д. (3б) </vt:lpstr>
      <vt:lpstr>Слайд 7</vt:lpstr>
      <vt:lpstr>День четвёртый: Конкурс «Весёлая грамматика (1-2кл.)»  Победители:</vt:lpstr>
      <vt:lpstr>«Лучший знаток русского языка  (3-4 кл.)»</vt:lpstr>
      <vt:lpstr>День пятый: Конкурс «Лучшая тетрадь по русскому языку».  Закрытие недели.  Победители: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Павино</dc:creator>
  <cp:lastModifiedBy>Asus</cp:lastModifiedBy>
  <cp:revision>94</cp:revision>
  <dcterms:created xsi:type="dcterms:W3CDTF">2013-11-27T18:16:55Z</dcterms:created>
  <dcterms:modified xsi:type="dcterms:W3CDTF">2019-04-03T08:03:41Z</dcterms:modified>
</cp:coreProperties>
</file>