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00"/>
    <a:srgbClr val="004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071546"/>
            <a:ext cx="67712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Тема: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«Психолингвистические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методы на уроках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литературы»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500570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Выполнил: учитель русского языка и литературы Самсонова Н.В.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Documents and Settings\Admin\Рабочий стол\школа\Рисунки к 1 сентября\0_88911_7bcdd40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2500160" cy="254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785794"/>
            <a:ext cx="31373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Вопросы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>1. Что такое Кавказ? Где он находится?</a:t>
            </a:r>
          </a:p>
          <a:p>
            <a:pPr lvl="0"/>
            <a:r>
              <a:rPr lang="ru-RU" sz="3600" dirty="0" smtClean="0">
                <a:solidFill>
                  <a:schemeClr val="bg1"/>
                </a:solidFill>
              </a:rPr>
              <a:t>2. Почему там постоянно идут военные действия?</a:t>
            </a:r>
          </a:p>
          <a:p>
            <a:pPr lvl="0"/>
            <a:r>
              <a:rPr lang="ru-RU" sz="3600" dirty="0" smtClean="0">
                <a:solidFill>
                  <a:schemeClr val="bg1"/>
                </a:solidFill>
              </a:rPr>
              <a:t>3. Какие народы там проживают, какова их культура и обычаи?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5" name="Содержимое 24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3526" cy="68675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571480"/>
            <a:ext cx="6132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Изменения  в системе уроков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71472" y="1397000"/>
          <a:ext cx="8143933" cy="5217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57256"/>
                <a:gridCol w="3500462"/>
                <a:gridCol w="37862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Исходная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Коррекция</a:t>
                      </a:r>
                      <a:r>
                        <a:rPr lang="ru-RU" baseline="0" dirty="0" smtClean="0"/>
                        <a:t> в системе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Л.Н. Толстой. Нравственные ценности в рассказе «Кавказский пленник».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Кавказ.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Где? Когда? Почему?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Жилин и </a:t>
                      </a:r>
                      <a:r>
                        <a:rPr lang="ru-RU" sz="1800" kern="1200" dirty="0" err="1" smtClean="0"/>
                        <a:t>Костылин</a:t>
                      </a:r>
                      <a:r>
                        <a:rPr lang="ru-RU" sz="1800" kern="1200" dirty="0" smtClean="0"/>
                        <a:t> - два разных характера, две разные судьбы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обычаи чеченского народа в рассказе Л.Н.Толстого «Кавказский пленник» (2 и 3 главы)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Осуждение войны и национальной вражды в рассказе «Кавказский пленник»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Осуждение войны и на­циональной вражды в рассказе «Кавказский пленник» (4 и 5 главы)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Письменный ответ на вопрос «О чем заставил меня задуматься рассказ Л.Н. Толстого «Кавказский пленник»?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Письменный ответ на во­прос «О чем заставил меня задуматься рассказ Л.Н. Толстого «Кавказский пленник»?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Вывод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Нравственная сторона рассказа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Национально-культурная сторона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357166"/>
            <a:ext cx="764386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 урок. </a:t>
            </a:r>
            <a:r>
              <a:rPr lang="ru-RU" sz="3200" b="1" dirty="0" smtClean="0">
                <a:solidFill>
                  <a:schemeClr val="bg1"/>
                </a:solidFill>
              </a:rPr>
              <a:t>Кавказ. Где? Когда</a:t>
            </a:r>
            <a:r>
              <a:rPr lang="ru-RU" sz="3200" b="1" dirty="0" smtClean="0">
                <a:solidFill>
                  <a:schemeClr val="bg1"/>
                </a:solidFill>
              </a:rPr>
              <a:t>? Почему? 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6000" b="1" dirty="0" smtClean="0">
              <a:solidFill>
                <a:schemeClr val="bg1"/>
              </a:solidFill>
            </a:endParaRPr>
          </a:p>
          <a:p>
            <a:endParaRPr lang="ru-RU" sz="60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1071546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Кавказ! далекая страна!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Жилище вольности простой!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ты несчастьями полна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окровавлена войной</a:t>
            </a:r>
            <a:r>
              <a:rPr lang="ru-RU" dirty="0" smtClean="0">
                <a:solidFill>
                  <a:schemeClr val="bg1"/>
                </a:solidFill>
              </a:rPr>
              <a:t>!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М.Ю.Лермонтов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1" name="Picture 1" descr="E:\надя\ПЕДЧТЕНИЯ\картинки\1289834727_1442600036_88263894ef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71810"/>
            <a:ext cx="5072097" cy="340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7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Цель: познакомить учащихся с историей и природой Кавказа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150017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Задачи: 1) устранить непонимание учащихся о статусе и месторасположении Кавказа и Чечни  через обращение к географической карте;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 дать краткий исторический комментарий формирования Чеченской республики;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3) способствовать развитию интереса учащихся к изучению </a:t>
            </a:r>
            <a:r>
              <a:rPr lang="ru-RU" smtClean="0">
                <a:solidFill>
                  <a:schemeClr val="bg1"/>
                </a:solidFill>
              </a:rPr>
              <a:t>художественных произведений, </a:t>
            </a:r>
            <a:r>
              <a:rPr lang="ru-RU" dirty="0" smtClean="0">
                <a:solidFill>
                  <a:schemeClr val="bg1"/>
                </a:solidFill>
              </a:rPr>
              <a:t>события которых происходят на Кавказе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7" name="Picture 1" descr="E:\надя\ПЕДЧТЕНИЯ\картинки\Кавк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6445264" cy="2854331"/>
          </a:xfrm>
          <a:prstGeom prst="rect">
            <a:avLst/>
          </a:prstGeom>
          <a:noFill/>
        </p:spPr>
      </p:pic>
      <p:pic>
        <p:nvPicPr>
          <p:cNvPr id="4098" name="Picture 2" descr="E:\надя\ПЕДЧТЕНИЯ\картинки\Flag_of_the_Chechen_Republic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 урок. </a:t>
            </a:r>
            <a:r>
              <a:rPr lang="ru-RU" sz="3200" b="1" dirty="0" smtClean="0">
                <a:solidFill>
                  <a:schemeClr val="bg1"/>
                </a:solidFill>
              </a:rPr>
              <a:t>Культура и обычаи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чеченского народа в рассказе Л.Н.Толстого «Кавказский пленник»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</a:rPr>
              <a:t>2 и 3 главы)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2" descr="C:\Documents and Settings\Admin\Рабочий стол\школа\Рисунки к 1 сентября\0_88911_7bcdd40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71942"/>
            <a:ext cx="2500160" cy="2547934"/>
          </a:xfrm>
          <a:prstGeom prst="rect">
            <a:avLst/>
          </a:prstGeom>
          <a:noFill/>
        </p:spPr>
      </p:pic>
      <p:pic>
        <p:nvPicPr>
          <p:cNvPr id="3073" name="Picture 1" descr="E:\надя\ПЕДЧТЕНИЯ\картинки\0030-030-Kavkazskij-plennik-rasskaz.jpg"/>
          <p:cNvPicPr>
            <a:picLocks noChangeAspect="1" noChangeArrowheads="1"/>
          </p:cNvPicPr>
          <p:nvPr/>
        </p:nvPicPr>
        <p:blipFill>
          <a:blip r:embed="rId4"/>
          <a:srcRect l="21667" t="6667" r="18333" b="13333"/>
          <a:stretch>
            <a:fillRect/>
          </a:stretch>
        </p:blipFill>
        <p:spPr bwMode="auto">
          <a:xfrm>
            <a:off x="5500694" y="3357562"/>
            <a:ext cx="3214710" cy="32147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2571744"/>
            <a:ext cx="44291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Цель урока: способствовать формированию интереса и уважения у учащихся к культуре и обычаям чеченского народа.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00042"/>
            <a:ext cx="642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Задачи: 1) развивать внимание учащихся посредством комментированного чтения глав рассказа;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2) воспитать уважение к  чеченской культуре; показать актуальность заимствования некоторых обычаев.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49" name="Picture 1" descr="E:\надя\ПЕДЧТЕНИЯ\картинки\0008-005-Golovnoj-ubor-tjubetej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2047875" cy="3810000"/>
          </a:xfrm>
          <a:prstGeom prst="rect">
            <a:avLst/>
          </a:prstGeom>
          <a:noFill/>
        </p:spPr>
      </p:pic>
      <p:pic>
        <p:nvPicPr>
          <p:cNvPr id="2050" name="Picture 2" descr="E:\надя\ПЕДЧТЕНИЯ\картинки\5562767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433886"/>
            <a:ext cx="3643762" cy="2424114"/>
          </a:xfrm>
          <a:prstGeom prst="rect">
            <a:avLst/>
          </a:prstGeom>
          <a:noFill/>
        </p:spPr>
      </p:pic>
      <p:pic>
        <p:nvPicPr>
          <p:cNvPr id="2051" name="Picture 3" descr="E:\надя\ПЕДЧТЕНИЯ\картинки\1243487443_konechnyii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876"/>
            <a:ext cx="2952754" cy="295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2071678"/>
            <a:ext cx="401263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внимание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2" descr="C:\Documents and Settings\Admin\Рабочий стол\школа\Рисунки к 1 сентября\0_88911_7bcdd40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71942"/>
            <a:ext cx="2500160" cy="254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46925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Цель работы: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1462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Способствовать развитию интереса учащихся к чтению классической литературы 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357166"/>
            <a:ext cx="2565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Задачи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571612"/>
            <a:ext cx="82153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выбрать те психолингвистические методы, которые помогут выявить актуальные для учащихся стороны изучения нового произведения;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адаптировать методику проведения свободного ассоциативного эксперимента для пятиклассников;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вычленить проблемные вопросы и с опорой на них выстроить дальнейшую работу.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857232"/>
            <a:ext cx="6292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Психолингвистика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857364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Психолингвистика – это наука, </a:t>
            </a:r>
            <a:r>
              <a:rPr lang="ru-RU" sz="4000" dirty="0" err="1" smtClean="0">
                <a:solidFill>
                  <a:schemeClr val="bg1"/>
                </a:solidFill>
              </a:rPr>
              <a:t>за-нимающаяся</a:t>
            </a:r>
            <a:r>
              <a:rPr lang="ru-RU" sz="4000" dirty="0" smtClean="0">
                <a:solidFill>
                  <a:schemeClr val="bg1"/>
                </a:solidFill>
              </a:rPr>
              <a:t> изучением </a:t>
            </a:r>
            <a:r>
              <a:rPr lang="ru-RU" sz="4000" dirty="0" err="1" smtClean="0">
                <a:solidFill>
                  <a:schemeClr val="bg1"/>
                </a:solidFill>
              </a:rPr>
              <a:t>порожде-ния</a:t>
            </a:r>
            <a:r>
              <a:rPr lang="ru-RU" sz="4000" dirty="0" smtClean="0">
                <a:solidFill>
                  <a:schemeClr val="bg1"/>
                </a:solidFill>
              </a:rPr>
              <a:t>, понимания, </a:t>
            </a:r>
            <a:r>
              <a:rPr lang="ru-RU" sz="4000" dirty="0" err="1" smtClean="0">
                <a:solidFill>
                  <a:schemeClr val="bg1"/>
                </a:solidFill>
              </a:rPr>
              <a:t>функционирова-ния</a:t>
            </a:r>
            <a:r>
              <a:rPr lang="ru-RU" sz="4000" dirty="0" smtClean="0">
                <a:solidFill>
                  <a:schemeClr val="bg1"/>
                </a:solidFill>
              </a:rPr>
              <a:t> и развития речи.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642918"/>
            <a:ext cx="7324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Виды экспериментов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857364"/>
            <a:ext cx="8286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1. Ассоциативный эксперимент.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2. Метод семантического дифференциала.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3. Методика дополнения.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4. Методика </a:t>
            </a:r>
            <a:r>
              <a:rPr lang="ru-RU" sz="3200" dirty="0" err="1" smtClean="0">
                <a:solidFill>
                  <a:schemeClr val="bg1"/>
                </a:solidFill>
              </a:rPr>
              <a:t>заканчивания</a:t>
            </a:r>
            <a:r>
              <a:rPr lang="ru-RU" sz="3200" dirty="0" smtClean="0">
                <a:solidFill>
                  <a:schemeClr val="bg1"/>
                </a:solidFill>
              </a:rPr>
              <a:t> предложения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5. </a:t>
            </a:r>
            <a:r>
              <a:rPr lang="ru-RU" sz="3200" dirty="0" err="1" smtClean="0">
                <a:solidFill>
                  <a:schemeClr val="bg1"/>
                </a:solidFill>
              </a:rPr>
              <a:t>Градуальное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шкалирование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6. Методика прямого толкования слова.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7. Классификация.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1714488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«Катарсис — то душевное </a:t>
            </a:r>
            <a:r>
              <a:rPr lang="ru-RU" sz="4000" dirty="0" err="1" smtClean="0">
                <a:solidFill>
                  <a:schemeClr val="bg1"/>
                </a:solidFill>
              </a:rPr>
              <a:t>потря-сение</a:t>
            </a:r>
            <a:r>
              <a:rPr lang="ru-RU" sz="4000" dirty="0" smtClean="0">
                <a:solidFill>
                  <a:schemeClr val="bg1"/>
                </a:solidFill>
              </a:rPr>
              <a:t>, которое заставило бы его иначе, чем до этого урока, </a:t>
            </a:r>
            <a:r>
              <a:rPr lang="ru-RU" sz="4000" dirty="0" err="1" smtClean="0">
                <a:solidFill>
                  <a:schemeClr val="bg1"/>
                </a:solidFill>
              </a:rPr>
              <a:t>эстети-чески</a:t>
            </a:r>
            <a:r>
              <a:rPr lang="ru-RU" sz="4000" dirty="0" smtClean="0">
                <a:solidFill>
                  <a:schemeClr val="bg1"/>
                </a:solidFill>
              </a:rPr>
              <a:t> относится к себе и к миру»                                                                                                 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                                   Н. Л. </a:t>
            </a:r>
            <a:r>
              <a:rPr lang="ru-RU" sz="4000" dirty="0" err="1" smtClean="0">
                <a:solidFill>
                  <a:schemeClr val="bg1"/>
                </a:solidFill>
              </a:rPr>
              <a:t>Лейдерман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929058" y="2428868"/>
            <a:ext cx="2071702" cy="1785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285749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война</a:t>
            </a:r>
          </a:p>
          <a:p>
            <a:pPr algn="ctr"/>
            <a:r>
              <a:rPr lang="ru-RU" sz="2400" dirty="0" smtClean="0"/>
              <a:t>город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3428992" y="2000240"/>
            <a:ext cx="3071834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43372" y="207167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421481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пленники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488" y="1142984"/>
            <a:ext cx="4286280" cy="4500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72066" y="135729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смерть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492919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страх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28728" y="571480"/>
            <a:ext cx="7072362" cy="585791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643042" y="13572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улица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214311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где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292893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пустыня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728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оружие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471488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борода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64291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негры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121442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0892" y="214311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боюсь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300037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друг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86116" y="571501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незнакомые люди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768" y="400050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камаз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507207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собака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Структурная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классификация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3" y="2143116"/>
            <a:ext cx="8286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Реакции-лексемы;</a:t>
            </a:r>
          </a:p>
          <a:p>
            <a:pPr lvl="0">
              <a:buFont typeface="Arial" pitchFamily="34" charset="0"/>
              <a:buChar char="•"/>
            </a:pPr>
            <a:endParaRPr lang="ru-RU" sz="36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Реакции-вопросы; </a:t>
            </a:r>
          </a:p>
          <a:p>
            <a:pPr lvl="0">
              <a:buFont typeface="Arial" pitchFamily="34" charset="0"/>
              <a:buChar char="•"/>
            </a:pPr>
            <a:endParaRPr lang="ru-RU" sz="36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Реакции-словосочетания,предложения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214290"/>
            <a:ext cx="70009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Тематическая классификация</a:t>
            </a:r>
            <a:endParaRPr lang="ru-RU" sz="6000" dirty="0" smtClean="0">
              <a:solidFill>
                <a:schemeClr val="bg1"/>
              </a:solidFill>
            </a:endParaRPr>
          </a:p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500306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военные характеристики;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реакции-ощущения;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национальная принадлежность;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географический статус Кавказа;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внешние характеристики жителей Кавказа;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реакции-отношения.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074" y="6072206"/>
            <a:ext cx="2286016" cy="369332"/>
          </a:xfrm>
          <a:prstGeom prst="rect">
            <a:avLst/>
          </a:prstGeom>
          <a:solidFill>
            <a:srgbClr val="003A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528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2014-03-27T13:47:05Z</dcterms:modified>
</cp:coreProperties>
</file>