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7" r:id="rId2"/>
    <p:sldId id="258" r:id="rId3"/>
    <p:sldId id="259" r:id="rId4"/>
    <p:sldId id="262" r:id="rId5"/>
    <p:sldId id="263" r:id="rId6"/>
    <p:sldId id="264" r:id="rId7"/>
    <p:sldId id="260" r:id="rId8"/>
    <p:sldId id="261" r:id="rId9"/>
    <p:sldId id="265" r:id="rId10"/>
    <p:sldId id="266" r:id="rId11"/>
    <p:sldId id="274" r:id="rId12"/>
    <p:sldId id="282" r:id="rId13"/>
    <p:sldId id="283" r:id="rId14"/>
    <p:sldId id="267" r:id="rId15"/>
    <p:sldId id="293" r:id="rId16"/>
    <p:sldId id="294" r:id="rId17"/>
    <p:sldId id="284" r:id="rId18"/>
    <p:sldId id="285" r:id="rId19"/>
    <p:sldId id="295" r:id="rId20"/>
    <p:sldId id="296" r:id="rId21"/>
    <p:sldId id="297" r:id="rId22"/>
    <p:sldId id="286" r:id="rId23"/>
    <p:sldId id="287" r:id="rId24"/>
    <p:sldId id="299" r:id="rId25"/>
    <p:sldId id="298" r:id="rId26"/>
    <p:sldId id="300" r:id="rId27"/>
    <p:sldId id="288" r:id="rId28"/>
    <p:sldId id="289" r:id="rId29"/>
    <p:sldId id="301" r:id="rId30"/>
    <p:sldId id="302" r:id="rId31"/>
    <p:sldId id="275" r:id="rId32"/>
    <p:sldId id="290" r:id="rId33"/>
    <p:sldId id="291" r:id="rId34"/>
    <p:sldId id="303" r:id="rId35"/>
    <p:sldId id="304" r:id="rId36"/>
    <p:sldId id="276" r:id="rId37"/>
    <p:sldId id="292" r:id="rId38"/>
    <p:sldId id="305" r:id="rId39"/>
    <p:sldId id="306" r:id="rId40"/>
    <p:sldId id="307" r:id="rId41"/>
    <p:sldId id="277" r:id="rId42"/>
    <p:sldId id="273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0B73-2C3D-4C23-922E-0CB8371AC7DC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453CE-63FB-4742-8EEC-65E639458A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53CE-63FB-4742-8EEC-65E639458A2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453CE-63FB-4742-8EEC-65E639458A2A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9" Type="http://schemas.openxmlformats.org/officeDocument/2006/relationships/slide" Target="slide38.xml"/><Relationship Id="rId3" Type="http://schemas.openxmlformats.org/officeDocument/2006/relationships/slide" Target="slide2.xml"/><Relationship Id="rId21" Type="http://schemas.openxmlformats.org/officeDocument/2006/relationships/slide" Target="slide20.xml"/><Relationship Id="rId34" Type="http://schemas.openxmlformats.org/officeDocument/2006/relationships/slide" Target="slide33.xml"/><Relationship Id="rId42" Type="http://schemas.openxmlformats.org/officeDocument/2006/relationships/slide" Target="slide41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4.xml"/><Relationship Id="rId33" Type="http://schemas.openxmlformats.org/officeDocument/2006/relationships/slide" Target="slide32.xml"/><Relationship Id="rId38" Type="http://schemas.openxmlformats.org/officeDocument/2006/relationships/slide" Target="slide37.xml"/><Relationship Id="rId2" Type="http://schemas.openxmlformats.org/officeDocument/2006/relationships/notesSlide" Target="../notesSlides/notesSlide1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29" Type="http://schemas.openxmlformats.org/officeDocument/2006/relationships/slide" Target="slide28.xml"/><Relationship Id="rId41" Type="http://schemas.openxmlformats.org/officeDocument/2006/relationships/slide" Target="slide4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3.xml"/><Relationship Id="rId32" Type="http://schemas.openxmlformats.org/officeDocument/2006/relationships/slide" Target="slide31.xml"/><Relationship Id="rId37" Type="http://schemas.openxmlformats.org/officeDocument/2006/relationships/slide" Target="slide36.xml"/><Relationship Id="rId40" Type="http://schemas.openxmlformats.org/officeDocument/2006/relationships/slide" Target="slide39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36" Type="http://schemas.openxmlformats.org/officeDocument/2006/relationships/slide" Target="slide35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31" Type="http://schemas.openxmlformats.org/officeDocument/2006/relationships/slide" Target="slide30.xml"/><Relationship Id="rId44" Type="http://schemas.openxmlformats.org/officeDocument/2006/relationships/image" Target="../media/image1.gif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1.xml"/><Relationship Id="rId27" Type="http://schemas.openxmlformats.org/officeDocument/2006/relationships/slide" Target="slide26.xml"/><Relationship Id="rId30" Type="http://schemas.openxmlformats.org/officeDocument/2006/relationships/slide" Target="slide29.xml"/><Relationship Id="rId35" Type="http://schemas.openxmlformats.org/officeDocument/2006/relationships/slide" Target="slide34.xml"/><Relationship Id="rId43" Type="http://schemas.openxmlformats.org/officeDocument/2006/relationships/slide" Target="slide4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8229600" cy="4960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16"/>
                <a:gridCol w="1143008"/>
                <a:gridCol w="1071570"/>
                <a:gridCol w="1214446"/>
                <a:gridCol w="1142960"/>
                <a:gridCol w="1371600"/>
              </a:tblGrid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Фонетика и</a:t>
                      </a:r>
                    </a:p>
                    <a:p>
                      <a:pPr algn="ctr"/>
                      <a:r>
                        <a:rPr lang="ru-RU" sz="2000" b="1" dirty="0" smtClean="0"/>
                        <a:t>орфоэпия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7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Орфография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Графика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3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Морфемика</a:t>
                      </a:r>
                      <a:r>
                        <a:rPr lang="ru-RU" sz="2000" b="1" dirty="0" smtClean="0"/>
                        <a:t> и словообразование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19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0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1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2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Морфология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3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4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5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6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7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Синтаксис и </a:t>
                      </a:r>
                    </a:p>
                    <a:p>
                      <a:pPr algn="ctr"/>
                      <a:r>
                        <a:rPr lang="ru-RU" sz="2000" b="1" dirty="0" smtClean="0"/>
                        <a:t>пунктуация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8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29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0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1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2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Лексика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3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4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5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6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7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150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Культура речи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8" action="ppaction://hlinksldjump"/>
                        </a:rPr>
                        <a:t>1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39" action="ppaction://hlinksldjump"/>
                        </a:rPr>
                        <a:t>2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40" action="ppaction://hlinksldjump"/>
                        </a:rPr>
                        <a:t>3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41" action="ppaction://hlinksldjump"/>
                        </a:rPr>
                        <a:t>4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hlinkClick r:id="rId42" action="ppaction://hlinksldjump"/>
                        </a:rPr>
                        <a:t>5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 descr="C:\Documents and Settings\Admin\Рабочий стол\школа\уроки\практика 6 а класс\картинки\858bc775bde8817ff2c8f586a71609a5.gif">
            <a:hlinkClick r:id="rId43" action="ppaction://hlinksldjump"/>
          </p:cNvPr>
          <p:cNvPicPr>
            <a:picLocks noChangeAspect="1" noChangeArrowheads="1"/>
          </p:cNvPicPr>
          <p:nvPr/>
        </p:nvPicPr>
        <p:blipFill>
          <a:blip r:embed="rId44"/>
          <a:srcRect/>
          <a:stretch>
            <a:fillRect/>
          </a:stretch>
        </p:blipFill>
        <p:spPr bwMode="auto">
          <a:xfrm>
            <a:off x="7429488" y="0"/>
            <a:ext cx="1714512" cy="169770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42910" y="214290"/>
            <a:ext cx="7072362" cy="923330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Знатоки лингвистики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Орфография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5400" dirty="0" smtClean="0"/>
              <a:t>Назовите 5 слов-исключений, в корне которых после </a:t>
            </a:r>
            <a:r>
              <a:rPr lang="ru-RU" sz="5400" dirty="0" err="1" smtClean="0"/>
              <a:t>ц</a:t>
            </a:r>
            <a:r>
              <a:rPr lang="ru-RU" sz="5400" dirty="0" smtClean="0"/>
              <a:t> пишется </a:t>
            </a:r>
            <a:r>
              <a:rPr lang="ru-RU" sz="5400" b="1" dirty="0" err="1" smtClean="0"/>
              <a:t>ы</a:t>
            </a:r>
            <a:r>
              <a:rPr lang="ru-RU" sz="5400" dirty="0" smtClean="0"/>
              <a:t>.</a:t>
            </a:r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Орфография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/>
          <a:lstStyle/>
          <a:p>
            <a:pPr lvl="0" algn="ctr">
              <a:buNone/>
            </a:pPr>
            <a:r>
              <a:rPr lang="ru-RU" dirty="0" smtClean="0"/>
              <a:t>Выполните математические действия с буквами и запишите полученное слово.</a:t>
            </a:r>
          </a:p>
          <a:p>
            <a:pPr algn="ctr">
              <a:buNone/>
            </a:pPr>
            <a:r>
              <a:rPr lang="ru-RU" sz="4400" b="1" dirty="0" smtClean="0"/>
              <a:t>НЕВА+ГОД-ВА+ВОВА-В+ЗЯТЬ-ЗЯ=</a:t>
            </a:r>
          </a:p>
          <a:p>
            <a:pPr algn="ctr">
              <a:buNone/>
            </a:pPr>
            <a:r>
              <a:rPr lang="ru-RU" dirty="0" smtClean="0"/>
              <a:t>Как необходимо написать НЕ слитно или раздельно? </a:t>
            </a:r>
          </a:p>
          <a:p>
            <a:pPr algn="ctr">
              <a:buNone/>
            </a:pPr>
            <a:r>
              <a:rPr lang="ru-RU" dirty="0" smtClean="0"/>
              <a:t>Вспомните правило и приведите свои 2 примера.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86322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Графика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Сколько букв в русском алфавите?</a:t>
            </a:r>
            <a:endParaRPr lang="ru-RU" sz="66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Графика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/>
              <a:t>Назовите 10-ую букву алфавита</a:t>
            </a:r>
            <a:endParaRPr lang="ru-RU" sz="72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Графика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ru-RU" sz="6500" dirty="0" smtClean="0"/>
              <a:t>Какие 2 буквы русского алфавита ранее обозначали гласные звуки, а сейчас не обозначают звуков вообще?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5214950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Графика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7200" dirty="0" smtClean="0"/>
              <a:t>Объясните название книги «</a:t>
            </a:r>
            <a:r>
              <a:rPr lang="ru-RU" sz="7200" b="1" dirty="0" smtClean="0"/>
              <a:t>АЗБУКА»</a:t>
            </a:r>
            <a:r>
              <a:rPr lang="ru-RU" sz="7200" dirty="0" smtClean="0"/>
              <a:t>.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Графика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dirty="0" smtClean="0"/>
              <a:t>Составьте предложение из </a:t>
            </a:r>
            <a:r>
              <a:rPr lang="ru-RU" sz="6600" b="1" dirty="0" smtClean="0"/>
              <a:t>10 </a:t>
            </a:r>
            <a:r>
              <a:rPr lang="ru-RU" sz="6600" dirty="0" smtClean="0"/>
              <a:t>слов начинающихся на букву </a:t>
            </a:r>
            <a:r>
              <a:rPr lang="ru-RU" sz="6600" b="1" dirty="0" smtClean="0"/>
              <a:t>о</a:t>
            </a:r>
            <a:r>
              <a:rPr lang="ru-RU" sz="6600" dirty="0" smtClean="0"/>
              <a:t>.</a:t>
            </a:r>
            <a:endParaRPr lang="ru-RU" sz="66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467723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hlinkClick r:id="rId2" action="ppaction://hlinksldjump"/>
              </a:rPr>
              <a:t>Морфемика</a:t>
            </a:r>
            <a:r>
              <a:rPr lang="ru-RU" dirty="0" smtClean="0">
                <a:hlinkClick r:id="rId2" action="ppaction://hlinksldjump"/>
              </a:rPr>
              <a:t> и словообразование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/>
              <a:t>Какая морфема чаще всего находится перед корнем ?</a:t>
            </a:r>
            <a:endParaRPr lang="ru-RU" sz="72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hlinkClick r:id="rId2" action="ppaction://hlinksldjump"/>
              </a:rPr>
              <a:t>Морфемика</a:t>
            </a:r>
            <a:r>
              <a:rPr lang="ru-RU" dirty="0" smtClean="0">
                <a:hlinkClick r:id="rId2" action="ppaction://hlinksldjump"/>
              </a:rPr>
              <a:t> и словообразование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/>
              <a:t>Назовите значение суффикса </a:t>
            </a:r>
            <a:r>
              <a:rPr lang="ru-RU" sz="7200" b="1" dirty="0" smtClean="0"/>
              <a:t>-</a:t>
            </a:r>
            <a:r>
              <a:rPr lang="ru-RU" sz="7200" b="1" dirty="0" err="1" smtClean="0"/>
              <a:t>щик</a:t>
            </a:r>
            <a:r>
              <a:rPr lang="ru-RU" sz="7200" b="1" dirty="0" smtClean="0"/>
              <a:t>- </a:t>
            </a:r>
            <a:r>
              <a:rPr lang="ru-RU" sz="7200" dirty="0" smtClean="0"/>
              <a:t>в слове </a:t>
            </a:r>
            <a:r>
              <a:rPr lang="ru-RU" sz="7200" b="1" i="1" dirty="0" smtClean="0"/>
              <a:t>каменщик</a:t>
            </a:r>
            <a:r>
              <a:rPr lang="ru-RU" sz="7200" dirty="0" smtClean="0"/>
              <a:t>.</a:t>
            </a:r>
            <a:endParaRPr lang="ru-RU" sz="72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hlinkClick r:id="rId2" action="ppaction://hlinksldjump"/>
              </a:rPr>
              <a:t>Морфемика</a:t>
            </a:r>
            <a:r>
              <a:rPr lang="ru-RU" dirty="0" smtClean="0">
                <a:hlinkClick r:id="rId2" action="ppaction://hlinksldjump"/>
              </a:rPr>
              <a:t> и словообразование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algn="ctr">
              <a:buNone/>
            </a:pPr>
            <a:r>
              <a:rPr lang="ru-RU" sz="6600" dirty="0" smtClean="0"/>
              <a:t>Определите способ образования слова </a:t>
            </a:r>
            <a:r>
              <a:rPr lang="ru-RU" sz="6600" b="1" i="1" dirty="0" smtClean="0"/>
              <a:t>ключик.</a:t>
            </a:r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Фонетика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4000" dirty="0" smtClean="0"/>
              <a:t>В каком слове ударение падает на второй слог:</a:t>
            </a:r>
          </a:p>
          <a:p>
            <a:pPr algn="ctr">
              <a:buNone/>
            </a:pPr>
            <a:r>
              <a:rPr lang="ru-RU" sz="4000" b="1" i="1" dirty="0" smtClean="0"/>
              <a:t>-было, </a:t>
            </a:r>
          </a:p>
          <a:p>
            <a:pPr algn="ctr">
              <a:buNone/>
            </a:pPr>
            <a:r>
              <a:rPr lang="ru-RU" sz="4000" b="1" i="1" dirty="0" smtClean="0"/>
              <a:t>-понял, </a:t>
            </a:r>
          </a:p>
          <a:p>
            <a:pPr algn="ctr">
              <a:buNone/>
            </a:pPr>
            <a:r>
              <a:rPr lang="ru-RU" sz="4000" b="1" i="1" dirty="0" smtClean="0"/>
              <a:t>-цемент, </a:t>
            </a:r>
          </a:p>
          <a:p>
            <a:pPr algn="ctr">
              <a:buNone/>
            </a:pPr>
            <a:r>
              <a:rPr lang="ru-RU" sz="4000" b="1" i="1" dirty="0" smtClean="0"/>
              <a:t>-силос</a:t>
            </a:r>
            <a:r>
              <a:rPr lang="ru-RU" sz="4000" dirty="0" smtClean="0"/>
              <a:t>?</a:t>
            </a: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hlinkClick r:id="rId2" action="ppaction://hlinksldjump"/>
              </a:rPr>
              <a:t>Морфемика</a:t>
            </a:r>
            <a:r>
              <a:rPr lang="ru-RU" dirty="0" smtClean="0">
                <a:hlinkClick r:id="rId2" action="ppaction://hlinksldjump"/>
              </a:rPr>
              <a:t> и словообразование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800" dirty="0" smtClean="0"/>
              <a:t>Определите, в какой морфеме есть беглый гласный:</a:t>
            </a:r>
          </a:p>
          <a:p>
            <a:pPr algn="ctr">
              <a:buNone/>
            </a:pPr>
            <a:r>
              <a:rPr lang="ru-RU" sz="4800" b="1" i="1" dirty="0" smtClean="0"/>
              <a:t>-</a:t>
            </a:r>
            <a:r>
              <a:rPr lang="ru-RU" sz="4800" b="1" i="1" dirty="0" err="1" smtClean="0"/>
              <a:t>подогнать-подгоню</a:t>
            </a:r>
            <a:r>
              <a:rPr lang="ru-RU" sz="4800" dirty="0" smtClean="0"/>
              <a:t>.</a:t>
            </a:r>
            <a:endParaRPr lang="ru-RU" sz="48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hlinkClick r:id="rId2" action="ppaction://hlinksldjump"/>
              </a:rPr>
              <a:t>Морфемика</a:t>
            </a:r>
            <a:r>
              <a:rPr lang="ru-RU" dirty="0" smtClean="0">
                <a:hlinkClick r:id="rId2" action="ppaction://hlinksldjump"/>
              </a:rPr>
              <a:t> и словообразование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Количество букв в названии морфемы, стоящей перед корнем, разделить на число морфем в слове </a:t>
            </a:r>
            <a:r>
              <a:rPr lang="ru-RU" sz="5400" b="1" i="1" dirty="0" smtClean="0"/>
              <a:t>говорливый</a:t>
            </a:r>
            <a:r>
              <a:rPr lang="ru-RU" sz="4800" dirty="0" smtClean="0"/>
              <a:t>. </a:t>
            </a:r>
            <a:endParaRPr lang="ru-RU" sz="48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467723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Морфология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 algn="ctr">
              <a:buNone/>
            </a:pPr>
            <a:r>
              <a:rPr lang="ru-RU" sz="6000" dirty="0" smtClean="0"/>
              <a:t>Какой частью речи являются слова: </a:t>
            </a:r>
            <a:r>
              <a:rPr lang="ru-RU" sz="6000" b="1" i="1" dirty="0" smtClean="0"/>
              <a:t>быстро, налево, вчера</a:t>
            </a:r>
            <a:r>
              <a:rPr lang="ru-RU" sz="60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Морфология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6000" dirty="0" smtClean="0"/>
              <a:t>Назовите часть речи, которая служит для связи слов в словосочетании и предложении.</a:t>
            </a:r>
            <a:endParaRPr lang="ru-RU" sz="60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82" y="5143512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Морфология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algn="ctr">
              <a:buNone/>
            </a:pPr>
            <a:r>
              <a:rPr lang="ru-RU" sz="4400" dirty="0" smtClean="0"/>
              <a:t>Какой частью речи является 7-ое слово в предложении </a:t>
            </a:r>
            <a:r>
              <a:rPr lang="ru-RU" sz="4400" b="1" i="1" dirty="0" smtClean="0"/>
              <a:t>«Выхожу на полянку и вдруг вижу два белых гриба»</a:t>
            </a:r>
            <a:r>
              <a:rPr lang="ru-RU" sz="4400" i="1" dirty="0" smtClean="0"/>
              <a:t>?</a:t>
            </a:r>
            <a:endParaRPr lang="ru-RU" sz="44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Морфология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000" dirty="0" smtClean="0"/>
              <a:t>Какие  части речи могут иметь одновременно такие грамматические характеристики, как </a:t>
            </a:r>
            <a:r>
              <a:rPr lang="ru-RU" sz="4000" u="sng" dirty="0" smtClean="0"/>
              <a:t>падеж, род, число</a:t>
            </a:r>
            <a:r>
              <a:rPr lang="ru-RU" sz="4000" dirty="0" smtClean="0"/>
              <a:t>?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Морфология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/>
          <a:lstStyle/>
          <a:p>
            <a:pPr lvl="0" algn="ctr">
              <a:buNone/>
            </a:pPr>
            <a:r>
              <a:rPr lang="ru-RU" dirty="0" smtClean="0"/>
              <a:t>Образуйте из букв слова </a:t>
            </a:r>
            <a:r>
              <a:rPr lang="ru-RU" b="1" dirty="0" smtClean="0"/>
              <a:t>ИМЯ СУЩЕСТВИТЕЛЬНОЕ </a:t>
            </a:r>
            <a:r>
              <a:rPr lang="ru-RU" dirty="0" smtClean="0"/>
              <a:t>по одному слову каждой части речи: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467723"/>
            <a:ext cx="2000232" cy="2390277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43042" y="2857496"/>
          <a:ext cx="6096000" cy="375572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Имя существительное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Глагол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 существительное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 прилагательное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 числительное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Местоимение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1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Наречие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Предлог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Союз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Частица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Синтаксис и пунктуация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Какие члены предложения могут входить в грамматическую основу ?</a:t>
            </a:r>
            <a:endParaRPr lang="ru-RU" sz="54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3" action="ppaction://hlinksldjump"/>
              </a:rPr>
              <a:t>Синтаксис и пунктуация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dirty="0" smtClean="0"/>
              <a:t>Как называется тип предложения, в котором кроме главных членов есть второстепенные?</a:t>
            </a:r>
            <a:endParaRPr lang="ru-RU" sz="54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5000636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Синтаксис и пунктуация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800" dirty="0" smtClean="0"/>
              <a:t>Назовите однородные члены в предложении </a:t>
            </a:r>
            <a:r>
              <a:rPr lang="ru-RU" sz="4800" b="1" i="1" dirty="0" smtClean="0"/>
              <a:t>«Два дня ходил Иван-царевич по лесам и по лугам»</a:t>
            </a:r>
            <a:r>
              <a:rPr lang="ru-RU" sz="4800" b="1" dirty="0" smtClean="0"/>
              <a:t>.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467723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Фонетика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6600" dirty="0" smtClean="0"/>
              <a:t>Сколько звуков обозначает буква </a:t>
            </a:r>
            <a:r>
              <a:rPr lang="ru-RU" sz="6600" b="1" i="1" dirty="0" smtClean="0"/>
              <a:t>я</a:t>
            </a:r>
            <a:r>
              <a:rPr lang="ru-RU" sz="6600" dirty="0" smtClean="0"/>
              <a:t> в слове </a:t>
            </a:r>
            <a:r>
              <a:rPr lang="ru-RU" sz="6600" b="1" i="1" dirty="0" smtClean="0"/>
              <a:t>маяк</a:t>
            </a:r>
            <a:r>
              <a:rPr lang="ru-RU" sz="66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Синтаксис и пунктуация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000" dirty="0" smtClean="0"/>
              <a:t>Расставьте и объясните знаки препинания в предложении </a:t>
            </a:r>
            <a:r>
              <a:rPr lang="ru-RU" sz="4400" b="1" i="1" dirty="0" smtClean="0"/>
              <a:t>«В пышный наряд одеваются деревья миндаль абрикос персик».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Синтаксис и пунктуация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/>
          <a:lstStyle/>
          <a:p>
            <a:pPr lvl="0" algn="ctr">
              <a:buNone/>
            </a:pPr>
            <a:r>
              <a:rPr lang="ru-RU" sz="4000" dirty="0" smtClean="0"/>
              <a:t>Зачёркивая буквы </a:t>
            </a:r>
            <a:r>
              <a:rPr lang="ru-RU" sz="4400" b="1" dirty="0" smtClean="0"/>
              <a:t>Г, Ц, Ю, </a:t>
            </a:r>
            <a:r>
              <a:rPr lang="ru-RU" sz="4000" dirty="0" smtClean="0"/>
              <a:t>вы получите предложение- высказывание А.П.Чехова о знаках препинания. </a:t>
            </a:r>
          </a:p>
          <a:p>
            <a:pPr lvl="0" algn="ctr">
              <a:buNone/>
            </a:pPr>
            <a:r>
              <a:rPr lang="ru-RU" sz="4000" dirty="0" smtClean="0"/>
              <a:t>Запишите это предложение. Как вы его понимаете?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467723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Лексика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 algn="ctr">
              <a:buNone/>
            </a:pPr>
            <a:r>
              <a:rPr lang="ru-RU" sz="5400" dirty="0" smtClean="0"/>
              <a:t>Как называется группа слов, которые пишутся по-разному, но имеют схожее значение?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5000636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Лексика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 algn="ctr">
              <a:buNone/>
            </a:pPr>
            <a:r>
              <a:rPr lang="ru-RU" sz="6600" dirty="0" smtClean="0"/>
              <a:t>Подберите 3 антонима к слову </a:t>
            </a:r>
            <a:r>
              <a:rPr lang="ru-RU" sz="6600" b="1" i="1" dirty="0" smtClean="0"/>
              <a:t>грустный</a:t>
            </a:r>
            <a:r>
              <a:rPr lang="ru-RU" sz="6600" i="1" dirty="0" smtClean="0"/>
              <a:t>.</a:t>
            </a:r>
            <a:endParaRPr lang="ru-RU" sz="66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Лексика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Каким фразеологизмом можно заменить словосочетание «</a:t>
            </a:r>
            <a:r>
              <a:rPr lang="ru-RU" sz="4800" b="1" i="1" dirty="0" smtClean="0"/>
              <a:t>трудиться очень плохо»</a:t>
            </a:r>
            <a:r>
              <a:rPr lang="ru-RU" sz="4800" i="1" dirty="0" smtClean="0"/>
              <a:t>?</a:t>
            </a:r>
            <a:endParaRPr lang="ru-RU" sz="4800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Лексика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7200" dirty="0" smtClean="0"/>
              <a:t>Каково лексическое</a:t>
            </a:r>
          </a:p>
          <a:p>
            <a:pPr lvl="0" algn="ctr">
              <a:buNone/>
            </a:pPr>
            <a:r>
              <a:rPr lang="ru-RU" sz="7200" dirty="0" smtClean="0"/>
              <a:t>значение слова </a:t>
            </a:r>
            <a:r>
              <a:rPr lang="ru-RU" sz="8000" b="1" dirty="0" smtClean="0"/>
              <a:t>«</a:t>
            </a:r>
            <a:r>
              <a:rPr lang="ru-RU" sz="8000" b="1" i="1" dirty="0" smtClean="0"/>
              <a:t>пядь»?</a:t>
            </a:r>
            <a:endParaRPr lang="ru-RU" sz="8000" b="1" dirty="0" smtClean="0"/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Лексика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/>
          <a:lstStyle/>
          <a:p>
            <a:pPr lvl="0" algn="ctr">
              <a:buNone/>
            </a:pPr>
            <a:r>
              <a:rPr lang="ru-RU" sz="4800" dirty="0" smtClean="0"/>
              <a:t>Составьте предложения, в которых слова </a:t>
            </a:r>
            <a:r>
              <a:rPr lang="ru-RU" sz="5400" b="1" i="1" dirty="0" smtClean="0"/>
              <a:t>потерянный, золотой, тяжёлый </a:t>
            </a:r>
            <a:r>
              <a:rPr lang="ru-RU" sz="4800" dirty="0" smtClean="0"/>
              <a:t>имели бы переносное значение.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5072074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Культура речи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lvl="0" algn="ctr">
              <a:buNone/>
            </a:pPr>
            <a:r>
              <a:rPr lang="ru-RU" sz="5400" dirty="0" smtClean="0"/>
              <a:t>Найдите лишнее слово: </a:t>
            </a:r>
            <a:r>
              <a:rPr lang="ru-RU" sz="5400" b="1" i="1" dirty="0" smtClean="0"/>
              <a:t>будьте добры, пожалуйста, здорово, спасибо?</a:t>
            </a:r>
            <a:endParaRPr lang="ru-RU" sz="5400" b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Культура речи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lvl="0" algn="ctr">
              <a:buNone/>
            </a:pPr>
            <a:r>
              <a:rPr lang="ru-RU" sz="6600" dirty="0" smtClean="0"/>
              <a:t>С помощью каких вежливых слов можно поблагодарить человека?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Культура речи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5400" dirty="0" smtClean="0"/>
              <a:t>Расставьте верно ударения: </a:t>
            </a:r>
            <a:r>
              <a:rPr lang="ru-RU" sz="5400" b="1" i="1" dirty="0" smtClean="0"/>
              <a:t>торты, звонит, арахис, балуешь</a:t>
            </a:r>
            <a:r>
              <a:rPr lang="ru-RU" sz="5400" i="1" dirty="0" smtClean="0"/>
              <a:t>.</a:t>
            </a:r>
            <a:endParaRPr lang="ru-RU" sz="5400" dirty="0" smtClean="0"/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Фонетика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algn="ctr">
              <a:buNone/>
            </a:pPr>
            <a:r>
              <a:rPr lang="ru-RU" sz="4000" dirty="0" smtClean="0"/>
              <a:t>В каком слове все согласные звуки мягкие:</a:t>
            </a:r>
          </a:p>
          <a:p>
            <a:pPr algn="ctr">
              <a:buNone/>
            </a:pPr>
            <a:r>
              <a:rPr lang="ru-RU" sz="4000" b="1" i="1" dirty="0" smtClean="0"/>
              <a:t>-пятка, </a:t>
            </a:r>
          </a:p>
          <a:p>
            <a:pPr algn="ctr">
              <a:buNone/>
            </a:pPr>
            <a:r>
              <a:rPr lang="ru-RU" sz="4000" b="1" i="1" dirty="0" smtClean="0"/>
              <a:t>-земной, </a:t>
            </a:r>
          </a:p>
          <a:p>
            <a:pPr algn="ctr">
              <a:buNone/>
            </a:pPr>
            <a:r>
              <a:rPr lang="ru-RU" sz="4000" b="1" i="1" dirty="0" smtClean="0"/>
              <a:t>-конь, </a:t>
            </a:r>
          </a:p>
          <a:p>
            <a:pPr algn="ctr">
              <a:buNone/>
            </a:pPr>
            <a:r>
              <a:rPr lang="ru-RU" sz="4000" b="1" i="1" dirty="0" smtClean="0"/>
              <a:t>-верить?</a:t>
            </a:r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Культура речи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400" dirty="0" smtClean="0"/>
              <a:t>Разыграйте сценку: Вы заблудились в городе и вам необходимо обратиться за помощью к незнакомому человеку.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Культура речи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429288"/>
          </a:xfrm>
          <a:solidFill>
            <a:srgbClr val="FF5050"/>
          </a:solidFill>
        </p:spPr>
        <p:txBody>
          <a:bodyPr>
            <a:normAutofit fontScale="77500" lnSpcReduction="20000"/>
          </a:bodyPr>
          <a:lstStyle/>
          <a:p>
            <a:pPr lvl="0" algn="ctr">
              <a:buNone/>
            </a:pPr>
            <a:r>
              <a:rPr lang="ru-RU" dirty="0" smtClean="0"/>
              <a:t>Прочитайте выразительно отрывок стихотворения Б.Окуджавы «Пожелание друзьям»:</a:t>
            </a:r>
          </a:p>
          <a:p>
            <a:pPr algn="ctr">
              <a:buNone/>
            </a:pPr>
            <a:r>
              <a:rPr lang="ru-RU" b="1" i="1" dirty="0" smtClean="0"/>
              <a:t>Давайте восклицать,</a:t>
            </a:r>
          </a:p>
          <a:p>
            <a:pPr algn="ctr">
              <a:buNone/>
            </a:pPr>
            <a:r>
              <a:rPr lang="ru-RU" b="1" i="1" dirty="0" smtClean="0"/>
              <a:t>Друг другом восхищаться,</a:t>
            </a:r>
          </a:p>
          <a:p>
            <a:pPr algn="ctr">
              <a:buNone/>
            </a:pPr>
            <a:r>
              <a:rPr lang="ru-RU" b="1" i="1" dirty="0" smtClean="0"/>
              <a:t>Высокопарных слов</a:t>
            </a:r>
          </a:p>
          <a:p>
            <a:pPr algn="ctr">
              <a:buNone/>
            </a:pPr>
            <a:r>
              <a:rPr lang="ru-RU" b="1" i="1" dirty="0" smtClean="0"/>
              <a:t>Не надо опасаться, </a:t>
            </a:r>
          </a:p>
          <a:p>
            <a:pPr algn="ctr">
              <a:buNone/>
            </a:pPr>
            <a:r>
              <a:rPr lang="ru-RU" b="1" i="1" dirty="0" smtClean="0"/>
              <a:t>Давайте говорить </a:t>
            </a:r>
          </a:p>
          <a:p>
            <a:pPr algn="ctr">
              <a:buNone/>
            </a:pPr>
            <a:r>
              <a:rPr lang="ru-RU" b="1" i="1" dirty="0" smtClean="0"/>
              <a:t>Друг другу комплименты – </a:t>
            </a:r>
          </a:p>
          <a:p>
            <a:pPr algn="ctr">
              <a:buNone/>
            </a:pPr>
            <a:r>
              <a:rPr lang="ru-RU" b="1" i="1" dirty="0" smtClean="0"/>
              <a:t>Ведь это все любви</a:t>
            </a:r>
          </a:p>
          <a:p>
            <a:pPr algn="ctr">
              <a:buNone/>
            </a:pPr>
            <a:r>
              <a:rPr lang="ru-RU" b="1" i="1" dirty="0" smtClean="0"/>
              <a:t>Счастливые моменты.</a:t>
            </a:r>
          </a:p>
          <a:p>
            <a:r>
              <a:rPr lang="ru-RU" dirty="0" smtClean="0"/>
              <a:t>-дайте определение: </a:t>
            </a:r>
            <a:r>
              <a:rPr lang="ru-RU" i="1" dirty="0" smtClean="0"/>
              <a:t>комплимент – это...</a:t>
            </a:r>
            <a:endParaRPr lang="ru-RU" dirty="0" smtClean="0"/>
          </a:p>
          <a:p>
            <a:r>
              <a:rPr lang="ru-RU" dirty="0" smtClean="0"/>
              <a:t>- доверяете ли вы комплиментам или считаете их лестью?</a:t>
            </a:r>
          </a:p>
          <a:p>
            <a:r>
              <a:rPr lang="ru-RU" dirty="0" smtClean="0"/>
              <a:t>- скажите не менее 5 искренних комплиментов своим одноклассникам.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1357298"/>
            <a:ext cx="6311343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ru-RU" sz="9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Спасибо за </a:t>
            </a:r>
          </a:p>
          <a:p>
            <a:pPr algn="ctr"/>
            <a:r>
              <a:rPr lang="ru-RU" sz="9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внимание</a:t>
            </a:r>
            <a:endParaRPr lang="ru-RU" sz="9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Фонетика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lvl="0" algn="ctr">
              <a:buNone/>
            </a:pPr>
            <a:r>
              <a:rPr lang="ru-RU" sz="4000" dirty="0" smtClean="0"/>
              <a:t>В каком слове количество букв и звуков совпадает:</a:t>
            </a:r>
          </a:p>
          <a:p>
            <a:pPr algn="ctr">
              <a:buNone/>
            </a:pPr>
            <a:r>
              <a:rPr lang="ru-RU" sz="4000" b="1" i="1" dirty="0" smtClean="0"/>
              <a:t>-апрель,</a:t>
            </a:r>
          </a:p>
          <a:p>
            <a:pPr algn="ctr">
              <a:buNone/>
            </a:pPr>
            <a:r>
              <a:rPr lang="ru-RU" sz="4000" b="1" i="1" dirty="0" smtClean="0"/>
              <a:t>-яркий,</a:t>
            </a:r>
          </a:p>
          <a:p>
            <a:pPr algn="ctr">
              <a:buNone/>
            </a:pPr>
            <a:r>
              <a:rPr lang="ru-RU" sz="4000" b="1" i="1" dirty="0" smtClean="0"/>
              <a:t>-льют,</a:t>
            </a:r>
          </a:p>
          <a:p>
            <a:pPr algn="ctr">
              <a:buNone/>
            </a:pPr>
            <a:r>
              <a:rPr lang="ru-RU" sz="4000" b="1" i="1" dirty="0" smtClean="0"/>
              <a:t>-здесь</a:t>
            </a:r>
            <a:r>
              <a:rPr lang="ru-RU" sz="4000" dirty="0" smtClean="0"/>
              <a:t>?</a:t>
            </a:r>
          </a:p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endParaRPr lang="ru-RU" sz="4000" b="1" i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Фонетика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  <a:solidFill>
            <a:srgbClr val="FF5050"/>
          </a:solidFill>
        </p:spPr>
        <p:txBody>
          <a:bodyPr/>
          <a:lstStyle/>
          <a:p>
            <a:pPr algn="ctr">
              <a:buNone/>
            </a:pPr>
            <a:r>
              <a:rPr lang="ru-RU" sz="5400" dirty="0" smtClean="0"/>
              <a:t>Сколько звуков </a:t>
            </a:r>
            <a:r>
              <a:rPr lang="ru-RU" sz="5400" b="1" dirty="0" smtClean="0"/>
              <a:t>[</a:t>
            </a:r>
            <a:r>
              <a:rPr lang="ru-RU" sz="5400" b="1" dirty="0" err="1" smtClean="0"/>
              <a:t>з</a:t>
            </a:r>
            <a:r>
              <a:rPr lang="ru-RU" sz="5400" b="1" dirty="0" smtClean="0"/>
              <a:t>] </a:t>
            </a:r>
            <a:r>
              <a:rPr lang="ru-RU" sz="5400" dirty="0" smtClean="0"/>
              <a:t>в предложении </a:t>
            </a:r>
            <a:r>
              <a:rPr lang="ru-RU" sz="5400" b="1" u="sng" dirty="0" smtClean="0"/>
              <a:t>«</a:t>
            </a:r>
            <a:r>
              <a:rPr lang="ru-RU" sz="5400" b="1" i="1" u="sng" dirty="0" smtClean="0"/>
              <a:t>Зина не раз обращалась к Захару с просьбой сдать книги»?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467723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Орфография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sz="4800" dirty="0" smtClean="0"/>
              <a:t>Верно ли утверждение, что в словах </a:t>
            </a:r>
            <a:r>
              <a:rPr lang="ru-RU" sz="4800" b="1" i="1" dirty="0" smtClean="0"/>
              <a:t>приехать, прибежать, приползти</a:t>
            </a:r>
            <a:r>
              <a:rPr lang="ru-RU" sz="4800" dirty="0" smtClean="0"/>
              <a:t> значение приставки </a:t>
            </a:r>
            <a:r>
              <a:rPr lang="ru-RU" sz="4800" b="1" dirty="0" smtClean="0"/>
              <a:t>при</a:t>
            </a:r>
            <a:r>
              <a:rPr lang="ru-RU" sz="4800" dirty="0" smtClean="0"/>
              <a:t> – </a:t>
            </a:r>
            <a:r>
              <a:rPr lang="ru-RU" sz="4800" u="sng" dirty="0" smtClean="0"/>
              <a:t>приближение</a:t>
            </a:r>
            <a:r>
              <a:rPr lang="ru-RU" sz="48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68" y="4723828"/>
            <a:ext cx="1785918" cy="2134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Орфография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ru-RU" sz="5400" dirty="0" smtClean="0"/>
              <a:t>С помощью какого слова можно проверить написание безударной гласной в слове </a:t>
            </a:r>
            <a:r>
              <a:rPr lang="ru-RU" sz="5400" b="1" i="1" dirty="0" smtClean="0"/>
              <a:t>плодовые</a:t>
            </a:r>
            <a:r>
              <a:rPr lang="ru-RU" sz="5400" i="1" dirty="0" smtClean="0"/>
              <a:t>?</a:t>
            </a:r>
            <a:endParaRPr lang="ru-RU" sz="54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Орфография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  <a:solidFill>
            <a:srgbClr val="FFFF99"/>
          </a:solidFill>
        </p:spPr>
        <p:txBody>
          <a:bodyPr/>
          <a:lstStyle/>
          <a:p>
            <a:pPr algn="ctr">
              <a:buNone/>
            </a:pPr>
            <a:endParaRPr lang="ru-RU" sz="4000" b="1" i="1" dirty="0" smtClean="0"/>
          </a:p>
          <a:p>
            <a:pPr algn="ctr">
              <a:buNone/>
            </a:pPr>
            <a:r>
              <a:rPr lang="ru-RU" sz="4800" dirty="0" smtClean="0"/>
              <a:t>Назовите 7 глаголов-исключений на –</a:t>
            </a:r>
            <a:r>
              <a:rPr lang="ru-RU" sz="4800" dirty="0" err="1" smtClean="0"/>
              <a:t>еть</a:t>
            </a:r>
            <a:r>
              <a:rPr lang="ru-RU" sz="4800" dirty="0" smtClean="0"/>
              <a:t>, которые относятся ко </a:t>
            </a:r>
            <a:r>
              <a:rPr lang="en-US" sz="4800" dirty="0" smtClean="0"/>
              <a:t>II</a:t>
            </a:r>
            <a:r>
              <a:rPr lang="ru-RU" sz="4800" dirty="0" smtClean="0"/>
              <a:t> спряжению.</a:t>
            </a:r>
            <a:r>
              <a:rPr lang="en-US" sz="4800" dirty="0" smtClean="0"/>
              <a:t> </a:t>
            </a:r>
            <a:endParaRPr lang="ru-RU" sz="4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w400_c8059c8c4b1403889236be74fdaf64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54" y="4286256"/>
            <a:ext cx="2000232" cy="23902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815</Words>
  <PresentationFormat>Экран (4:3)</PresentationFormat>
  <Paragraphs>183</Paragraphs>
  <Slides>42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Слайд 1</vt:lpstr>
      <vt:lpstr>Фонетика 1.</vt:lpstr>
      <vt:lpstr>Фонетика 2.</vt:lpstr>
      <vt:lpstr>Фонетика 3.</vt:lpstr>
      <vt:lpstr>Фонетика 4.</vt:lpstr>
      <vt:lpstr>Фонетика 5.</vt:lpstr>
      <vt:lpstr>Орфография 1.</vt:lpstr>
      <vt:lpstr>Орфография 2.</vt:lpstr>
      <vt:lpstr>Орфография 3.</vt:lpstr>
      <vt:lpstr>Орфография 4.</vt:lpstr>
      <vt:lpstr>Орфография 5.</vt:lpstr>
      <vt:lpstr>Графика 1.</vt:lpstr>
      <vt:lpstr>Графика 2.</vt:lpstr>
      <vt:lpstr>Графика 3.</vt:lpstr>
      <vt:lpstr>Графика 4.</vt:lpstr>
      <vt:lpstr>Графика 5.</vt:lpstr>
      <vt:lpstr>Морфемика и словообразование 1.</vt:lpstr>
      <vt:lpstr>Морфемика и словообразование 2.</vt:lpstr>
      <vt:lpstr>Морфемика и словообразование 3.</vt:lpstr>
      <vt:lpstr>Морфемика и словообразование 4.</vt:lpstr>
      <vt:lpstr>Морфемика и словообразование 5.</vt:lpstr>
      <vt:lpstr>Морфология 1.</vt:lpstr>
      <vt:lpstr>Морфология 2.</vt:lpstr>
      <vt:lpstr>Морфология 3.</vt:lpstr>
      <vt:lpstr>Морфология 4.</vt:lpstr>
      <vt:lpstr>Морфология 5.</vt:lpstr>
      <vt:lpstr>Синтаксис и пунктуация 1.</vt:lpstr>
      <vt:lpstr>Синтаксис и пунктуация 2.</vt:lpstr>
      <vt:lpstr>Синтаксис и пунктуация 3.</vt:lpstr>
      <vt:lpstr>Синтаксис и пунктуация 4.</vt:lpstr>
      <vt:lpstr>Синтаксис и пунктуация 5.</vt:lpstr>
      <vt:lpstr>Лексика 1.</vt:lpstr>
      <vt:lpstr>Лексика 2.</vt:lpstr>
      <vt:lpstr>Лексика 3.</vt:lpstr>
      <vt:lpstr>Лексика 4.</vt:lpstr>
      <vt:lpstr>Лексика 5.</vt:lpstr>
      <vt:lpstr>Культура речи 1.</vt:lpstr>
      <vt:lpstr>Культура речи 2.</vt:lpstr>
      <vt:lpstr>Культура речи 3.</vt:lpstr>
      <vt:lpstr>Культура речи 4.</vt:lpstr>
      <vt:lpstr>Культура речи 5.</vt:lpstr>
      <vt:lpstr>Слайд 42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29</cp:revision>
  <dcterms:modified xsi:type="dcterms:W3CDTF">2021-01-30T05:55:44Z</dcterms:modified>
</cp:coreProperties>
</file>