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8D7-1576-49BA-A2F8-384B1EC0C3AA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0094-1699-4C45-AA0E-4C8989D9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4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8D7-1576-49BA-A2F8-384B1EC0C3AA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0094-1699-4C45-AA0E-4C8989D9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2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8D7-1576-49BA-A2F8-384B1EC0C3AA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0094-1699-4C45-AA0E-4C8989D9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9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8D7-1576-49BA-A2F8-384B1EC0C3AA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0094-1699-4C45-AA0E-4C8989D9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4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8D7-1576-49BA-A2F8-384B1EC0C3AA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0094-1699-4C45-AA0E-4C8989D9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0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8D7-1576-49BA-A2F8-384B1EC0C3AA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0094-1699-4C45-AA0E-4C8989D9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4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8D7-1576-49BA-A2F8-384B1EC0C3AA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0094-1699-4C45-AA0E-4C8989D9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1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8D7-1576-49BA-A2F8-384B1EC0C3AA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0094-1699-4C45-AA0E-4C8989D9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8D7-1576-49BA-A2F8-384B1EC0C3AA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0094-1699-4C45-AA0E-4C8989D9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9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8D7-1576-49BA-A2F8-384B1EC0C3AA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0094-1699-4C45-AA0E-4C8989D9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6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8D7-1576-49BA-A2F8-384B1EC0C3AA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0094-1699-4C45-AA0E-4C8989D9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0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D8D7-1576-49BA-A2F8-384B1EC0C3AA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D0094-1699-4C45-AA0E-4C8989D90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6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Формы работы «Учитель- учитель», «Ученик- ученик»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58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наставничества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«Ученик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5" name="Picture 4" descr="https://im0-tub-ru.yandex.net/i?id=365343302101259dcb55e6fe5a582ce0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5832475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старшеклассников «Лидер»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F:\вектор\Команда Лидер\Фильм визитка\Портфолио Киры\Вектор успеха\liiZ4GhlN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902467" y="1825625"/>
            <a:ext cx="5339065" cy="43513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34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84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«Лидер в тебе» 2019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F:\вектор\Команда Лидер\Фильм визитка\Портфолио Киры\Вектор успеха\9rY7dWnjBoE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518961" y="1246634"/>
            <a:ext cx="6506599" cy="5147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49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63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лидеров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628650" y="952500"/>
            <a:ext cx="78867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cs typeface="Calibri" pitchFamily="34" charset="0"/>
              </a:rPr>
              <a:t>Школьный этап Научно-практической конференции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cs typeface="Calibri" pitchFamily="34" charset="0"/>
              </a:rPr>
              <a:t>Финал областного конкурса исследовательских проектов «</a:t>
            </a:r>
            <a:r>
              <a:rPr lang="en-US" sz="2000" smtClean="0">
                <a:solidFill>
                  <a:srgbClr val="002060"/>
                </a:solidFill>
                <a:cs typeface="Calibri" pitchFamily="34" charset="0"/>
              </a:rPr>
              <a:t>Persona</a:t>
            </a:r>
            <a:r>
              <a:rPr lang="ru-RU" sz="2000" smtClean="0">
                <a:solidFill>
                  <a:srgbClr val="002060"/>
                </a:solidFill>
                <a:cs typeface="Calibri" pitchFamily="34" charset="0"/>
              </a:rPr>
              <a:t>» 2019, 2020, 2021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cs typeface="Calibri" pitchFamily="34" charset="0"/>
              </a:rPr>
              <a:t>Районный конкурс проектов "Мои земляки в годы Великой Отечественной войны"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cs typeface="Calibri" pitchFamily="34" charset="0"/>
              </a:rPr>
              <a:t>Городская краеведческая научно-практическая конференция «Стяжкинские чтения»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002060"/>
                </a:solidFill>
                <a:cs typeface="Calibri" pitchFamily="34" charset="0"/>
              </a:rPr>
              <a:t>VII </a:t>
            </a:r>
            <a:r>
              <a:rPr lang="ru-RU" sz="2000" smtClean="0">
                <a:solidFill>
                  <a:srgbClr val="002060"/>
                </a:solidFill>
                <a:cs typeface="Calibri" pitchFamily="34" charset="0"/>
              </a:rPr>
              <a:t>районные библиотечные чтения героико-патриотической направленности, посвящённых земляку-герою России, генералу В.П. Дубынину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002060"/>
                </a:solidFill>
                <a:cs typeface="Calibri" pitchFamily="34" charset="0"/>
              </a:rPr>
              <a:t>X </a:t>
            </a:r>
            <a:r>
              <a:rPr lang="ru-RU" sz="2000" smtClean="0">
                <a:solidFill>
                  <a:srgbClr val="002060"/>
                </a:solidFill>
                <a:cs typeface="Calibri" pitchFamily="34" charset="0"/>
              </a:rPr>
              <a:t>областной фестиваль «Профессионалы Урала», социальный проект «Бессмертный полк села Покровское»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cs typeface="Calibri" pitchFamily="34" charset="0"/>
              </a:rPr>
              <a:t>Образовательная смена «Курс молодого бойца» 2018, 2019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cs typeface="Calibri" pitchFamily="34" charset="0"/>
              </a:rPr>
              <a:t>Образовательная смена «Поколение </a:t>
            </a:r>
            <a:r>
              <a:rPr lang="en-US" sz="2000" smtClean="0">
                <a:solidFill>
                  <a:srgbClr val="002060"/>
                </a:solidFill>
                <a:cs typeface="Calibri" pitchFamily="34" charset="0"/>
              </a:rPr>
              <a:t>NEXT</a:t>
            </a:r>
            <a:r>
              <a:rPr lang="ru-RU" sz="2000" smtClean="0">
                <a:solidFill>
                  <a:srgbClr val="002060"/>
                </a:solidFill>
                <a:cs typeface="Calibri" pitchFamily="34" charset="0"/>
              </a:rPr>
              <a:t>» 2018, 2019, 2020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cs typeface="Calibri" pitchFamily="34" charset="0"/>
              </a:rPr>
              <a:t>Областные сборы «Лидеры 21 века» 2019, 2020, 2021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cs typeface="Calibri" pitchFamily="34" charset="0"/>
              </a:rPr>
              <a:t>Интенсивный образовательный курс «Академия лидерства онлайн» 2020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</p:spTree>
    <p:extLst>
      <p:ext uri="{BB962C8B-B14F-4D97-AF65-F5344CB8AC3E}">
        <p14:creationId xmlns:p14="http://schemas.microsoft.com/office/powerpoint/2010/main" val="9590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9238"/>
            <a:ext cx="7886700" cy="9826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«Лидер в тебе»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218" name="Picture 2" descr="F:\вектор\Команда Лидер\Лидер в тебе\5xYzBRMLGLo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93861" y="1420328"/>
            <a:ext cx="2259922" cy="1882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F:\вектор\Команда Лидер\Лидер в тебе\C5oV-ALl5d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2659115" y="1329644"/>
            <a:ext cx="1972776" cy="197277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F:\вектор\Команда Лидер\Лидер в тебе\n5qORE2QRKY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730698" y="1277138"/>
            <a:ext cx="2025282" cy="2025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1" name="Picture 5" descr="F:\вектор\Команда Лидер\Лидер в тебе\JVx9EmZ9-5U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833361" y="1191413"/>
            <a:ext cx="2111007" cy="2111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3" name="Picture 7" descr="F:\вектор\Команда Лидер\Лидер в тебе\oU01MIFbX1M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354393" y="3908825"/>
            <a:ext cx="2376305" cy="2376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4" name="Picture 8" descr="F:\вектор\Команда Лидер\Лидер в тебе\nUlVyEZyBWs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4730698" y="3908825"/>
            <a:ext cx="1984090" cy="2480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5" name="Picture 9" descr="F:\вектор\Команда Лидер\Лидер в тебе\xn1Vff3apX8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106290" y="3846642"/>
            <a:ext cx="2205668" cy="2438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6" name="Picture 10" descr="F:\вектор\Команда Лидер\Лидер в тебе\Z6HDFrUu3PM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755980" y="4066033"/>
            <a:ext cx="2219097" cy="2219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115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«Лидер в тебе» 2020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27175"/>
            <a:ext cx="7886700" cy="46497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3 наставника-педагога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8 наставников-учеников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8 групп наставляемых ребят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Всего участников проекта – 70 человек (5-10 классы)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Время проведения: 2 четверть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Формат проведения: онлайн-режим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Место проведения: страница сообщества «Лидер» в социальной сети </a:t>
            </a:r>
            <a:r>
              <a:rPr lang="ru-RU" dirty="0" err="1" smtClean="0">
                <a:solidFill>
                  <a:srgbClr val="002060"/>
                </a:solidFill>
              </a:rPr>
              <a:t>ВКонтакте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44036" name="Picture 2" descr="F:\вектор\проекты\Педчтения 2021\hedk4u1SbL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471613"/>
            <a:ext cx="2030412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741988"/>
            <a:ext cx="11160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7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«Лидер в тебе» 2020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  <a:cs typeface="Calibri" pitchFamily="34" charset="0"/>
              </a:rPr>
              <a:t>3 конкурса: 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  <a:cs typeface="Calibri" pitchFamily="34" charset="0"/>
              </a:rPr>
              <a:t>«Знакомство»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  <a:cs typeface="Calibri" pitchFamily="34" charset="0"/>
              </a:rPr>
              <a:t>«Контент-статья»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  <a:cs typeface="Calibri" pitchFamily="34" charset="0"/>
              </a:rPr>
              <a:t>«Тематический видеоролик»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</a:rPr>
              <a:t>По итогам проекта: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</a:rPr>
              <a:t>Высшая лига – 4 группы (больше 200 баллов)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</a:rPr>
              <a:t>Премьер лига – 3 группы (больше 100 баллов)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</a:rPr>
              <a:t>Юниор лига – 1 группа (меньше 100 баллов)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1441450"/>
            <a:ext cx="21113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2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1463"/>
            <a:ext cx="7886700" cy="1119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«Лидер в тебе» 2021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 descr="F:\вектор\На творческий конкурс Точка опоры Покровская СОШ\Живые уроки\вебинар\1--4xmHBgZc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61975" y="1339481"/>
            <a:ext cx="3050521" cy="2287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F:\вектор\На творческий конкурс Точка опоры Покровская СОШ\Живые уроки\вебинар\YUMVh27cd6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3468673" y="1339481"/>
            <a:ext cx="3170771" cy="237261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F:\вектор\На творческий конкурс Точка опоры Покровская СОШ\Живые уроки\вебинар\36x7lzYyqDs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798251" y="1105843"/>
            <a:ext cx="1964353" cy="2619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F:\вектор\На творческий конкурс Точка опоры Покровская СОШ\Живые уроки\вебинар\Fj5pGBp44J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10108" y="3987725"/>
            <a:ext cx="2954253" cy="2217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F:\вектор\На творческий конкурс Точка опоры Покровская СОШ\Живые уроки\вебинар\RyxKn-g2ODk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486307" y="3903655"/>
            <a:ext cx="3066253" cy="2301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F:\вектор\На творческий конкурс Точка опоры Покровская СОШ\Живые уроки\вебинар\8ZtlgMOPU5A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798251" y="3903655"/>
            <a:ext cx="1903190" cy="253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50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865688"/>
            <a:ext cx="4541837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3038"/>
            <a:ext cx="7886700" cy="1209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«Лидер в тебе»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62063"/>
            <a:ext cx="8047038" cy="38957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В рамках акции «</a:t>
            </a:r>
            <a:r>
              <a:rPr lang="ru-RU" dirty="0" err="1" smtClean="0">
                <a:solidFill>
                  <a:srgbClr val="002060"/>
                </a:solidFill>
              </a:rPr>
              <a:t>ЗаДело</a:t>
            </a:r>
            <a:r>
              <a:rPr lang="ru-RU" dirty="0" smtClean="0">
                <a:solidFill>
                  <a:srgbClr val="002060"/>
                </a:solidFill>
              </a:rPr>
              <a:t>!» Благоустройство территорий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1 наставник-педагог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8 наставников-учеников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5 групп наставляемых ребят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Всего участников – все желающие  (1-10 классы)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Время проведения: 16.04. – 10.05. 2021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9075"/>
            <a:ext cx="7886700" cy="1209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«Лидер в тебе» 2021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27225"/>
            <a:ext cx="7886700" cy="42497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Работа по благоустройству  территории школы и села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Приведение в порядок обелисков в деревнях нашей территории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Работа по сплочению ребят в группах, проведение игр на </a:t>
            </a:r>
            <a:r>
              <a:rPr lang="ru-RU" dirty="0" err="1" smtClean="0">
                <a:solidFill>
                  <a:srgbClr val="002060"/>
                </a:solidFill>
              </a:rPr>
              <a:t>командообразование</a:t>
            </a:r>
            <a:endParaRPr lang="ru-RU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Освещение хода акции в социальных сетях, согласно контент-плану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Акция «</a:t>
            </a:r>
            <a:r>
              <a:rPr lang="ru-RU" dirty="0" err="1" smtClean="0">
                <a:solidFill>
                  <a:srgbClr val="002060"/>
                </a:solidFill>
              </a:rPr>
              <a:t>ЗаДело</a:t>
            </a:r>
            <a:r>
              <a:rPr lang="ru-RU" dirty="0" smtClean="0">
                <a:solidFill>
                  <a:srgbClr val="002060"/>
                </a:solidFill>
              </a:rPr>
              <a:t>!» – еще в работе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242888"/>
            <a:ext cx="22256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0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2" descr="C:\Users\123\Desktop\img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5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46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старшеклассников «Лидер»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:\вектор\Команда Лидер\Награды Лидер 2020\img471.jpgе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84985" y="1307478"/>
            <a:ext cx="1993243" cy="284132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F:\вектор\Команда Лидер\Награды Лидер 2020\img472.jpgмм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86716" y="1310670"/>
            <a:ext cx="1980252" cy="2807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F:\вектор\Команда Лидер\Награды Лидер 2020\img496.jpgоо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619867" y="1235100"/>
            <a:ext cx="2040152" cy="2883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F:\вектор\Команда Лидер\Награды Лидер 2020\img564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755979" y="1310670"/>
            <a:ext cx="1985901" cy="2818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F:\вектор\Команда Лидер\Награды Лидер 2020\img639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01996" y="3951171"/>
            <a:ext cx="1968447" cy="2785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7" descr="F:\вектор\Команда Лидер\Награды Лидер 2020\img416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500937" y="3991247"/>
            <a:ext cx="1995493" cy="2745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F:\вектор\Команда Лидер\Награды Лидер 2020\ZBmnE-rtbks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4712831" y="3883738"/>
            <a:ext cx="1947188" cy="2920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9" name="Picture 9" descr="F:\вектор\Команда Лидер\Награды Лидер 2020\ZpbqCUl3jTQ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869948" y="3929190"/>
            <a:ext cx="1871932" cy="2807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4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старшеклассников «Лидер»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Объект 3"/>
          <p:cNvGraphicFramePr>
            <a:graphicFrameLocks noGrp="1"/>
          </p:cNvGraphicFramePr>
          <p:nvPr>
            <p:ph idx="1"/>
          </p:nvPr>
        </p:nvGraphicFramePr>
        <p:xfrm>
          <a:off x="531813" y="1676400"/>
          <a:ext cx="7988300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7992549" imgH="4450466" progId="Excel.Sheet.8">
                  <p:embed/>
                </p:oleObj>
              </mc:Choice>
              <mc:Fallback>
                <p:oleObj r:id="rId3" imgW="7992549" imgH="4450466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676400"/>
                        <a:ext cx="7988300" cy="445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4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6363"/>
            <a:ext cx="7886700" cy="1042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старшеклассников «Лидер»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119188"/>
            <a:ext cx="5507038" cy="55387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Мнение эксперта областного сетевого проекта «Уральская академия лидерства», кандидата экономических наук, автора книг, </a:t>
            </a:r>
            <a:r>
              <a:rPr lang="ru-RU" sz="2400" dirty="0" err="1" smtClean="0">
                <a:solidFill>
                  <a:srgbClr val="002060"/>
                </a:solidFill>
              </a:rPr>
              <a:t>Возмилова</a:t>
            </a:r>
            <a:r>
              <a:rPr lang="ru-RU" sz="2400" dirty="0" smtClean="0">
                <a:solidFill>
                  <a:srgbClr val="002060"/>
                </a:solidFill>
              </a:rPr>
              <a:t> Ивана Дмитриевича: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«Команда совета старшеклассников «Лидер» села Покровское, с каждым проектом академии становится все лучше и лучше. Сегодня другие команды области равняются на вашу команду.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Два совета по дальнейшему развитию: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Продолжать извлекать уроки из, каких-либо неудач, учитывать этот опыт и развиваться дальше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Безболезненно провести смену поколений в совете старшеклассников, обучить молодое поколение и с успехом двигаться дальше»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148" name="Picture 4" descr="F:\вектор\На творческий конкурс Точка опоры Покровская СОШ\Живые уроки\вебинар\RvNYdUU4zGA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239114" y="2003204"/>
            <a:ext cx="2474136" cy="2266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68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vladzan.ru/image?file=/cms_data/usercontent/czneditor/%D0%BA%D0%BE%D0%B2%D1%80%D0%BE%D0%B2/2017/%D0%BA%D0%B8%D1%80%20%D0%B4%D0%BB%D1%8F%20%D0%BC%D1%83%D0%B6%D1%87%D0%B8%D0%BD.png&amp;theme=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913313"/>
            <a:ext cx="31099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Актуальность, практическая значимость; цели, задачи программы наставничества; взаимосвязь с другими документами организации.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Цель и задачи программы наставничества.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Характеристика видов, типов, форм применяемых технологий наставничества 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Специфика деятельности наставника.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Типы </a:t>
            </a:r>
            <a:r>
              <a:rPr lang="ru-RU" dirty="0"/>
              <a:t>образовательных дефицитов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Механизм </a:t>
            </a:r>
            <a:r>
              <a:rPr lang="ru-RU" dirty="0"/>
              <a:t>управления программой наставничества.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Критерии </a:t>
            </a:r>
            <a:r>
              <a:rPr lang="ru-RU" dirty="0"/>
              <a:t>оценки результативности программы наставничества.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8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пользователь\Desktop\Msd8XF4dW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3888432" cy="5836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288" y="404813"/>
            <a:ext cx="4248150" cy="2160587"/>
          </a:xfrm>
        </p:spPr>
        <p:txBody>
          <a:bodyPr rtlCol="0">
            <a:normAutofit fontScale="62500" lnSpcReduction="20000"/>
          </a:bodyPr>
          <a:lstStyle/>
          <a:p>
            <a:pPr marL="0" indent="0" algn="r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«Создание </a:t>
            </a:r>
            <a:r>
              <a:rPr lang="ru-RU" dirty="0"/>
              <a:t>организационно-методических условий для успешной адаптации молодого специалиста в условиях современной </a:t>
            </a:r>
            <a:r>
              <a:rPr lang="ru-RU" dirty="0" smtClean="0"/>
              <a:t>школы»</a:t>
            </a:r>
            <a:endParaRPr lang="ru-RU" dirty="0"/>
          </a:p>
          <a:p>
            <a:pPr marL="0" indent="0" algn="r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9750" y="2565400"/>
            <a:ext cx="4248150" cy="381635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algn="ct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u="sng" dirty="0">
                <a:latin typeface="+mn-lt"/>
                <a:cs typeface="+mn-cs"/>
              </a:rPr>
              <a:t>Задачи:</a:t>
            </a:r>
          </a:p>
          <a:p>
            <a:pPr algn="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dirty="0">
                <a:latin typeface="+mn-lt"/>
                <a:cs typeface="+mn-cs"/>
              </a:rPr>
              <a:t> • привить молодому специалисту интерес к педагогической деятельности и закрепить учителя в образовательной организации; </a:t>
            </a:r>
          </a:p>
          <a:p>
            <a:pPr algn="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dirty="0">
                <a:latin typeface="+mn-lt"/>
                <a:cs typeface="+mn-cs"/>
              </a:rPr>
              <a:t>• удовлетворить потребность молодого специалиста в непрерывном образовании и оказании им помощи в преодолении различных затруднений;</a:t>
            </a:r>
          </a:p>
          <a:p>
            <a:pPr algn="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dirty="0">
                <a:latin typeface="+mn-lt"/>
                <a:cs typeface="+mn-cs"/>
              </a:rPr>
              <a:t> • помочь внедрить современные подходы и передовые педагогические технологии в образовательный процесс.</a:t>
            </a:r>
            <a:endParaRPr lang="ru-RU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 – «Знакомство»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C:\Users\пользователь\Desktop\QuBzHdikg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5189209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73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4.bp.blogspot.com/-vstVMTOqGiA/WCEx2NFWW9I/AAAAAAAAcXo/M_wA25FAcXQCEdigjwIdX70f0WbGjiymgCLcB/s1600/understanding-others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16450"/>
            <a:ext cx="29876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 –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«Обучение и передача опыта»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/>
              <a:t>Цель этапа: </a:t>
            </a:r>
            <a:r>
              <a:rPr lang="ru-RU" dirty="0"/>
              <a:t>проверка уровня профессиональной компетенции молодого педагога, определение и корректировка степени готовности к выполнению своих функциональных обязанностей, методическая помощь.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/>
              <a:t>Результаты: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Правильность </a:t>
            </a:r>
            <a:r>
              <a:rPr lang="ru-RU" dirty="0"/>
              <a:t>ведения школьной документации.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Методические </a:t>
            </a:r>
            <a:r>
              <a:rPr lang="ru-RU" dirty="0"/>
              <a:t>разработки уроков,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внеклассных </a:t>
            </a:r>
            <a:r>
              <a:rPr lang="ru-RU" dirty="0"/>
              <a:t>мероприятий, внеурочной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деятельности</a:t>
            </a:r>
            <a:r>
              <a:rPr lang="ru-RU" dirty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Оказание </a:t>
            </a:r>
            <a:r>
              <a:rPr lang="ru-RU" dirty="0"/>
              <a:t>методической, </a:t>
            </a:r>
            <a:r>
              <a:rPr lang="ru-RU" dirty="0" smtClean="0"/>
              <a:t>психологической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помощи </a:t>
            </a:r>
            <a:r>
              <a:rPr lang="ru-RU" dirty="0"/>
              <a:t>в неожиданно </a:t>
            </a:r>
            <a:r>
              <a:rPr lang="ru-RU" dirty="0" smtClean="0"/>
              <a:t>возникающих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ситуациях</a:t>
            </a:r>
            <a:r>
              <a:rPr lang="ru-RU" dirty="0"/>
              <a:t>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1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 –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«Творческая самореализация»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C:\Users\пользователь\Desktop\IMG_20210426_153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4362838" cy="5115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323850" y="1844675"/>
            <a:ext cx="36004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90488" algn="r"/>
            <a:r>
              <a:rPr lang="ru-RU" sz="2400" b="1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этапа: 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раскрыть творческий потенциал молодого учителя, стимулировать, направлять на деятельность, ориентированную на создание нового, т.е. инновационную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7386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:\Users\пользователь\Desktop\IMG_20210426_160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84984"/>
            <a:ext cx="5530974" cy="3295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Рождественские образовательные чтения «Александр Невский: запад и восток,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 народа»</a:t>
            </a:r>
          </a:p>
        </p:txBody>
      </p:sp>
      <p:pic>
        <p:nvPicPr>
          <p:cNvPr id="46082" name="Picture 2" descr="C:\Users\пользователь\Desktop\MH8TjNHOd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5839493" cy="2693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65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glin.edunoskol.ru/images/dejatelnost/ucebnai/54663cd40f9d51cb7e0204237f3bee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5888"/>
            <a:ext cx="5862637" cy="638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4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пользователь\Desktop\Чухонцева Надежда Владимировна\5Б\IMG_20210426_123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36912"/>
            <a:ext cx="5328592" cy="3996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57" name="Picture 1" descr="C:\Users\пользователь\Desktop\Чухонцева Надежда Владимировна\5Б\IMG_20210426_123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19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656</Words>
  <Application>Microsoft Office PowerPoint</Application>
  <PresentationFormat>Экран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Лист Microsoft Office Excel 97-2003</vt:lpstr>
      <vt:lpstr>Формы работы «Учитель- учитель», «Ученик- ученик»</vt:lpstr>
      <vt:lpstr>Презентация PowerPoint</vt:lpstr>
      <vt:lpstr>Презентация PowerPoint</vt:lpstr>
      <vt:lpstr>1 этап – «Знакомство»</vt:lpstr>
      <vt:lpstr>2 этап –  «Обучение и передача опыта»</vt:lpstr>
      <vt:lpstr>3 этап –  «Творческая самореализация»</vt:lpstr>
      <vt:lpstr>Международные Рождественские образовательные чтения «Александр Невский: запад и восток,  историческая память народа»</vt:lpstr>
      <vt:lpstr>Презентация PowerPoint</vt:lpstr>
      <vt:lpstr>Презентация PowerPoint</vt:lpstr>
      <vt:lpstr>Форма наставничества  «Ученик – ученик»</vt:lpstr>
      <vt:lpstr>Совет старшеклассников «Лидер»</vt:lpstr>
      <vt:lpstr>Проект «Лидер в тебе» 2019</vt:lpstr>
      <vt:lpstr>Обучение лидеров</vt:lpstr>
      <vt:lpstr>Проект «Лидер в тебе» 2020</vt:lpstr>
      <vt:lpstr>Проект «Лидер в тебе» 2020</vt:lpstr>
      <vt:lpstr>Проект «Лидер в тебе» 2020</vt:lpstr>
      <vt:lpstr>Проект «Лидер в тебе» 2021</vt:lpstr>
      <vt:lpstr>Проект «Лидер в тебе» 2021</vt:lpstr>
      <vt:lpstr>Проект «Лидер в тебе» 2021</vt:lpstr>
      <vt:lpstr>Совет старшеклассников «Лидер»</vt:lpstr>
      <vt:lpstr>Совет старшеклассников «Лидер»</vt:lpstr>
      <vt:lpstr>Совет старшеклассников «Лидер»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работы «Учитель- учитель», «Ученик- ученик»</dc:title>
  <dc:creator>1</dc:creator>
  <cp:lastModifiedBy>1</cp:lastModifiedBy>
  <cp:revision>1</cp:revision>
  <dcterms:created xsi:type="dcterms:W3CDTF">2021-05-02T07:53:59Z</dcterms:created>
  <dcterms:modified xsi:type="dcterms:W3CDTF">2021-05-02T07:59:36Z</dcterms:modified>
</cp:coreProperties>
</file>