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2" r:id="rId6"/>
    <p:sldId id="261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04.02.2021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04.02.2021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04.02.2021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04.02.2021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04.02.2021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04.02.2021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04.02.2021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04.02.2021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04.02.2021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04.02.2021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04.02.2021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10000" r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04.02.2021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979712" y="2132856"/>
            <a:ext cx="6764288" cy="1470025"/>
          </a:xfrm>
        </p:spPr>
        <p:txBody>
          <a:bodyPr/>
          <a:lstStyle/>
          <a:p>
            <a:r>
              <a:rPr lang="ru-RU" dirty="0" smtClean="0"/>
              <a:t>Знаток литературы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9604364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MagiClass,-1,4 Answers,A,60,0,0,0,Yes,0,E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714744" y="642918"/>
            <a:ext cx="4972056" cy="2643206"/>
          </a:xfrm>
          <a:solidFill>
            <a:schemeClr val="bg1"/>
          </a:solidFill>
        </p:spPr>
        <p:txBody>
          <a:bodyPr>
            <a:normAutofit fontScale="90000"/>
          </a:bodyPr>
          <a:lstStyle/>
          <a:p>
            <a:r>
              <a:rPr lang="ru-RU" sz="3100" dirty="0">
                <a:solidFill>
                  <a:srgbClr val="FF0000"/>
                </a:solidFill>
              </a:rPr>
              <a:t>Вопрос № 1</a:t>
            </a:r>
            <a:r>
              <a:rPr lang="ru-RU" sz="3100" dirty="0"/>
              <a:t/>
            </a:r>
            <a:br>
              <a:rPr lang="ru-RU" sz="3100" dirty="0"/>
            </a:br>
            <a:r>
              <a:rPr lang="ru-RU" sz="3100" dirty="0">
                <a:solidFill>
                  <a:schemeClr val="tx2"/>
                </a:solidFill>
              </a:rPr>
              <a:t>Что из перечисленного НЕ относится к устному народному творчеству?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3714752"/>
            <a:ext cx="3643338" cy="2500330"/>
          </a:xfrm>
          <a:solidFill>
            <a:schemeClr val="bg1"/>
          </a:solidFill>
        </p:spPr>
        <p:txBody>
          <a:bodyPr/>
          <a:lstStyle/>
          <a:p>
            <a:r>
              <a:rPr lang="ru-RU" dirty="0" smtClean="0">
                <a:solidFill>
                  <a:schemeClr val="tx2"/>
                </a:solidFill>
              </a:rPr>
              <a:t>А.</a:t>
            </a:r>
            <a:r>
              <a:rPr lang="ru-RU" dirty="0" smtClean="0"/>
              <a:t>  Повесть</a:t>
            </a:r>
          </a:p>
          <a:p>
            <a:r>
              <a:rPr lang="ru-RU" dirty="0" smtClean="0">
                <a:solidFill>
                  <a:schemeClr val="tx2"/>
                </a:solidFill>
              </a:rPr>
              <a:t>В.</a:t>
            </a:r>
            <a:r>
              <a:rPr lang="ru-RU" dirty="0" smtClean="0"/>
              <a:t>  Поговорка</a:t>
            </a:r>
          </a:p>
          <a:p>
            <a:r>
              <a:rPr lang="ru-RU" dirty="0" smtClean="0">
                <a:solidFill>
                  <a:schemeClr val="tx2"/>
                </a:solidFill>
              </a:rPr>
              <a:t>С.</a:t>
            </a:r>
            <a:r>
              <a:rPr lang="ru-RU" dirty="0" smtClean="0"/>
              <a:t>  </a:t>
            </a:r>
            <a:r>
              <a:rPr lang="ru-RU" dirty="0" err="1" smtClean="0"/>
              <a:t>Пестушка</a:t>
            </a:r>
            <a:endParaRPr lang="ru-RU" dirty="0" smtClean="0"/>
          </a:p>
          <a:p>
            <a:r>
              <a:rPr lang="en-US" dirty="0" smtClean="0">
                <a:solidFill>
                  <a:schemeClr val="tx2"/>
                </a:solidFill>
              </a:rPr>
              <a:t>D</a:t>
            </a:r>
            <a:r>
              <a:rPr lang="ru-RU" dirty="0" smtClean="0">
                <a:solidFill>
                  <a:schemeClr val="tx2"/>
                </a:solidFill>
              </a:rPr>
              <a:t>.</a:t>
            </a:r>
            <a:r>
              <a:rPr lang="ru-RU" dirty="0" smtClean="0"/>
              <a:t>  Песня</a:t>
            </a:r>
            <a:endParaRPr lang="ru-RU" dirty="0"/>
          </a:p>
        </p:txBody>
      </p:sp>
      <p:sp>
        <p:nvSpPr>
          <p:cNvPr id="4" name="Овал 3"/>
          <p:cNvSpPr/>
          <p:nvPr/>
        </p:nvSpPr>
        <p:spPr>
          <a:xfrm>
            <a:off x="714348" y="3786190"/>
            <a:ext cx="428628" cy="428628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>
                <a:solidFill>
                  <a:schemeClr val="tx2"/>
                </a:solidFill>
              </a:rPr>
              <a:t>А</a:t>
            </a:r>
          </a:p>
        </p:txBody>
      </p:sp>
      <p:sp>
        <p:nvSpPr>
          <p:cNvPr id="5" name="Овал 4"/>
          <p:cNvSpPr/>
          <p:nvPr/>
        </p:nvSpPr>
        <p:spPr>
          <a:xfrm>
            <a:off x="714348" y="4357694"/>
            <a:ext cx="428628" cy="428628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solidFill>
                  <a:schemeClr val="tx2"/>
                </a:solidFill>
              </a:rPr>
              <a:t>B</a:t>
            </a:r>
            <a:endParaRPr lang="ru-RU" sz="3200" dirty="0">
              <a:solidFill>
                <a:schemeClr val="tx2"/>
              </a:solidFill>
            </a:endParaRPr>
          </a:p>
        </p:txBody>
      </p:sp>
      <p:sp>
        <p:nvSpPr>
          <p:cNvPr id="6" name="Овал 5"/>
          <p:cNvSpPr/>
          <p:nvPr/>
        </p:nvSpPr>
        <p:spPr>
          <a:xfrm>
            <a:off x="714348" y="4929198"/>
            <a:ext cx="428628" cy="428628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solidFill>
                  <a:schemeClr val="tx2"/>
                </a:solidFill>
              </a:rPr>
              <a:t>C</a:t>
            </a:r>
            <a:endParaRPr lang="ru-RU" sz="3200" dirty="0">
              <a:solidFill>
                <a:schemeClr val="tx2"/>
              </a:solidFill>
            </a:endParaRPr>
          </a:p>
        </p:txBody>
      </p:sp>
      <p:sp>
        <p:nvSpPr>
          <p:cNvPr id="7" name="Овал 6"/>
          <p:cNvSpPr/>
          <p:nvPr/>
        </p:nvSpPr>
        <p:spPr>
          <a:xfrm>
            <a:off x="714348" y="5572140"/>
            <a:ext cx="428628" cy="428628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solidFill>
                  <a:schemeClr val="tx2"/>
                </a:solidFill>
              </a:rPr>
              <a:t>D</a:t>
            </a:r>
            <a:endParaRPr lang="ru-RU" sz="32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7714995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MagiClass,-2,3 Answers,B,60,11,-2,0,Yes,0,E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28662" y="274638"/>
            <a:ext cx="6786610" cy="1725602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ru-RU" sz="32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Вопрос № 2</a:t>
            </a:r>
            <a:r>
              <a:rPr lang="ru-RU" dirty="0">
                <a:latin typeface="Arial" pitchFamily="34" charset="0"/>
                <a:cs typeface="Arial" pitchFamily="34" charset="0"/>
              </a:rPr>
              <a:t/>
            </a:r>
            <a:br>
              <a:rPr lang="ru-RU" dirty="0">
                <a:latin typeface="Arial" pitchFamily="34" charset="0"/>
                <a:cs typeface="Arial" pitchFamily="34" charset="0"/>
              </a:rPr>
            </a:br>
            <a:r>
              <a:rPr lang="ru-RU" sz="4000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Что такое рифма?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71538" y="2357430"/>
            <a:ext cx="6786610" cy="3500463"/>
          </a:xfrm>
          <a:solidFill>
            <a:schemeClr val="accent3">
              <a:lumMod val="20000"/>
              <a:lumOff val="80000"/>
            </a:schemeClr>
          </a:solidFill>
        </p:spPr>
        <p:txBody>
          <a:bodyPr anchor="ctr">
            <a:normAutofit/>
          </a:bodyPr>
          <a:lstStyle/>
          <a:p>
            <a:r>
              <a:rPr lang="ru-RU" dirty="0" smtClean="0">
                <a:latin typeface="Arial" pitchFamily="34" charset="0"/>
                <a:cs typeface="Arial" pitchFamily="34" charset="0"/>
              </a:rPr>
              <a:t>А. Чередование ударных и безударных слогов.</a:t>
            </a:r>
          </a:p>
          <a:p>
            <a:r>
              <a:rPr lang="ru-RU" dirty="0" smtClean="0">
                <a:latin typeface="Arial" pitchFamily="34" charset="0"/>
                <a:cs typeface="Arial" pitchFamily="34" charset="0"/>
              </a:rPr>
              <a:t>В. Созвучие стихотворных строк.</a:t>
            </a:r>
          </a:p>
          <a:p>
            <a:r>
              <a:rPr lang="ru-RU" dirty="0" smtClean="0">
                <a:latin typeface="Arial" pitchFamily="34" charset="0"/>
                <a:cs typeface="Arial" pitchFamily="34" charset="0"/>
              </a:rPr>
              <a:t>С. Особые выразительные слова.</a:t>
            </a:r>
            <a:endParaRPr lang="ru-RU" dirty="0"/>
          </a:p>
        </p:txBody>
      </p:sp>
      <p:sp>
        <p:nvSpPr>
          <p:cNvPr id="4" name="Овал 3"/>
          <p:cNvSpPr/>
          <p:nvPr/>
        </p:nvSpPr>
        <p:spPr>
          <a:xfrm>
            <a:off x="1428728" y="2786058"/>
            <a:ext cx="500066" cy="50006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dirty="0">
                <a:solidFill>
                  <a:schemeClr val="tx1"/>
                </a:solidFill>
              </a:rPr>
              <a:t>А</a:t>
            </a:r>
          </a:p>
        </p:txBody>
      </p:sp>
      <p:sp>
        <p:nvSpPr>
          <p:cNvPr id="5" name="Овал 4"/>
          <p:cNvSpPr/>
          <p:nvPr/>
        </p:nvSpPr>
        <p:spPr>
          <a:xfrm>
            <a:off x="1428728" y="3857628"/>
            <a:ext cx="500066" cy="50006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dirty="0" smtClean="0">
                <a:solidFill>
                  <a:schemeClr val="tx1"/>
                </a:solidFill>
              </a:rPr>
              <a:t>В</a:t>
            </a:r>
            <a:endParaRPr lang="ru-RU" sz="3600" dirty="0">
              <a:solidFill>
                <a:schemeClr val="tx1"/>
              </a:solidFill>
            </a:endParaRPr>
          </a:p>
        </p:txBody>
      </p:sp>
      <p:sp>
        <p:nvSpPr>
          <p:cNvPr id="6" name="Овал 5"/>
          <p:cNvSpPr/>
          <p:nvPr/>
        </p:nvSpPr>
        <p:spPr>
          <a:xfrm>
            <a:off x="1428728" y="4429132"/>
            <a:ext cx="500066" cy="50006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>
                <a:solidFill>
                  <a:schemeClr val="tx1"/>
                </a:solidFill>
              </a:rPr>
              <a:t>C</a:t>
            </a:r>
            <a:endParaRPr lang="ru-RU" sz="3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7178739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MagiClass,-3,3 Answers,A,60,7,3,0,Yes,0,E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85852" y="274638"/>
            <a:ext cx="6572296" cy="4083056"/>
          </a:xfrm>
          <a:solidFill>
            <a:schemeClr val="bg1"/>
          </a:solidFill>
          <a:scene3d>
            <a:camera prst="orthographicFront"/>
            <a:lightRig rig="threePt" dir="t"/>
          </a:scene3d>
          <a:sp3d>
            <a:bevelT w="152400" h="50800" prst="softRound"/>
          </a:sp3d>
        </p:spPr>
        <p:txBody>
          <a:bodyPr>
            <a:normAutofit/>
          </a:bodyPr>
          <a:lstStyle/>
          <a:p>
            <a:r>
              <a:rPr lang="ru-RU" sz="3200" dirty="0" smtClean="0">
                <a:solidFill>
                  <a:srgbClr val="FF0000"/>
                </a:solidFill>
              </a:rPr>
              <a:t>Вопрос № 3</a:t>
            </a:r>
            <a:r>
              <a:rPr lang="ru-RU" sz="3600" dirty="0" smtClean="0">
                <a:solidFill>
                  <a:schemeClr val="accent2"/>
                </a:solidFill>
              </a:rPr>
              <a:t/>
            </a:r>
            <a:br>
              <a:rPr lang="ru-RU" sz="3600" dirty="0" smtClean="0">
                <a:solidFill>
                  <a:schemeClr val="accent2"/>
                </a:solidFill>
              </a:rPr>
            </a:br>
            <a:r>
              <a:rPr lang="ru-RU" sz="3600" dirty="0" smtClean="0">
                <a:solidFill>
                  <a:srgbClr val="7030A0"/>
                </a:solidFill>
              </a:rPr>
              <a:t>Из какой сказки А.С. Пушкина эти строки?</a:t>
            </a:r>
            <a:r>
              <a:rPr lang="ru-RU" sz="3600" dirty="0"/>
              <a:t/>
            </a:r>
            <a:br>
              <a:rPr lang="ru-RU" sz="3600" dirty="0"/>
            </a:br>
            <a:r>
              <a:rPr lang="ru-RU" sz="3600" dirty="0"/>
              <a:t> </a:t>
            </a:r>
            <a:r>
              <a:rPr lang="ru-RU" sz="3600" dirty="0" smtClean="0"/>
              <a:t>Ой вы, гости-господа,</a:t>
            </a:r>
            <a:br>
              <a:rPr lang="ru-RU" sz="3600" dirty="0" smtClean="0"/>
            </a:br>
            <a:r>
              <a:rPr lang="ru-RU" sz="3600" dirty="0" smtClean="0"/>
              <a:t>Долго ль ездили? куда?</a:t>
            </a:r>
            <a:br>
              <a:rPr lang="ru-RU" sz="3600" dirty="0" smtClean="0"/>
            </a:br>
            <a:r>
              <a:rPr lang="ru-RU" sz="3600" dirty="0" smtClean="0"/>
              <a:t>Ладно ль за морем иль худо?</a:t>
            </a:r>
            <a:br>
              <a:rPr lang="ru-RU" sz="3600" dirty="0" smtClean="0"/>
            </a:br>
            <a:r>
              <a:rPr lang="ru-RU" sz="3600" dirty="0" smtClean="0"/>
              <a:t>И какое в свете чудо?</a:t>
            </a:r>
            <a:endParaRPr lang="ru-RU" sz="3600" dirty="0">
              <a:solidFill>
                <a:schemeClr val="accent2"/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571471" y="4572008"/>
          <a:ext cx="8001057" cy="187357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00331"/>
                <a:gridCol w="2833707"/>
                <a:gridCol w="2667019"/>
              </a:tblGrid>
              <a:tr h="928694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928694"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/>
                        <a:t>Сказка о царе </a:t>
                      </a:r>
                      <a:r>
                        <a:rPr lang="ru-RU" sz="2800" dirty="0" err="1" smtClean="0"/>
                        <a:t>Салтане</a:t>
                      </a:r>
                      <a:endParaRPr lang="ru-RU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/>
                        <a:t>Сказка о мёртвой царевне</a:t>
                      </a:r>
                      <a:endParaRPr lang="ru-RU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/>
                        <a:t>Сказка</a:t>
                      </a:r>
                      <a:r>
                        <a:rPr lang="ru-RU" sz="2800" baseline="0" dirty="0" smtClean="0"/>
                        <a:t> о рыбаке и рыбке</a:t>
                      </a:r>
                      <a:endParaRPr lang="ru-RU" sz="2800" dirty="0"/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5" name="Овал 4"/>
          <p:cNvSpPr/>
          <p:nvPr/>
        </p:nvSpPr>
        <p:spPr>
          <a:xfrm>
            <a:off x="1571604" y="4786322"/>
            <a:ext cx="500066" cy="50006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>
                <a:solidFill>
                  <a:schemeClr val="tx1"/>
                </a:solidFill>
              </a:rPr>
              <a:t>А</a:t>
            </a:r>
          </a:p>
        </p:txBody>
      </p:sp>
      <p:sp>
        <p:nvSpPr>
          <p:cNvPr id="6" name="Овал 5"/>
          <p:cNvSpPr/>
          <p:nvPr/>
        </p:nvSpPr>
        <p:spPr>
          <a:xfrm>
            <a:off x="4143372" y="4786322"/>
            <a:ext cx="500066" cy="50006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>
                <a:solidFill>
                  <a:schemeClr val="tx1"/>
                </a:solidFill>
              </a:rPr>
              <a:t>В</a:t>
            </a:r>
            <a:endParaRPr lang="ru-RU" sz="2800" dirty="0">
              <a:solidFill>
                <a:schemeClr val="tx1"/>
              </a:solidFill>
            </a:endParaRPr>
          </a:p>
        </p:txBody>
      </p:sp>
      <p:sp>
        <p:nvSpPr>
          <p:cNvPr id="7" name="Овал 6"/>
          <p:cNvSpPr/>
          <p:nvPr/>
        </p:nvSpPr>
        <p:spPr>
          <a:xfrm>
            <a:off x="6929454" y="4786322"/>
            <a:ext cx="500066" cy="50006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>
                <a:solidFill>
                  <a:schemeClr val="tx1"/>
                </a:solidFill>
              </a:rPr>
              <a:t>С</a:t>
            </a:r>
            <a:endParaRPr lang="ru-RU" sz="2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5412817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MagiClass,-4,3 Answers,A,60,8,8,0,Yes,0,E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86766" cy="3297238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ru-RU" sz="3600" dirty="0" smtClean="0">
                <a:solidFill>
                  <a:srgbClr val="FF0000"/>
                </a:solidFill>
              </a:rPr>
              <a:t>Вопрос № 4</a:t>
            </a:r>
            <a:r>
              <a:rPr lang="ru-RU" sz="3600" dirty="0" smtClean="0"/>
              <a:t/>
            </a:r>
            <a:br>
              <a:rPr lang="ru-RU" sz="3600" dirty="0" smtClean="0"/>
            </a:br>
            <a:r>
              <a:rPr lang="ru-RU" sz="3200" dirty="0" smtClean="0"/>
              <a:t> </a:t>
            </a:r>
            <a:r>
              <a:rPr lang="ru-RU" sz="3200" dirty="0" smtClean="0">
                <a:solidFill>
                  <a:schemeClr val="tx2"/>
                </a:solidFill>
              </a:rPr>
              <a:t>Чем является слово </a:t>
            </a:r>
            <a:r>
              <a:rPr lang="ru-RU" sz="3200" b="1" dirty="0" smtClean="0">
                <a:solidFill>
                  <a:schemeClr val="tx2"/>
                </a:solidFill>
              </a:rPr>
              <a:t>студёной</a:t>
            </a:r>
            <a:r>
              <a:rPr lang="ru-RU" sz="3200" dirty="0" smtClean="0">
                <a:solidFill>
                  <a:schemeClr val="tx2"/>
                </a:solidFill>
              </a:rPr>
              <a:t> в строках стихотворения:</a:t>
            </a:r>
            <a:r>
              <a:rPr lang="ru-RU" sz="3200" dirty="0" smtClean="0"/>
              <a:t/>
            </a:r>
            <a:br>
              <a:rPr lang="ru-RU" sz="3200" dirty="0" smtClean="0"/>
            </a:br>
            <a:r>
              <a:rPr lang="ru-RU" sz="3200" dirty="0" smtClean="0"/>
              <a:t>Лёд неокрепший на речке студёной</a:t>
            </a:r>
            <a:br>
              <a:rPr lang="ru-RU" sz="3200" dirty="0" smtClean="0"/>
            </a:br>
            <a:r>
              <a:rPr lang="ru-RU" sz="3200" dirty="0" smtClean="0"/>
              <a:t>Словно как тающий сахар лежит…</a:t>
            </a:r>
            <a:endParaRPr lang="ru-RU" sz="32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357422" y="3857628"/>
            <a:ext cx="4071966" cy="2268535"/>
          </a:xfrm>
          <a:solidFill>
            <a:schemeClr val="accent1">
              <a:lumMod val="20000"/>
              <a:lumOff val="80000"/>
            </a:schemeClr>
          </a:solidFill>
        </p:spPr>
        <p:txBody>
          <a:bodyPr/>
          <a:lstStyle/>
          <a:p>
            <a:r>
              <a:rPr lang="ru-RU" dirty="0" smtClean="0"/>
              <a:t>А</a:t>
            </a:r>
            <a:r>
              <a:rPr lang="en-US" dirty="0" smtClean="0"/>
              <a:t> </a:t>
            </a:r>
            <a:r>
              <a:rPr lang="ru-RU" dirty="0" smtClean="0"/>
              <a:t>  Сравнение</a:t>
            </a:r>
          </a:p>
          <a:p>
            <a:r>
              <a:rPr lang="ru-RU" dirty="0" smtClean="0"/>
              <a:t>В</a:t>
            </a:r>
            <a:r>
              <a:rPr lang="en-US" dirty="0" smtClean="0"/>
              <a:t> </a:t>
            </a:r>
            <a:r>
              <a:rPr lang="ru-RU" dirty="0" smtClean="0"/>
              <a:t>  Эпитет</a:t>
            </a:r>
          </a:p>
          <a:p>
            <a:r>
              <a:rPr lang="ru-RU" dirty="0" smtClean="0"/>
              <a:t>С</a:t>
            </a:r>
            <a:r>
              <a:rPr lang="en-US" dirty="0" smtClean="0"/>
              <a:t> </a:t>
            </a:r>
            <a:r>
              <a:rPr lang="ru-RU" dirty="0" smtClean="0"/>
              <a:t>  Олицетворение</a:t>
            </a:r>
          </a:p>
          <a:p>
            <a:endParaRPr lang="ru-RU" dirty="0"/>
          </a:p>
        </p:txBody>
      </p:sp>
      <p:sp>
        <p:nvSpPr>
          <p:cNvPr id="4" name="Овал 3"/>
          <p:cNvSpPr/>
          <p:nvPr/>
        </p:nvSpPr>
        <p:spPr>
          <a:xfrm>
            <a:off x="2714612" y="3929066"/>
            <a:ext cx="428628" cy="42862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 smtClean="0">
                <a:solidFill>
                  <a:schemeClr val="tx1"/>
                </a:solidFill>
              </a:rPr>
              <a:t>А</a:t>
            </a:r>
            <a:endParaRPr lang="ru-RU" sz="3200" dirty="0">
              <a:solidFill>
                <a:schemeClr val="tx1"/>
              </a:solidFill>
            </a:endParaRPr>
          </a:p>
        </p:txBody>
      </p:sp>
      <p:sp>
        <p:nvSpPr>
          <p:cNvPr id="5" name="Овал 4"/>
          <p:cNvSpPr/>
          <p:nvPr/>
        </p:nvSpPr>
        <p:spPr>
          <a:xfrm>
            <a:off x="2714612" y="4500570"/>
            <a:ext cx="428628" cy="42862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 smtClean="0">
                <a:solidFill>
                  <a:schemeClr val="tx1"/>
                </a:solidFill>
              </a:rPr>
              <a:t>В</a:t>
            </a:r>
            <a:endParaRPr lang="ru-RU" sz="3200" dirty="0">
              <a:solidFill>
                <a:schemeClr val="tx1"/>
              </a:solidFill>
            </a:endParaRPr>
          </a:p>
        </p:txBody>
      </p:sp>
      <p:sp>
        <p:nvSpPr>
          <p:cNvPr id="6" name="Овал 5"/>
          <p:cNvSpPr/>
          <p:nvPr/>
        </p:nvSpPr>
        <p:spPr>
          <a:xfrm>
            <a:off x="2714612" y="5072074"/>
            <a:ext cx="428628" cy="42862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 smtClean="0">
                <a:solidFill>
                  <a:schemeClr val="tx1"/>
                </a:solidFill>
              </a:rPr>
              <a:t>С</a:t>
            </a:r>
            <a:endParaRPr lang="ru-RU" sz="3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112206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MagiClass,-5,3 Answers,C,60,8,8,0,Yes,0,E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>
          <a:xfrm>
            <a:off x="714348" y="214290"/>
            <a:ext cx="7972452" cy="2214578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r>
              <a:rPr lang="ru-RU" sz="3200" dirty="0">
                <a:solidFill>
                  <a:srgbClr val="FF0000"/>
                </a:solidFill>
              </a:rPr>
              <a:t>Вопрос № 5</a:t>
            </a:r>
            <a:r>
              <a:rPr lang="ru-RU" sz="3200" dirty="0"/>
              <a:t/>
            </a:r>
            <a:br>
              <a:rPr lang="ru-RU" sz="3200" dirty="0"/>
            </a:br>
            <a:r>
              <a:rPr lang="ru-RU" sz="3600" dirty="0" smtClean="0">
                <a:solidFill>
                  <a:schemeClr val="tx2"/>
                </a:solidFill>
              </a:rPr>
              <a:t>Как мышонок Пик из рассказов В. Бианки стал мореплавателем?</a:t>
            </a:r>
            <a:r>
              <a:rPr lang="ru-RU" sz="3200" dirty="0"/>
              <a:t/>
            </a:r>
            <a:br>
              <a:rPr lang="ru-RU" sz="3200" dirty="0"/>
            </a:br>
            <a:endParaRPr lang="ru-RU" sz="3200" dirty="0"/>
          </a:p>
        </p:txBody>
      </p:sp>
      <p:sp>
        <p:nvSpPr>
          <p:cNvPr id="8" name="Содержимое 7"/>
          <p:cNvSpPr>
            <a:spLocks noGrp="1"/>
          </p:cNvSpPr>
          <p:nvPr>
            <p:ph idx="1"/>
          </p:nvPr>
        </p:nvSpPr>
        <p:spPr>
          <a:xfrm>
            <a:off x="2714612" y="2357430"/>
            <a:ext cx="5929354" cy="3714776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ru-RU" dirty="0" smtClean="0"/>
              <a:t>А. Он забрался на плот и поплыл по реке.</a:t>
            </a:r>
          </a:p>
          <a:p>
            <a:r>
              <a:rPr lang="ru-RU" dirty="0" smtClean="0"/>
              <a:t>В  Он забрался в лодку и поплыл по реке.</a:t>
            </a:r>
          </a:p>
          <a:p>
            <a:r>
              <a:rPr lang="ru-RU" dirty="0" smtClean="0"/>
              <a:t>С  Ребята сделали кораблик, посадили в него мышонка и пустили по реке</a:t>
            </a:r>
            <a:endParaRPr lang="ru-RU" dirty="0"/>
          </a:p>
        </p:txBody>
      </p:sp>
      <p:sp>
        <p:nvSpPr>
          <p:cNvPr id="9" name="Овал 8"/>
          <p:cNvSpPr/>
          <p:nvPr/>
        </p:nvSpPr>
        <p:spPr>
          <a:xfrm>
            <a:off x="3000364" y="2357430"/>
            <a:ext cx="500066" cy="50006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dirty="0" smtClean="0">
                <a:solidFill>
                  <a:schemeClr val="tx1"/>
                </a:solidFill>
              </a:rPr>
              <a:t>А</a:t>
            </a:r>
            <a:endParaRPr lang="ru-RU" sz="3600" dirty="0">
              <a:solidFill>
                <a:schemeClr val="tx1"/>
              </a:solidFill>
            </a:endParaRPr>
          </a:p>
        </p:txBody>
      </p:sp>
      <p:sp>
        <p:nvSpPr>
          <p:cNvPr id="10" name="Овал 9"/>
          <p:cNvSpPr/>
          <p:nvPr/>
        </p:nvSpPr>
        <p:spPr>
          <a:xfrm>
            <a:off x="2928926" y="3429000"/>
            <a:ext cx="500066" cy="50006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dirty="0" smtClean="0">
                <a:solidFill>
                  <a:schemeClr val="tx1"/>
                </a:solidFill>
              </a:rPr>
              <a:t>В</a:t>
            </a:r>
            <a:endParaRPr lang="ru-RU" sz="3600" dirty="0">
              <a:solidFill>
                <a:schemeClr val="tx1"/>
              </a:solidFill>
            </a:endParaRPr>
          </a:p>
        </p:txBody>
      </p:sp>
      <p:sp>
        <p:nvSpPr>
          <p:cNvPr id="11" name="Овал 10"/>
          <p:cNvSpPr/>
          <p:nvPr/>
        </p:nvSpPr>
        <p:spPr>
          <a:xfrm>
            <a:off x="2928926" y="4500570"/>
            <a:ext cx="500066" cy="50006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dirty="0">
                <a:solidFill>
                  <a:schemeClr val="tx1"/>
                </a:solidFill>
              </a:rPr>
              <a:t>С</a:t>
            </a:r>
          </a:p>
        </p:txBody>
      </p:sp>
      <p:pic>
        <p:nvPicPr>
          <p:cNvPr id="12" name="Рисунок 11" descr="мышонок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28596" y="4429132"/>
            <a:ext cx="2237387" cy="16906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500493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</TotalTime>
  <Words>118</Words>
  <Application>Microsoft Office PowerPoint</Application>
  <PresentationFormat>Экран (4:3)</PresentationFormat>
  <Paragraphs>38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Тема Office</vt:lpstr>
      <vt:lpstr>Знаток литературы</vt:lpstr>
      <vt:lpstr>Вопрос № 1 Что из перечисленного НЕ относится к устному народному творчеству? </vt:lpstr>
      <vt:lpstr>Вопрос № 2  Что такое рифма?</vt:lpstr>
      <vt:lpstr>Вопрос № 3 Из какой сказки А.С. Пушкина эти строки?  Ой вы, гости-господа, Долго ль ездили? куда? Ладно ль за морем иль худо? И какое в свете чудо?</vt:lpstr>
      <vt:lpstr>Вопрос № 4  Чем является слово студёной в строках стихотворения: Лёд неокрепший на речке студёной Словно как тающий сахар лежит…</vt:lpstr>
      <vt:lpstr>Вопрос № 5 Как мышонок Пик из рассказов В. Бианки стал мореплавателем?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20</dc:creator>
  <cp:lastModifiedBy>Учитель</cp:lastModifiedBy>
  <cp:revision>8</cp:revision>
  <dcterms:created xsi:type="dcterms:W3CDTF">2015-05-24T07:36:31Z</dcterms:created>
  <dcterms:modified xsi:type="dcterms:W3CDTF">2021-02-04T10:31:31Z</dcterms:modified>
</cp:coreProperties>
</file>