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04.02.2021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mtClean="0"/>
              <a:t>Знаток </a:t>
            </a:r>
            <a:br>
              <a:rPr lang="ru-RU" smtClean="0"/>
            </a:br>
            <a:r>
              <a:rPr lang="ru-RU" smtClean="0"/>
              <a:t>окружающего мира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839024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MagiClass,-1,3 Answers,A,60,0,0,0,Yes,0,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Овал 8"/>
          <p:cNvSpPr/>
          <p:nvPr/>
        </p:nvSpPr>
        <p:spPr>
          <a:xfrm>
            <a:off x="785786" y="3714752"/>
            <a:ext cx="428628" cy="428628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29576" cy="2225668"/>
          </a:xfrm>
          <a:solidFill>
            <a:schemeClr val="bg1"/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>
            <a:normAutofit/>
          </a:bodyPr>
          <a:lstStyle/>
          <a:p>
            <a:r>
              <a:rPr lang="ru-RU" sz="3200" dirty="0" smtClean="0">
                <a:solidFill>
                  <a:srgbClr val="FF0000"/>
                </a:solidFill>
              </a:rPr>
              <a:t>Вопрос № 1</a:t>
            </a:r>
            <a:br>
              <a:rPr lang="ru-RU" sz="3200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Что изучает наука </a:t>
            </a:r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экология</a:t>
            </a: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714620"/>
            <a:ext cx="8329642" cy="3357586"/>
          </a:xfrm>
          <a:solidFill>
            <a:schemeClr val="bg1"/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chemeClr val="tx2"/>
                </a:solidFill>
              </a:rPr>
              <a:t>А  </a:t>
            </a:r>
            <a:r>
              <a:rPr lang="ru-RU" sz="3600" dirty="0" smtClean="0"/>
              <a:t>Связи между живыми организмами и окружающей их средой</a:t>
            </a:r>
            <a:endParaRPr lang="ru-RU" sz="3600" dirty="0" smtClean="0">
              <a:solidFill>
                <a:schemeClr val="tx2"/>
              </a:solidFill>
            </a:endParaRPr>
          </a:p>
          <a:p>
            <a:r>
              <a:rPr lang="ru-RU" sz="3600" dirty="0" smtClean="0">
                <a:solidFill>
                  <a:schemeClr val="tx2"/>
                </a:solidFill>
              </a:rPr>
              <a:t>В  </a:t>
            </a:r>
            <a:r>
              <a:rPr lang="ru-RU" sz="3600" dirty="0" smtClean="0"/>
              <a:t>Живую природу</a:t>
            </a:r>
          </a:p>
          <a:p>
            <a:r>
              <a:rPr lang="ru-RU" sz="3600" dirty="0" smtClean="0">
                <a:solidFill>
                  <a:schemeClr val="tx2"/>
                </a:solidFill>
              </a:rPr>
              <a:t>С  </a:t>
            </a:r>
            <a:r>
              <a:rPr lang="ru-RU" sz="3600" dirty="0" smtClean="0"/>
              <a:t>Неживую природу</a:t>
            </a:r>
          </a:p>
          <a:p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11" name="Овал 10"/>
          <p:cNvSpPr/>
          <p:nvPr/>
        </p:nvSpPr>
        <p:spPr>
          <a:xfrm>
            <a:off x="785786" y="4071942"/>
            <a:ext cx="428628" cy="42862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857224" y="4714884"/>
            <a:ext cx="428628" cy="42862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785786" y="2786058"/>
            <a:ext cx="428628" cy="42862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066337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MagiClass,-2,3 Answers,C,60,0,0,0,Yes,0,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829576" cy="3225800"/>
          </a:xfrm>
          <a:solidFill>
            <a:schemeClr val="bg1"/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>
            <a:normAutofit/>
          </a:bodyPr>
          <a:lstStyle/>
          <a:p>
            <a:r>
              <a:rPr lang="ru-RU" sz="2800" dirty="0" smtClean="0">
                <a:solidFill>
                  <a:srgbClr val="FF0000"/>
                </a:solidFill>
              </a:rPr>
              <a:t>Вопрос № 2</a:t>
            </a: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ru-RU" sz="2800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3200" dirty="0" smtClean="0">
                <a:solidFill>
                  <a:schemeClr val="tx2">
                    <a:lumMod val="75000"/>
                  </a:schemeClr>
                </a:solidFill>
              </a:rPr>
              <a:t>Если взять клубень картофеля, разрезать его пополам и на срез капнуть каплю йода, то клубень окрасится в синий цвет. Этот опыт доказывает, что в клубне картофеля содержится: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95936" y="3626000"/>
            <a:ext cx="4257676" cy="1928826"/>
          </a:xfrm>
          <a:solidFill>
            <a:schemeClr val="bg1"/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tx2"/>
                </a:solidFill>
              </a:rPr>
              <a:t>А  </a:t>
            </a:r>
            <a:r>
              <a:rPr lang="ru-RU" dirty="0" smtClean="0"/>
              <a:t>сахар</a:t>
            </a:r>
          </a:p>
          <a:p>
            <a:r>
              <a:rPr lang="ru-RU" dirty="0" smtClean="0">
                <a:solidFill>
                  <a:schemeClr val="tx2"/>
                </a:solidFill>
              </a:rPr>
              <a:t>В </a:t>
            </a:r>
            <a:r>
              <a:rPr lang="ru-RU" dirty="0" smtClean="0"/>
              <a:t> поваренная соль</a:t>
            </a:r>
          </a:p>
          <a:p>
            <a:r>
              <a:rPr lang="ru-RU" dirty="0" smtClean="0">
                <a:solidFill>
                  <a:schemeClr val="tx2"/>
                </a:solidFill>
              </a:rPr>
              <a:t>С </a:t>
            </a:r>
            <a:r>
              <a:rPr lang="ru-RU" dirty="0" smtClean="0"/>
              <a:t> крахмал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11" name="Овал 10"/>
          <p:cNvSpPr/>
          <p:nvPr/>
        </p:nvSpPr>
        <p:spPr>
          <a:xfrm>
            <a:off x="4357686" y="4857760"/>
            <a:ext cx="428628" cy="42862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4357686" y="4286256"/>
            <a:ext cx="428628" cy="42862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4357686" y="3714752"/>
            <a:ext cx="428628" cy="42862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20071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MagiClass,-3,3 Answers,A,60,0,0,0,Yes,0,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25668"/>
          </a:xfrm>
          <a:solidFill>
            <a:schemeClr val="bg1"/>
          </a:solidFill>
          <a:scene3d>
            <a:camera prst="orthographicFront"/>
            <a:lightRig rig="threePt" dir="t"/>
          </a:scene3d>
          <a:sp3d>
            <a:bevelT prst="slope"/>
          </a:sp3d>
        </p:spPr>
        <p:txBody>
          <a:bodyPr>
            <a:normAutofit fontScale="90000"/>
          </a:bodyPr>
          <a:lstStyle/>
          <a:p>
            <a:r>
              <a:rPr lang="ru-RU" sz="3200" dirty="0" smtClean="0">
                <a:solidFill>
                  <a:srgbClr val="FF0000"/>
                </a:solidFill>
              </a:rPr>
              <a:t>Вопрос № 3</a:t>
            </a:r>
            <a:br>
              <a:rPr lang="ru-RU" sz="3200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ru-RU" sz="4000" dirty="0" smtClean="0">
                <a:solidFill>
                  <a:schemeClr val="tx2"/>
                </a:solidFill>
              </a:rPr>
              <a:t>На каком рисунке плоды распространяются с помощью ветра?</a:t>
            </a:r>
            <a:endParaRPr lang="ru-RU" sz="4000" dirty="0">
              <a:solidFill>
                <a:schemeClr val="tx2"/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1142976" y="2786058"/>
          <a:ext cx="6758006" cy="35004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28850"/>
                <a:gridCol w="2143140"/>
                <a:gridCol w="2286016"/>
              </a:tblGrid>
              <a:tr h="1107287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solidFill>
                      <a:schemeClr val="bg2"/>
                    </a:solidFill>
                  </a:tcPr>
                </a:tc>
              </a:tr>
              <a:tr h="239317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endParaRPr lang="ru-RU" sz="3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3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ru-RU" sz="3200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9" name="Овал 8"/>
          <p:cNvSpPr/>
          <p:nvPr/>
        </p:nvSpPr>
        <p:spPr>
          <a:xfrm>
            <a:off x="1857356" y="2928934"/>
            <a:ext cx="857256" cy="928694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2071670" y="3071810"/>
            <a:ext cx="500066" cy="646331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ru-RU" sz="3600" dirty="0" smtClean="0"/>
              <a:t>А</a:t>
            </a:r>
            <a:endParaRPr lang="ru-RU" sz="3600" dirty="0"/>
          </a:p>
        </p:txBody>
      </p:sp>
      <p:sp>
        <p:nvSpPr>
          <p:cNvPr id="14" name="Овал 13"/>
          <p:cNvSpPr/>
          <p:nvPr/>
        </p:nvSpPr>
        <p:spPr>
          <a:xfrm>
            <a:off x="4071934" y="2928934"/>
            <a:ext cx="928694" cy="928694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B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16" name="Овал 15"/>
          <p:cNvSpPr/>
          <p:nvPr/>
        </p:nvSpPr>
        <p:spPr>
          <a:xfrm>
            <a:off x="6286512" y="2928934"/>
            <a:ext cx="928694" cy="928694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C</a:t>
            </a:r>
            <a:endParaRPr lang="ru-RU" sz="3600" dirty="0">
              <a:solidFill>
                <a:schemeClr val="tx1"/>
              </a:solidFill>
            </a:endParaRPr>
          </a:p>
        </p:txBody>
      </p:sp>
      <p:pic>
        <p:nvPicPr>
          <p:cNvPr id="13" name="Рисунок 12" descr="клен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00166" y="4143380"/>
            <a:ext cx="1714512" cy="1714512"/>
          </a:xfrm>
          <a:prstGeom prst="rect">
            <a:avLst/>
          </a:prstGeom>
        </p:spPr>
      </p:pic>
      <p:pic>
        <p:nvPicPr>
          <p:cNvPr id="15" name="Рисунок 14" descr="репей.jpg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786182" y="4071942"/>
            <a:ext cx="1428751" cy="2000264"/>
          </a:xfrm>
          <a:prstGeom prst="rect">
            <a:avLst/>
          </a:prstGeom>
        </p:spPr>
      </p:pic>
      <p:pic>
        <p:nvPicPr>
          <p:cNvPr id="18" name="Рисунок 17" descr="рябина.jpg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5786446" y="4286256"/>
            <a:ext cx="1895476" cy="1357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474420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MagiClass,-4,3 Answers,B,60,0,0,0,Yes,0,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274638"/>
            <a:ext cx="7429552" cy="2225668"/>
          </a:xfrm>
          <a:solidFill>
            <a:schemeClr val="bg1"/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>
            <a:normAutofit fontScale="90000"/>
          </a:bodyPr>
          <a:lstStyle/>
          <a:p>
            <a:r>
              <a:rPr lang="ru-RU" sz="3200" dirty="0" smtClean="0">
                <a:solidFill>
                  <a:srgbClr val="FF0000"/>
                </a:solidFill>
              </a:rPr>
              <a:t>Вопрос № 4</a:t>
            </a:r>
            <a:br>
              <a:rPr lang="ru-RU" sz="3200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Какая последовательность правильно отражает строение пищеварительной системы?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85786" y="2714620"/>
            <a:ext cx="7901014" cy="3357586"/>
          </a:xfrm>
          <a:solidFill>
            <a:schemeClr val="bg1"/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>
            <a:normAutofit fontScale="92500"/>
          </a:bodyPr>
          <a:lstStyle/>
          <a:p>
            <a:r>
              <a:rPr lang="ru-RU" sz="3600" dirty="0" smtClean="0">
                <a:solidFill>
                  <a:schemeClr val="tx2"/>
                </a:solidFill>
              </a:rPr>
              <a:t>А </a:t>
            </a:r>
            <a:r>
              <a:rPr lang="ru-RU" sz="3600" dirty="0" smtClean="0"/>
              <a:t>ротовая полость – желудок – толстая кишка</a:t>
            </a:r>
          </a:p>
          <a:p>
            <a:r>
              <a:rPr lang="ru-RU" sz="3600" dirty="0" smtClean="0">
                <a:solidFill>
                  <a:schemeClr val="tx2"/>
                </a:solidFill>
              </a:rPr>
              <a:t>В</a:t>
            </a:r>
            <a:r>
              <a:rPr lang="ru-RU" sz="3600" dirty="0" smtClean="0"/>
              <a:t>  ротовая полость – глотка – пищевод – желудок – тонкая кишка – толстая кишка</a:t>
            </a:r>
          </a:p>
          <a:p>
            <a:r>
              <a:rPr lang="ru-RU" sz="3600" dirty="0" smtClean="0">
                <a:solidFill>
                  <a:schemeClr val="tx2"/>
                </a:solidFill>
              </a:rPr>
              <a:t>С</a:t>
            </a:r>
            <a:r>
              <a:rPr lang="ru-RU" sz="3600" dirty="0" smtClean="0"/>
              <a:t>  глотка – пищевод – тонкая кишка – толстая кишка</a:t>
            </a:r>
          </a:p>
          <a:p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7" name="Овал 6"/>
          <p:cNvSpPr/>
          <p:nvPr/>
        </p:nvSpPr>
        <p:spPr>
          <a:xfrm>
            <a:off x="1142976" y="3857628"/>
            <a:ext cx="428628" cy="42862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1142976" y="2786058"/>
            <a:ext cx="428628" cy="42862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1142976" y="5000636"/>
            <a:ext cx="428628" cy="42862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981010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MagiClass,-5,4 Answers,C,60,0,0,0,Yes,0,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1538" y="274638"/>
            <a:ext cx="7429552" cy="2225668"/>
          </a:xfrm>
          <a:solidFill>
            <a:schemeClr val="bg1"/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>
            <a:normAutofit fontScale="90000"/>
          </a:bodyPr>
          <a:lstStyle/>
          <a:p>
            <a:r>
              <a:rPr lang="ru-RU" sz="3200" dirty="0" smtClean="0">
                <a:solidFill>
                  <a:srgbClr val="FF0000"/>
                </a:solidFill>
              </a:rPr>
              <a:t>Вопрос № 5</a:t>
            </a:r>
            <a:br>
              <a:rPr lang="ru-RU" sz="3200" dirty="0" smtClean="0">
                <a:solidFill>
                  <a:srgbClr val="FF0000"/>
                </a:solidFill>
              </a:rPr>
            </a:br>
            <a:r>
              <a:rPr lang="ru-RU" dirty="0" smtClean="0">
                <a:solidFill>
                  <a:schemeClr val="tx2">
                    <a:lumMod val="75000"/>
                  </a:schemeClr>
                </a:solidFill>
              </a:rPr>
              <a:t> Какая отрасль промышленности производит для нас ткани, одежду, обувь?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928926" y="2857496"/>
            <a:ext cx="5357850" cy="3357586"/>
          </a:xfrm>
          <a:solidFill>
            <a:schemeClr val="bg1"/>
          </a:solidFill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>
            <a:normAutofit/>
          </a:bodyPr>
          <a:lstStyle/>
          <a:p>
            <a:r>
              <a:rPr lang="ru-RU" sz="3600" dirty="0" smtClean="0">
                <a:solidFill>
                  <a:schemeClr val="tx2"/>
                </a:solidFill>
              </a:rPr>
              <a:t>А  </a:t>
            </a:r>
            <a:r>
              <a:rPr lang="ru-RU" sz="3600" dirty="0" smtClean="0"/>
              <a:t>Металлургия</a:t>
            </a:r>
          </a:p>
          <a:p>
            <a:r>
              <a:rPr lang="ru-RU" sz="3600" dirty="0" smtClean="0">
                <a:solidFill>
                  <a:schemeClr val="tx2"/>
                </a:solidFill>
              </a:rPr>
              <a:t>В. </a:t>
            </a:r>
            <a:r>
              <a:rPr lang="ru-RU" sz="3600" dirty="0" smtClean="0"/>
              <a:t>Машиностроение</a:t>
            </a:r>
          </a:p>
          <a:p>
            <a:r>
              <a:rPr lang="ru-RU" sz="3600" dirty="0" smtClean="0">
                <a:solidFill>
                  <a:schemeClr val="tx2"/>
                </a:solidFill>
              </a:rPr>
              <a:t>С. </a:t>
            </a:r>
            <a:r>
              <a:rPr lang="ru-RU" sz="3600" dirty="0" smtClean="0"/>
              <a:t>Легкая промышленность</a:t>
            </a:r>
          </a:p>
          <a:p>
            <a:r>
              <a:rPr lang="ru-RU" sz="3600" dirty="0" smtClean="0">
                <a:solidFill>
                  <a:schemeClr val="tx2"/>
                </a:solidFill>
              </a:rPr>
              <a:t>D. </a:t>
            </a:r>
            <a:r>
              <a:rPr lang="ru-RU" sz="3600" dirty="0" smtClean="0"/>
              <a:t>Электроэнергетика </a:t>
            </a:r>
          </a:p>
          <a:p>
            <a:endParaRPr lang="ru-RU" dirty="0" smtClean="0"/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7" name="Овал 6"/>
          <p:cNvSpPr/>
          <p:nvPr/>
        </p:nvSpPr>
        <p:spPr>
          <a:xfrm>
            <a:off x="3286116" y="3643314"/>
            <a:ext cx="428628" cy="42862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3286116" y="3000372"/>
            <a:ext cx="428628" cy="42862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3286116" y="4286256"/>
            <a:ext cx="428628" cy="42862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3286116" y="5500702"/>
            <a:ext cx="428628" cy="42862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32834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MagiClass,-6,4 Answers,D,60,0,0,0,Yes,0,EN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1071546"/>
            <a:ext cx="6786610" cy="2071702"/>
          </a:xfr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1"/>
            <a:tileRect/>
          </a:gradFill>
        </p:spPr>
        <p:txBody>
          <a:bodyPr>
            <a:normAutofit/>
          </a:bodyPr>
          <a:lstStyle/>
          <a:p>
            <a:r>
              <a:rPr lang="ru-RU" sz="3100" dirty="0">
                <a:solidFill>
                  <a:srgbClr val="FF0000"/>
                </a:solidFill>
              </a:rPr>
              <a:t>Вопрос </a:t>
            </a:r>
            <a:r>
              <a:rPr lang="ru-RU" sz="3100">
                <a:solidFill>
                  <a:srgbClr val="FF0000"/>
                </a:solidFill>
              </a:rPr>
              <a:t>№ </a:t>
            </a:r>
            <a:r>
              <a:rPr lang="ru-RU" sz="3100" dirty="0">
                <a:solidFill>
                  <a:srgbClr val="FF0000"/>
                </a:solidFill>
              </a:rPr>
              <a:t>6</a:t>
            </a:r>
            <a:r>
              <a:rPr lang="ru-RU" sz="3100" dirty="0"/>
              <a:t/>
            </a:r>
            <a:br>
              <a:rPr lang="ru-RU" sz="3100" dirty="0"/>
            </a:br>
            <a:r>
              <a:rPr lang="ru-RU" sz="3100" dirty="0" smtClean="0">
                <a:solidFill>
                  <a:srgbClr val="002060"/>
                </a:solidFill>
              </a:rPr>
              <a:t> Что изображено на фотографии?</a:t>
            </a:r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214414" y="3286124"/>
            <a:ext cx="6643734" cy="2840039"/>
          </a:xfrm>
        </p:spPr>
        <p:txBody>
          <a:bodyPr>
            <a:normAutofit/>
          </a:bodyPr>
          <a:lstStyle/>
          <a:p>
            <a:r>
              <a:rPr lang="ru-RU" dirty="0" smtClean="0"/>
              <a:t>А. Колизей</a:t>
            </a:r>
          </a:p>
          <a:p>
            <a:r>
              <a:rPr lang="ru-RU" dirty="0" smtClean="0"/>
              <a:t>В. Парфенон</a:t>
            </a:r>
          </a:p>
          <a:p>
            <a:r>
              <a:rPr lang="ru-RU" dirty="0" smtClean="0"/>
              <a:t>С. Фонтан </a:t>
            </a:r>
            <a:r>
              <a:rPr lang="ru-RU" dirty="0" err="1" smtClean="0"/>
              <a:t>Треви</a:t>
            </a:r>
            <a:endParaRPr lang="ru-RU" dirty="0" smtClean="0"/>
          </a:p>
          <a:p>
            <a:r>
              <a:rPr lang="ru-RU" dirty="0" smtClean="0"/>
              <a:t>D. Пизанская башня</a:t>
            </a:r>
          </a:p>
        </p:txBody>
      </p:sp>
      <p:sp>
        <p:nvSpPr>
          <p:cNvPr id="4" name="Овал 3"/>
          <p:cNvSpPr/>
          <p:nvPr/>
        </p:nvSpPr>
        <p:spPr>
          <a:xfrm>
            <a:off x="1500166" y="3286124"/>
            <a:ext cx="500066" cy="5000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chemeClr val="tx1"/>
                </a:solidFill>
              </a:rPr>
              <a:t>А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5" name="Овал 4"/>
          <p:cNvSpPr/>
          <p:nvPr/>
        </p:nvSpPr>
        <p:spPr>
          <a:xfrm>
            <a:off x="1500166" y="3929066"/>
            <a:ext cx="500066" cy="5000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 smtClean="0">
                <a:solidFill>
                  <a:schemeClr val="tx1"/>
                </a:solidFill>
              </a:rPr>
              <a:t>В</a:t>
            </a:r>
            <a:endParaRPr lang="ru-RU" sz="3600" dirty="0">
              <a:solidFill>
                <a:schemeClr val="tx1"/>
              </a:solidFill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1500166" y="4500570"/>
            <a:ext cx="500066" cy="5000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dirty="0">
                <a:solidFill>
                  <a:schemeClr val="tx1"/>
                </a:solidFill>
              </a:rPr>
              <a:t>С</a:t>
            </a:r>
          </a:p>
        </p:txBody>
      </p:sp>
      <p:pic>
        <p:nvPicPr>
          <p:cNvPr id="9" name="Рисунок 8" descr="пиза.jpg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357818" y="3286124"/>
            <a:ext cx="2143140" cy="2714644"/>
          </a:xfrm>
          <a:prstGeom prst="rect">
            <a:avLst/>
          </a:prstGeom>
        </p:spPr>
      </p:pic>
      <p:sp>
        <p:nvSpPr>
          <p:cNvPr id="10" name="Овал 9"/>
          <p:cNvSpPr/>
          <p:nvPr/>
        </p:nvSpPr>
        <p:spPr>
          <a:xfrm>
            <a:off x="1500166" y="5072074"/>
            <a:ext cx="500066" cy="5000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smtClean="0">
                <a:solidFill>
                  <a:schemeClr val="tx1"/>
                </a:solidFill>
              </a:rPr>
              <a:t>D</a:t>
            </a:r>
            <a:endParaRPr lang="ru-RU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04420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107</Words>
  <Application>Microsoft Office PowerPoint</Application>
  <PresentationFormat>Экран (4:3)</PresentationFormat>
  <Paragraphs>35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Тема Office</vt:lpstr>
      <vt:lpstr>Знаток  окружающего мира</vt:lpstr>
      <vt:lpstr>Вопрос № 1  Что изучает наука экология?</vt:lpstr>
      <vt:lpstr>Вопрос № 2  Если взять клубень картофеля, разрезать его пополам и на срез капнуть каплю йода, то клубень окрасится в синий цвет. Этот опыт доказывает, что в клубне картофеля содержится:</vt:lpstr>
      <vt:lpstr>Вопрос № 3  На каком рисунке плоды распространяются с помощью ветра?</vt:lpstr>
      <vt:lpstr>Вопрос № 4  Какая последовательность правильно отражает строение пищеварительной системы?</vt:lpstr>
      <vt:lpstr>Вопрос № 5  Какая отрасль промышленности производит для нас ткани, одежду, обувь?</vt:lpstr>
      <vt:lpstr>Вопрос № 6  Что изображено на фотографии?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Лучший по  окружающему миру</dc:title>
  <dc:creator>20</dc:creator>
  <cp:lastModifiedBy>Учитель</cp:lastModifiedBy>
  <cp:revision>8</cp:revision>
  <dcterms:created xsi:type="dcterms:W3CDTF">2015-05-24T08:28:19Z</dcterms:created>
  <dcterms:modified xsi:type="dcterms:W3CDTF">2021-02-04T10:32:38Z</dcterms:modified>
</cp:coreProperties>
</file>