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EFCC56E-384C-4665-832E-9109A5F3B85A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55BA10F-9B4C-4418-A4EC-1B899BCB9C6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Знаток</a:t>
            </a:r>
            <a:br>
              <a:rPr lang="ru-RU" dirty="0" smtClean="0"/>
            </a:br>
            <a:r>
              <a:rPr lang="ru-RU" dirty="0" smtClean="0"/>
              <a:t>русского языка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698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1,4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463675" y="2119313"/>
          <a:ext cx="61960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006"/>
                <a:gridCol w="3098006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http://photoshop4u.ru/uploads/posts/2009-04/1239984817_8.jpg"/>
          <p:cNvPicPr>
            <a:picLocks noChangeAspect="1" noChangeArrowheads="1"/>
          </p:cNvPicPr>
          <p:nvPr/>
        </p:nvPicPr>
        <p:blipFill>
          <a:blip r:embed="rId2" cstate="print"/>
          <a:srcRect r="12174" b="34376"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11560" y="548680"/>
            <a:ext cx="7920880" cy="2376264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20688"/>
            <a:ext cx="7776864" cy="22322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00B05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Вопрос № </a:t>
            </a:r>
            <a:r>
              <a:rPr lang="ru-RU" sz="2800" b="1" dirty="0">
                <a:solidFill>
                  <a:srgbClr val="00B050"/>
                </a:solidFill>
                <a:latin typeface="Cambria" pitchFamily="18" charset="0"/>
              </a:rPr>
              <a:t>1</a:t>
            </a:r>
            <a:r>
              <a:rPr lang="ru-RU" sz="2800" dirty="0" smtClean="0"/>
              <a:t> 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Какой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частью речи выражен второстепенный член предложения?</a:t>
            </a:r>
          </a:p>
          <a:p>
            <a:pPr algn="ctr"/>
            <a:r>
              <a:rPr lang="ru-RU" sz="2800" i="1" dirty="0">
                <a:solidFill>
                  <a:schemeClr val="tx2"/>
                </a:solidFill>
                <a:latin typeface="Cambria" pitchFamily="18" charset="0"/>
              </a:rPr>
              <a:t>Пролетело жаркое лето.</a:t>
            </a:r>
            <a:endParaRPr lang="ru-RU" sz="2800" dirty="0">
              <a:solidFill>
                <a:schemeClr val="tx2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 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3429000"/>
            <a:ext cx="7920880" cy="29523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71600" y="3573017"/>
          <a:ext cx="7272808" cy="2736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8232"/>
                <a:gridCol w="5184576"/>
              </a:tblGrid>
              <a:tr h="6797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Именем существительным</a:t>
                      </a: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Именем прилагательным</a:t>
                      </a: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Глаголом</a:t>
                      </a:r>
                    </a:p>
                  </a:txBody>
                  <a:tcPr marL="68580" marR="68580" marT="0" marB="0"/>
                </a:tc>
              </a:tr>
              <a:tr h="7059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Предлогом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691680" y="3645024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691680" y="429309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691680" y="501317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691680" y="5661248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203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2,4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463675" y="2119313"/>
          <a:ext cx="61960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006"/>
                <a:gridCol w="3098006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http://photoshop4u.ru/uploads/posts/2009-04/1239984817_8.jpg"/>
          <p:cNvPicPr>
            <a:picLocks noChangeAspect="1" noChangeArrowheads="1"/>
          </p:cNvPicPr>
          <p:nvPr/>
        </p:nvPicPr>
        <p:blipFill>
          <a:blip r:embed="rId2" cstate="print"/>
          <a:srcRect r="12174" b="34376"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11560" y="548680"/>
            <a:ext cx="7920880" cy="2376264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20688"/>
            <a:ext cx="7776864" cy="22322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00B05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Вопрос № 2</a:t>
            </a: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 </a:t>
            </a:r>
            <a:r>
              <a:rPr lang="ru-RU" sz="2800" dirty="0" smtClean="0"/>
              <a:t>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О какой части слова идёт речь?</a:t>
            </a:r>
          </a:p>
          <a:p>
            <a:pPr algn="ctr"/>
            <a:r>
              <a:rPr lang="ru-RU" sz="2800" i="1" dirty="0">
                <a:solidFill>
                  <a:schemeClr val="tx2"/>
                </a:solidFill>
                <a:latin typeface="Cambria" pitchFamily="18" charset="0"/>
              </a:rPr>
              <a:t>Эта часть слова стоит перед корнем и служит для образования новых </a:t>
            </a:r>
            <a:r>
              <a:rPr lang="ru-RU" sz="2800" i="1" dirty="0" smtClean="0">
                <a:solidFill>
                  <a:schemeClr val="tx2"/>
                </a:solidFill>
                <a:latin typeface="Cambria" pitchFamily="18" charset="0"/>
              </a:rPr>
              <a:t>слов.</a:t>
            </a:r>
            <a:endParaRPr lang="ru-RU" sz="2800" dirty="0">
              <a:solidFill>
                <a:schemeClr val="tx2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 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3429000"/>
            <a:ext cx="7920880" cy="29523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71600" y="3573017"/>
          <a:ext cx="7272808" cy="2736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8232"/>
                <a:gridCol w="5184576"/>
              </a:tblGrid>
              <a:tr h="6797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О приставке</a:t>
                      </a: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О суффиксе</a:t>
                      </a: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Об окончании</a:t>
                      </a:r>
                    </a:p>
                  </a:txBody>
                  <a:tcPr marL="68580" marR="68580" marT="0" marB="0"/>
                </a:tc>
              </a:tr>
              <a:tr h="7059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Об основе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691680" y="3645024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691680" y="429309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691680" y="501317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691680" y="5661248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625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3,4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463675" y="2119313"/>
          <a:ext cx="61960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006"/>
                <a:gridCol w="3098006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http://photoshop4u.ru/uploads/posts/2009-04/1239984817_8.jpg"/>
          <p:cNvPicPr>
            <a:picLocks noChangeAspect="1" noChangeArrowheads="1"/>
          </p:cNvPicPr>
          <p:nvPr/>
        </p:nvPicPr>
        <p:blipFill>
          <a:blip r:embed="rId2" cstate="print"/>
          <a:srcRect r="12174" b="34376"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11560" y="548680"/>
            <a:ext cx="7920880" cy="2376264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20688"/>
            <a:ext cx="7776864" cy="22322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00B05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Вопрос № 3</a:t>
            </a: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Какое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существительное стоит во множественном числе ?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3429000"/>
            <a:ext cx="7920880" cy="29523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71600" y="3573017"/>
          <a:ext cx="7272808" cy="2736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8232"/>
                <a:gridCol w="5184576"/>
              </a:tblGrid>
              <a:tr h="6797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ножницы</a:t>
                      </a: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кабинет</a:t>
                      </a: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корова</a:t>
                      </a:r>
                    </a:p>
                  </a:txBody>
                  <a:tcPr marL="68580" marR="68580" marT="0" marB="0"/>
                </a:tc>
              </a:tr>
              <a:tr h="7059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проигрыш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691680" y="3645024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691680" y="429309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691680" y="501317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691680" y="5661248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5861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4,4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1463675" y="2119313"/>
          <a:ext cx="619601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8006"/>
                <a:gridCol w="3098006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845" marR="68845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http://photoshop4u.ru/uploads/posts/2009-04/1239984817_8.jpg"/>
          <p:cNvPicPr>
            <a:picLocks noChangeAspect="1" noChangeArrowheads="1"/>
          </p:cNvPicPr>
          <p:nvPr/>
        </p:nvPicPr>
        <p:blipFill>
          <a:blip r:embed="rId2" cstate="print"/>
          <a:srcRect r="12174" b="34376"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11560" y="548680"/>
            <a:ext cx="7920880" cy="2376264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20688"/>
            <a:ext cx="7776864" cy="22322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00B05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Вопрос № 4</a:t>
            </a: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У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какого прилагательного нельзя определить род?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3429000"/>
            <a:ext cx="7920880" cy="29523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71600" y="3573017"/>
          <a:ext cx="7272808" cy="2736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8232"/>
                <a:gridCol w="5184576"/>
              </a:tblGrid>
              <a:tr h="6797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В дремучем лесу</a:t>
                      </a: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Без домашней пищи</a:t>
                      </a: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Весёлых людей</a:t>
                      </a:r>
                    </a:p>
                  </a:txBody>
                  <a:tcPr marL="68580" marR="68580" marT="0" marB="0"/>
                </a:tc>
              </a:tr>
              <a:tr h="7059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Перед высохшей рекой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691680" y="3645024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691680" y="429309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691680" y="501317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691680" y="5661248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569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5,4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 descr="http://photoshop4u.ru/uploads/posts/2009-04/1239984817_8.jpg"/>
          <p:cNvPicPr>
            <a:picLocks noChangeAspect="1" noChangeArrowheads="1"/>
          </p:cNvPicPr>
          <p:nvPr/>
        </p:nvPicPr>
        <p:blipFill>
          <a:blip r:embed="rId2" cstate="print"/>
          <a:srcRect r="12174" b="34376"/>
          <a:stretch>
            <a:fillRect/>
          </a:stretch>
        </p:blipFill>
        <p:spPr bwMode="auto">
          <a:xfrm>
            <a:off x="179512" y="188640"/>
            <a:ext cx="8784976" cy="648072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11560" y="548680"/>
            <a:ext cx="7920880" cy="2376264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620688"/>
            <a:ext cx="7776864" cy="223224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 smtClean="0">
              <a:solidFill>
                <a:srgbClr val="00B050"/>
              </a:solidFill>
              <a:latin typeface="Cambria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00B050"/>
                </a:solidFill>
                <a:latin typeface="Cambria" pitchFamily="18" charset="0"/>
              </a:rPr>
              <a:t>Вопрос </a:t>
            </a:r>
            <a:r>
              <a:rPr lang="ru-RU" sz="2800" b="1" smtClean="0">
                <a:solidFill>
                  <a:srgbClr val="00B050"/>
                </a:solidFill>
                <a:latin typeface="Cambria" pitchFamily="18" charset="0"/>
              </a:rPr>
              <a:t>№ </a:t>
            </a:r>
            <a:r>
              <a:rPr lang="ru-RU" sz="2800" b="1">
                <a:solidFill>
                  <a:srgbClr val="00B050"/>
                </a:solidFill>
                <a:latin typeface="Cambria" pitchFamily="18" charset="0"/>
              </a:rPr>
              <a:t>5</a:t>
            </a:r>
            <a:endParaRPr lang="ru-RU" sz="2800" b="1" dirty="0" smtClean="0">
              <a:solidFill>
                <a:srgbClr val="00B050"/>
              </a:solidFill>
              <a:latin typeface="Cambria" pitchFamily="18" charset="0"/>
            </a:endParaRPr>
          </a:p>
          <a:p>
            <a:pPr algn="ctr"/>
            <a:endParaRPr lang="ru-RU" sz="2800" b="1" dirty="0">
              <a:solidFill>
                <a:srgbClr val="00B050"/>
              </a:solidFill>
              <a:latin typeface="Cambria" pitchFamily="18" charset="0"/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Cambria" pitchFamily="18" charset="0"/>
              </a:rPr>
              <a:t>У </a:t>
            </a:r>
            <a:r>
              <a:rPr lang="ru-RU" sz="2800" dirty="0">
                <a:solidFill>
                  <a:schemeClr val="tx1"/>
                </a:solidFill>
                <a:latin typeface="Cambria" pitchFamily="18" charset="0"/>
              </a:rPr>
              <a:t>какого глагола нельзя определить время?</a:t>
            </a:r>
          </a:p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</a:p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3429000"/>
            <a:ext cx="7920880" cy="29523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71600" y="3573017"/>
          <a:ext cx="7272808" cy="27363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8232"/>
                <a:gridCol w="5184576"/>
              </a:tblGrid>
              <a:tr h="67978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Б</a:t>
                      </a: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ежал</a:t>
                      </a:r>
                      <a:endParaRPr lang="ru-RU" sz="2800" b="1" dirty="0">
                        <a:solidFill>
                          <a:schemeClr val="tx2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Г</a:t>
                      </a: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улять</a:t>
                      </a:r>
                      <a:endParaRPr lang="ru-RU" sz="2800" b="1" dirty="0">
                        <a:solidFill>
                          <a:schemeClr val="tx2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530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У</a:t>
                      </a:r>
                      <a:r>
                        <a:rPr lang="ru-RU" sz="2800" b="1" dirty="0" smtClean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лыбается</a:t>
                      </a:r>
                      <a:endParaRPr lang="ru-RU" sz="2800" b="1" dirty="0">
                        <a:solidFill>
                          <a:schemeClr val="tx2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590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С</a:t>
                      </a:r>
                      <a:r>
                        <a:rPr lang="ru-RU" sz="2800" b="1" smtClean="0">
                          <a:solidFill>
                            <a:schemeClr val="tx2"/>
                          </a:solidFill>
                          <a:latin typeface="Cambria" pitchFamily="18" charset="0"/>
                          <a:ea typeface="Calibri"/>
                          <a:cs typeface="Times New Roman"/>
                        </a:rPr>
                        <a:t>прячется</a:t>
                      </a:r>
                      <a:endParaRPr lang="ru-RU" sz="2800" b="1" dirty="0">
                        <a:solidFill>
                          <a:schemeClr val="tx2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691680" y="3645024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691680" y="429309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B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691680" y="5013176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C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691680" y="5661248"/>
            <a:ext cx="576064" cy="576064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9359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</TotalTime>
  <Words>130</Words>
  <Application>Microsoft Office PowerPoint</Application>
  <PresentationFormat>Экран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Кнопка</vt:lpstr>
      <vt:lpstr>Знаток русского языка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Лучший ученик  по русскому языку</dc:title>
  <dc:creator>20</dc:creator>
  <cp:lastModifiedBy>Учитель</cp:lastModifiedBy>
  <cp:revision>10</cp:revision>
  <dcterms:created xsi:type="dcterms:W3CDTF">2015-05-21T09:17:13Z</dcterms:created>
  <dcterms:modified xsi:type="dcterms:W3CDTF">2021-02-04T10:29:46Z</dcterms:modified>
</cp:coreProperties>
</file>