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  <p:sldMasterId id="2147483888" r:id="rId16"/>
    <p:sldMasterId id="2147483900" r:id="rId17"/>
    <p:sldMasterId id="2147483912" r:id="rId18"/>
    <p:sldMasterId id="2147483924" r:id="rId19"/>
    <p:sldMasterId id="2147483936" r:id="rId20"/>
    <p:sldMasterId id="2147483948" r:id="rId21"/>
    <p:sldMasterId id="2147483960" r:id="rId22"/>
    <p:sldMasterId id="2147483972" r:id="rId23"/>
    <p:sldMasterId id="2147483984" r:id="rId24"/>
  </p:sldMasterIdLst>
  <p:sldIdLst>
    <p:sldId id="330" r:id="rId25"/>
    <p:sldId id="311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270" r:id="rId43"/>
    <p:sldId id="277" r:id="rId44"/>
    <p:sldId id="263" r:id="rId45"/>
    <p:sldId id="306" r:id="rId46"/>
    <p:sldId id="262" r:id="rId47"/>
    <p:sldId id="264" r:id="rId48"/>
    <p:sldId id="281" r:id="rId49"/>
    <p:sldId id="283" r:id="rId50"/>
    <p:sldId id="284" r:id="rId51"/>
    <p:sldId id="307" r:id="rId52"/>
    <p:sldId id="308" r:id="rId53"/>
    <p:sldId id="285" r:id="rId54"/>
    <p:sldId id="286" r:id="rId55"/>
    <p:sldId id="289" r:id="rId56"/>
    <p:sldId id="290" r:id="rId57"/>
    <p:sldId id="295" r:id="rId58"/>
    <p:sldId id="296" r:id="rId59"/>
    <p:sldId id="291" r:id="rId60"/>
    <p:sldId id="301" r:id="rId61"/>
    <p:sldId id="302" r:id="rId62"/>
    <p:sldId id="303" r:id="rId63"/>
    <p:sldId id="310" r:id="rId64"/>
    <p:sldId id="278" r:id="rId65"/>
    <p:sldId id="300" r:id="rId66"/>
    <p:sldId id="298" r:id="rId67"/>
    <p:sldId id="329" r:id="rId68"/>
    <p:sldId id="299" r:id="rId69"/>
  </p:sldIdLst>
  <p:sldSz cx="9144000" cy="6858000" type="screen4x3"/>
  <p:notesSz cx="6858000" cy="9144000"/>
  <p:defaultTextStyle>
    <a:defPPr>
      <a:defRPr lang="ru-RU"/>
    </a:defPPr>
    <a:lvl1pPr marL="0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26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90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52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15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740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913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88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 "2"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-239 участников</c:v>
                </c:pt>
                <c:pt idx="3">
                  <c:v>2017 год - 184  участника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1.4</c:v>
                </c:pt>
                <c:pt idx="2">
                  <c:v>0.4</c:v>
                </c:pt>
                <c:pt idx="3">
                  <c:v>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оценка "3"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-239 участников</c:v>
                </c:pt>
                <c:pt idx="3">
                  <c:v>2017 год - 184  участника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76.3</c:v>
                </c:pt>
                <c:pt idx="1">
                  <c:v>49.5</c:v>
                </c:pt>
                <c:pt idx="2">
                  <c:v>64</c:v>
                </c:pt>
                <c:pt idx="3">
                  <c:v>65.3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оценка "4"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-239 участников</c:v>
                </c:pt>
                <c:pt idx="3">
                  <c:v>2017 год - 184  участника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20.7</c:v>
                </c:pt>
                <c:pt idx="1">
                  <c:v>42.8</c:v>
                </c:pt>
                <c:pt idx="2">
                  <c:v>27.2</c:v>
                </c:pt>
                <c:pt idx="3">
                  <c:v>26.6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оценка "5"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-239 участников</c:v>
                </c:pt>
                <c:pt idx="3">
                  <c:v>2017 год - 184  участника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2.5</c:v>
                </c:pt>
                <c:pt idx="1">
                  <c:v>6.3</c:v>
                </c:pt>
                <c:pt idx="2">
                  <c:v>8.4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6534400"/>
        <c:axId val="106535936"/>
      </c:barChart>
      <c:catAx>
        <c:axId val="106534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6535936"/>
        <c:crosses val="autoZero"/>
        <c:auto val="1"/>
        <c:lblAlgn val="ctr"/>
        <c:lblOffset val="100"/>
        <c:noMultiLvlLbl val="0"/>
      </c:catAx>
      <c:valAx>
        <c:axId val="10653593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065344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"2"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Лист1!$B$2:$B$16</c:f>
              <c:numCache>
                <c:formatCode>0.00%</c:formatCode>
                <c:ptCount val="15"/>
                <c:pt idx="0" formatCode="General">
                  <c:v>12.5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 formatCode="General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"3"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Лист1!$C$2:$C$16</c:f>
              <c:numCache>
                <c:formatCode>0.00%</c:formatCode>
                <c:ptCount val="15"/>
                <c:pt idx="0" formatCode="General">
                  <c:v>75</c:v>
                </c:pt>
                <c:pt idx="1">
                  <c:v>0.5</c:v>
                </c:pt>
                <c:pt idx="2">
                  <c:v>0.75000000000000333</c:v>
                </c:pt>
                <c:pt idx="3">
                  <c:v>0.82000000000000062</c:v>
                </c:pt>
                <c:pt idx="4">
                  <c:v>0.37500000000000161</c:v>
                </c:pt>
                <c:pt idx="5">
                  <c:v>0.65600000000000414</c:v>
                </c:pt>
                <c:pt idx="6">
                  <c:v>1</c:v>
                </c:pt>
                <c:pt idx="7">
                  <c:v>0.70800000000000063</c:v>
                </c:pt>
                <c:pt idx="8">
                  <c:v>0.85700000000000065</c:v>
                </c:pt>
                <c:pt idx="9">
                  <c:v>0.9375</c:v>
                </c:pt>
                <c:pt idx="10">
                  <c:v>0.55500000000000005</c:v>
                </c:pt>
                <c:pt idx="11">
                  <c:v>1</c:v>
                </c:pt>
                <c:pt idx="12">
                  <c:v>0.88800000000000001</c:v>
                </c:pt>
                <c:pt idx="13">
                  <c:v>0.84400000000000064</c:v>
                </c:pt>
                <c:pt idx="14" formatCode="General">
                  <c:v>76.3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"4"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Лист1!$D$2:$D$16</c:f>
              <c:numCache>
                <c:formatCode>0.00%</c:formatCode>
                <c:ptCount val="15"/>
                <c:pt idx="0" formatCode="General">
                  <c:v>12.5</c:v>
                </c:pt>
                <c:pt idx="1">
                  <c:v>0.5</c:v>
                </c:pt>
                <c:pt idx="2">
                  <c:v>0.18750000000000044</c:v>
                </c:pt>
                <c:pt idx="3">
                  <c:v>9.0000000000000024E-2</c:v>
                </c:pt>
                <c:pt idx="4">
                  <c:v>0.5</c:v>
                </c:pt>
                <c:pt idx="5">
                  <c:v>0.31250000000000161</c:v>
                </c:pt>
                <c:pt idx="6">
                  <c:v>0</c:v>
                </c:pt>
                <c:pt idx="7">
                  <c:v>0.29200000000000031</c:v>
                </c:pt>
                <c:pt idx="8">
                  <c:v>0.14300000000000004</c:v>
                </c:pt>
                <c:pt idx="9">
                  <c:v>6.25E-2</c:v>
                </c:pt>
                <c:pt idx="10">
                  <c:v>0.44500000000000001</c:v>
                </c:pt>
                <c:pt idx="11">
                  <c:v>0</c:v>
                </c:pt>
                <c:pt idx="12">
                  <c:v>0.111</c:v>
                </c:pt>
                <c:pt idx="13">
                  <c:v>0.125</c:v>
                </c:pt>
                <c:pt idx="14" formatCode="General">
                  <c:v>20.7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"5"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Лист1!$E$2:$E$16</c:f>
              <c:numCache>
                <c:formatCode>0.00%</c:formatCode>
                <c:ptCount val="15"/>
                <c:pt idx="0" formatCode="General">
                  <c:v>0</c:v>
                </c:pt>
                <c:pt idx="1">
                  <c:v>0</c:v>
                </c:pt>
                <c:pt idx="2">
                  <c:v>6.25E-2</c:v>
                </c:pt>
                <c:pt idx="3">
                  <c:v>9.0000000000000024E-2</c:v>
                </c:pt>
                <c:pt idx="4">
                  <c:v>0.125</c:v>
                </c:pt>
                <c:pt idx="5">
                  <c:v>3.15E-2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3.1000000000000052E-2</c:v>
                </c:pt>
                <c:pt idx="14" formatCode="General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583552"/>
        <c:axId val="106585088"/>
        <c:axId val="0"/>
      </c:bar3DChart>
      <c:catAx>
        <c:axId val="10658355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06585088"/>
        <c:crosses val="autoZero"/>
        <c:auto val="1"/>
        <c:lblAlgn val="ctr"/>
        <c:lblOffset val="100"/>
        <c:noMultiLvlLbl val="0"/>
      </c:catAx>
      <c:valAx>
        <c:axId val="10658508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065835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 "2"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- 238 участников</c:v>
                </c:pt>
                <c:pt idx="3">
                  <c:v>2017 год - 185  участников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0</c:v>
                </c:pt>
                <c:pt idx="2">
                  <c:v>0.4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оценка "3"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- 238 участников</c:v>
                </c:pt>
                <c:pt idx="3">
                  <c:v>2017 год - 185  участников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31.8</c:v>
                </c:pt>
                <c:pt idx="1">
                  <c:v>36</c:v>
                </c:pt>
                <c:pt idx="2">
                  <c:v>34.9</c:v>
                </c:pt>
                <c:pt idx="3">
                  <c:v>36.700000000000003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оценка "4"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- 238 участников</c:v>
                </c:pt>
                <c:pt idx="3">
                  <c:v>2017 год - 185  участников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47</c:v>
                </c:pt>
                <c:pt idx="1">
                  <c:v>41.4</c:v>
                </c:pt>
                <c:pt idx="2">
                  <c:v>45</c:v>
                </c:pt>
                <c:pt idx="3">
                  <c:v>44.9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оценка "5"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- 198 участников</c:v>
                </c:pt>
                <c:pt idx="1">
                  <c:v>2019 год - 208 участников</c:v>
                </c:pt>
                <c:pt idx="2">
                  <c:v>2018 год - 238 участников</c:v>
                </c:pt>
                <c:pt idx="3">
                  <c:v>2017 год - 185  участников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20.7</c:v>
                </c:pt>
                <c:pt idx="1">
                  <c:v>22.6</c:v>
                </c:pt>
                <c:pt idx="2">
                  <c:v>19.7</c:v>
                </c:pt>
                <c:pt idx="3">
                  <c:v>18.399999999999999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6659840"/>
        <c:axId val="106661376"/>
      </c:barChart>
      <c:catAx>
        <c:axId val="106659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6661376"/>
        <c:crosses val="autoZero"/>
        <c:auto val="1"/>
        <c:lblAlgn val="ctr"/>
        <c:lblOffset val="100"/>
        <c:noMultiLvlLbl val="0"/>
      </c:catAx>
      <c:valAx>
        <c:axId val="10666137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066598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"2"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Лист1!$B$2:$B$16</c:f>
              <c:numCache>
                <c:formatCode>0.00%</c:formatCode>
                <c:ptCount val="15"/>
                <c:pt idx="0" formatCode="General">
                  <c:v>12.5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 formatCode="General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"3"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Лист1!$C$2:$C$16</c:f>
              <c:numCache>
                <c:formatCode>0.00%</c:formatCode>
                <c:ptCount val="15"/>
                <c:pt idx="0" formatCode="General">
                  <c:v>37.5</c:v>
                </c:pt>
                <c:pt idx="1">
                  <c:v>0.33300000000000207</c:v>
                </c:pt>
                <c:pt idx="2">
                  <c:v>0.37500000000000161</c:v>
                </c:pt>
                <c:pt idx="3">
                  <c:v>0</c:v>
                </c:pt>
                <c:pt idx="4">
                  <c:v>0.125</c:v>
                </c:pt>
                <c:pt idx="5">
                  <c:v>0.34400000000000008</c:v>
                </c:pt>
                <c:pt idx="6">
                  <c:v>0.14300000000000004</c:v>
                </c:pt>
                <c:pt idx="7">
                  <c:v>0.25</c:v>
                </c:pt>
                <c:pt idx="8">
                  <c:v>0</c:v>
                </c:pt>
                <c:pt idx="9">
                  <c:v>0.5</c:v>
                </c:pt>
                <c:pt idx="10">
                  <c:v>0.44500000000000001</c:v>
                </c:pt>
                <c:pt idx="11">
                  <c:v>0.5</c:v>
                </c:pt>
                <c:pt idx="12">
                  <c:v>0.27700000000000002</c:v>
                </c:pt>
                <c:pt idx="13">
                  <c:v>0.43800000000000161</c:v>
                </c:pt>
                <c:pt idx="14" formatCode="General">
                  <c:v>31.8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"4"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Лист1!$D$2:$D$16</c:f>
              <c:numCache>
                <c:formatCode>0.00%</c:formatCode>
                <c:ptCount val="15"/>
                <c:pt idx="0" formatCode="General">
                  <c:v>37.5</c:v>
                </c:pt>
                <c:pt idx="1">
                  <c:v>0.33400000000000207</c:v>
                </c:pt>
                <c:pt idx="2">
                  <c:v>0.25</c:v>
                </c:pt>
                <c:pt idx="3">
                  <c:v>0.54500000000000004</c:v>
                </c:pt>
                <c:pt idx="4">
                  <c:v>0.62500000000000333</c:v>
                </c:pt>
                <c:pt idx="5">
                  <c:v>0.62500000000000333</c:v>
                </c:pt>
                <c:pt idx="6">
                  <c:v>0.57099999999999995</c:v>
                </c:pt>
                <c:pt idx="7">
                  <c:v>0.41700000000000031</c:v>
                </c:pt>
                <c:pt idx="8">
                  <c:v>0.85700000000000065</c:v>
                </c:pt>
                <c:pt idx="9">
                  <c:v>0.37500000000000161</c:v>
                </c:pt>
                <c:pt idx="10">
                  <c:v>0.33300000000000207</c:v>
                </c:pt>
                <c:pt idx="11">
                  <c:v>0.25</c:v>
                </c:pt>
                <c:pt idx="12">
                  <c:v>0.66700000000000415</c:v>
                </c:pt>
                <c:pt idx="13">
                  <c:v>0.34400000000000008</c:v>
                </c:pt>
                <c:pt idx="14" formatCode="General">
                  <c:v>47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"5"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15"/>
                <c:pt idx="0">
                  <c:v>РВСОШ</c:v>
                </c:pt>
                <c:pt idx="1">
                  <c:v>Черемховская ООШ</c:v>
                </c:pt>
                <c:pt idx="2">
                  <c:v>Травянская СОШ</c:v>
                </c:pt>
                <c:pt idx="3">
                  <c:v>Сосновская СОШ</c:v>
                </c:pt>
                <c:pt idx="4">
                  <c:v>Рыбниковская СОШ</c:v>
                </c:pt>
                <c:pt idx="5">
                  <c:v>Покровская СОШ</c:v>
                </c:pt>
                <c:pt idx="6">
                  <c:v>Пироговская СОШ</c:v>
                </c:pt>
                <c:pt idx="7">
                  <c:v>Новоисетская СОШ</c:v>
                </c:pt>
                <c:pt idx="8">
                  <c:v>Маминская СОШ</c:v>
                </c:pt>
                <c:pt idx="9">
                  <c:v>Колчеданская СОШ</c:v>
                </c:pt>
                <c:pt idx="10">
                  <c:v>Клевакинская СОШ</c:v>
                </c:pt>
                <c:pt idx="11">
                  <c:v>Кисловская СОШ</c:v>
                </c:pt>
                <c:pt idx="12">
                  <c:v>Каменская СОШ</c:v>
                </c:pt>
                <c:pt idx="13">
                  <c:v>Бродовская СОШ</c:v>
                </c:pt>
                <c:pt idx="14">
                  <c:v>Все ОО КГО</c:v>
                </c:pt>
              </c:strCache>
            </c:strRef>
          </c:cat>
          <c:val>
            <c:numRef>
              <c:f>Лист1!$E$2:$E$16</c:f>
              <c:numCache>
                <c:formatCode>0.00%</c:formatCode>
                <c:ptCount val="15"/>
                <c:pt idx="0" formatCode="General">
                  <c:v>12.5</c:v>
                </c:pt>
                <c:pt idx="1">
                  <c:v>0.33300000000000207</c:v>
                </c:pt>
                <c:pt idx="2">
                  <c:v>0.37500000000000161</c:v>
                </c:pt>
                <c:pt idx="3">
                  <c:v>0.45500000000000002</c:v>
                </c:pt>
                <c:pt idx="4">
                  <c:v>0.25</c:v>
                </c:pt>
                <c:pt idx="5">
                  <c:v>3.1000000000000052E-2</c:v>
                </c:pt>
                <c:pt idx="6">
                  <c:v>0.28600000000000031</c:v>
                </c:pt>
                <c:pt idx="7">
                  <c:v>0.33300000000000207</c:v>
                </c:pt>
                <c:pt idx="8">
                  <c:v>0.14300000000000004</c:v>
                </c:pt>
                <c:pt idx="9">
                  <c:v>0.125</c:v>
                </c:pt>
                <c:pt idx="10">
                  <c:v>0.222</c:v>
                </c:pt>
                <c:pt idx="11">
                  <c:v>0.25</c:v>
                </c:pt>
                <c:pt idx="12">
                  <c:v>5.6000000000000001E-2</c:v>
                </c:pt>
                <c:pt idx="13">
                  <c:v>0.21800000000000044</c:v>
                </c:pt>
                <c:pt idx="14" formatCode="General">
                  <c:v>20.7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840064"/>
        <c:axId val="106841600"/>
        <c:axId val="0"/>
      </c:bar3DChart>
      <c:catAx>
        <c:axId val="1068400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06841600"/>
        <c:crosses val="autoZero"/>
        <c:auto val="1"/>
        <c:lblAlgn val="ctr"/>
        <c:lblOffset val="100"/>
        <c:noMultiLvlLbl val="0"/>
      </c:catAx>
      <c:valAx>
        <c:axId val="10684160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068400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недостаточный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Покровская СОШ</c:v>
                </c:pt>
                <c:pt idx="3">
                  <c:v>Колчеданская СОШ</c:v>
                </c:pt>
                <c:pt idx="4">
                  <c:v>Клевакинская СОШ</c:v>
                </c:pt>
                <c:pt idx="5">
                  <c:v>Все ОО КГО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0.42400000000000032</c:v>
                </c:pt>
                <c:pt idx="3">
                  <c:v>0.20700000000000021</c:v>
                </c:pt>
                <c:pt idx="4">
                  <c:v>0.2</c:v>
                </c:pt>
                <c:pt idx="5" formatCode="General">
                  <c:v>32.1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Покровская СОШ</c:v>
                </c:pt>
                <c:pt idx="3">
                  <c:v>Колчеданская СОШ</c:v>
                </c:pt>
                <c:pt idx="4">
                  <c:v>Клевакинская СОШ</c:v>
                </c:pt>
                <c:pt idx="5">
                  <c:v>Все ОО КГО</c:v>
                </c:pt>
              </c:strCache>
            </c:strRef>
          </c:cat>
          <c:val>
            <c:numRef>
              <c:f>Лист1!$C$2:$C$7</c:f>
              <c:numCache>
                <c:formatCode>0.00%</c:formatCode>
                <c:ptCount val="6"/>
                <c:pt idx="0">
                  <c:v>0</c:v>
                </c:pt>
                <c:pt idx="1">
                  <c:v>0.29200000000000031</c:v>
                </c:pt>
                <c:pt idx="2">
                  <c:v>0.39400000000000152</c:v>
                </c:pt>
                <c:pt idx="3">
                  <c:v>0.44800000000000001</c:v>
                </c:pt>
                <c:pt idx="4">
                  <c:v>0.35000000000000031</c:v>
                </c:pt>
                <c:pt idx="5" formatCode="General">
                  <c:v>33.9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Покровская СОШ</c:v>
                </c:pt>
                <c:pt idx="3">
                  <c:v>Колчеданская СОШ</c:v>
                </c:pt>
                <c:pt idx="4">
                  <c:v>Клевакинская СОШ</c:v>
                </c:pt>
                <c:pt idx="5">
                  <c:v>Все ОО КГО</c:v>
                </c:pt>
              </c:strCache>
            </c:strRef>
          </c:cat>
          <c:val>
            <c:numRef>
              <c:f>Лист1!$D$2:$D$7</c:f>
              <c:numCache>
                <c:formatCode>0.00%</c:formatCode>
                <c:ptCount val="6"/>
                <c:pt idx="0">
                  <c:v>0.5</c:v>
                </c:pt>
                <c:pt idx="1">
                  <c:v>0.16700000000000001</c:v>
                </c:pt>
                <c:pt idx="2">
                  <c:v>0.15200000000000041</c:v>
                </c:pt>
                <c:pt idx="3">
                  <c:v>0.24100000000000021</c:v>
                </c:pt>
                <c:pt idx="4">
                  <c:v>0.30000000000000032</c:v>
                </c:pt>
                <c:pt idx="5" formatCode="General">
                  <c:v>25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повышенный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Покровская СОШ</c:v>
                </c:pt>
                <c:pt idx="3">
                  <c:v>Колчеданская СОШ</c:v>
                </c:pt>
                <c:pt idx="4">
                  <c:v>Клевакинская СОШ</c:v>
                </c:pt>
                <c:pt idx="5">
                  <c:v>Все ОО КГО</c:v>
                </c:pt>
              </c:strCache>
            </c:strRef>
          </c:cat>
          <c:val>
            <c:numRef>
              <c:f>Лист1!$E$2:$E$7</c:f>
              <c:numCache>
                <c:formatCode>0.00%</c:formatCode>
                <c:ptCount val="6"/>
                <c:pt idx="0">
                  <c:v>0.5</c:v>
                </c:pt>
                <c:pt idx="1">
                  <c:v>4.1000000000000002E-2</c:v>
                </c:pt>
                <c:pt idx="2">
                  <c:v>9.0000000000000024E-2</c:v>
                </c:pt>
                <c:pt idx="3">
                  <c:v>0.10400000000000002</c:v>
                </c:pt>
                <c:pt idx="4">
                  <c:v>0.1</c:v>
                </c:pt>
                <c:pt idx="5" formatCode="General">
                  <c:v>8.1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3.20684126135758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6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Покровская СОШ</c:v>
                </c:pt>
                <c:pt idx="3">
                  <c:v>Колчеданская СОШ</c:v>
                </c:pt>
                <c:pt idx="4">
                  <c:v>Клевакинская СОШ</c:v>
                </c:pt>
                <c:pt idx="5">
                  <c:v>Все ОО КГО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%">
                  <c:v>0.05</c:v>
                </c:pt>
                <c:pt idx="5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13472"/>
        <c:axId val="107123456"/>
        <c:axId val="0"/>
      </c:bar3DChart>
      <c:catAx>
        <c:axId val="1071134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7123456"/>
        <c:crosses val="autoZero"/>
        <c:auto val="1"/>
        <c:lblAlgn val="ctr"/>
        <c:lblOffset val="100"/>
        <c:noMultiLvlLbl val="0"/>
      </c:catAx>
      <c:valAx>
        <c:axId val="10712345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071134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недостаточный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Сосновская СОШ</c:v>
                </c:pt>
                <c:pt idx="3">
                  <c:v>Рыбниковская СОШ</c:v>
                </c:pt>
                <c:pt idx="4">
                  <c:v>Покровская СОШ</c:v>
                </c:pt>
                <c:pt idx="5">
                  <c:v>Пироговская СОШ</c:v>
                </c:pt>
                <c:pt idx="6">
                  <c:v>Новоисетская СОШ</c:v>
                </c:pt>
                <c:pt idx="7">
                  <c:v>Маминская СОШ</c:v>
                </c:pt>
                <c:pt idx="8">
                  <c:v>Колчеданская СОШ</c:v>
                </c:pt>
                <c:pt idx="9">
                  <c:v>Клевакинская СОШ</c:v>
                </c:pt>
                <c:pt idx="10">
                  <c:v>Кисловская СОШ</c:v>
                </c:pt>
                <c:pt idx="11">
                  <c:v>Каменская СОШ</c:v>
                </c:pt>
                <c:pt idx="12">
                  <c:v>Бродовская СОШ</c:v>
                </c:pt>
                <c:pt idx="13">
                  <c:v>Все ОО КГО</c:v>
                </c:pt>
              </c:strCache>
            </c:strRef>
          </c:cat>
          <c:val>
            <c:numRef>
              <c:f>Лист1!$B$2:$B$15</c:f>
              <c:numCache>
                <c:formatCode>0.00%</c:formatCode>
                <c:ptCount val="14"/>
                <c:pt idx="0">
                  <c:v>0</c:v>
                </c:pt>
                <c:pt idx="1">
                  <c:v>0.125</c:v>
                </c:pt>
                <c:pt idx="2">
                  <c:v>0.25</c:v>
                </c:pt>
                <c:pt idx="3">
                  <c:v>0.27300000000000002</c:v>
                </c:pt>
                <c:pt idx="4">
                  <c:v>0.26500000000000001</c:v>
                </c:pt>
                <c:pt idx="5">
                  <c:v>0.5</c:v>
                </c:pt>
                <c:pt idx="6">
                  <c:v>0.16700000000000001</c:v>
                </c:pt>
                <c:pt idx="7">
                  <c:v>0.30000000000000032</c:v>
                </c:pt>
                <c:pt idx="8">
                  <c:v>0.18200000000000024</c:v>
                </c:pt>
                <c:pt idx="9">
                  <c:v>0</c:v>
                </c:pt>
                <c:pt idx="10">
                  <c:v>0.37500000000000139</c:v>
                </c:pt>
                <c:pt idx="11">
                  <c:v>0.28000000000000008</c:v>
                </c:pt>
                <c:pt idx="12">
                  <c:v>0.29400000000000032</c:v>
                </c:pt>
                <c:pt idx="13" formatCode="General">
                  <c:v>23.9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Сосновская СОШ</c:v>
                </c:pt>
                <c:pt idx="3">
                  <c:v>Рыбниковская СОШ</c:v>
                </c:pt>
                <c:pt idx="4">
                  <c:v>Покровская СОШ</c:v>
                </c:pt>
                <c:pt idx="5">
                  <c:v>Пироговская СОШ</c:v>
                </c:pt>
                <c:pt idx="6">
                  <c:v>Новоисетская СОШ</c:v>
                </c:pt>
                <c:pt idx="7">
                  <c:v>Маминская СОШ</c:v>
                </c:pt>
                <c:pt idx="8">
                  <c:v>Колчеданская СОШ</c:v>
                </c:pt>
                <c:pt idx="9">
                  <c:v>Клевакинская СОШ</c:v>
                </c:pt>
                <c:pt idx="10">
                  <c:v>Кисловская СОШ</c:v>
                </c:pt>
                <c:pt idx="11">
                  <c:v>Каменская СОШ</c:v>
                </c:pt>
                <c:pt idx="12">
                  <c:v>Бродовская СОШ</c:v>
                </c:pt>
                <c:pt idx="13">
                  <c:v>Все ОО КГО</c:v>
                </c:pt>
              </c:strCache>
            </c:strRef>
          </c:cat>
          <c:val>
            <c:numRef>
              <c:f>Лист1!$C$2:$C$15</c:f>
              <c:numCache>
                <c:formatCode>0.00%</c:formatCode>
                <c:ptCount val="14"/>
                <c:pt idx="0">
                  <c:v>0.37500000000000139</c:v>
                </c:pt>
                <c:pt idx="1">
                  <c:v>0.18800000000000044</c:v>
                </c:pt>
                <c:pt idx="2">
                  <c:v>0.56299999999999994</c:v>
                </c:pt>
                <c:pt idx="3">
                  <c:v>0.18200000000000024</c:v>
                </c:pt>
                <c:pt idx="4">
                  <c:v>0.32400000000000156</c:v>
                </c:pt>
                <c:pt idx="5">
                  <c:v>0.33300000000000185</c:v>
                </c:pt>
                <c:pt idx="6">
                  <c:v>0.33300000000000185</c:v>
                </c:pt>
                <c:pt idx="7">
                  <c:v>0.4</c:v>
                </c:pt>
                <c:pt idx="8">
                  <c:v>0.45500000000000002</c:v>
                </c:pt>
                <c:pt idx="9">
                  <c:v>0.35700000000000032</c:v>
                </c:pt>
                <c:pt idx="10">
                  <c:v>0.37500000000000139</c:v>
                </c:pt>
                <c:pt idx="11">
                  <c:v>0.32000000000000156</c:v>
                </c:pt>
                <c:pt idx="12">
                  <c:v>0.26500000000000001</c:v>
                </c:pt>
                <c:pt idx="13" formatCode="General">
                  <c:v>33.200000000000003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Сосновская СОШ</c:v>
                </c:pt>
                <c:pt idx="3">
                  <c:v>Рыбниковская СОШ</c:v>
                </c:pt>
                <c:pt idx="4">
                  <c:v>Покровская СОШ</c:v>
                </c:pt>
                <c:pt idx="5">
                  <c:v>Пироговская СОШ</c:v>
                </c:pt>
                <c:pt idx="6">
                  <c:v>Новоисетская СОШ</c:v>
                </c:pt>
                <c:pt idx="7">
                  <c:v>Маминская СОШ</c:v>
                </c:pt>
                <c:pt idx="8">
                  <c:v>Колчеданская СОШ</c:v>
                </c:pt>
                <c:pt idx="9">
                  <c:v>Клевакинская СОШ</c:v>
                </c:pt>
                <c:pt idx="10">
                  <c:v>Кисловская СОШ</c:v>
                </c:pt>
                <c:pt idx="11">
                  <c:v>Каменская СОШ</c:v>
                </c:pt>
                <c:pt idx="12">
                  <c:v>Бродовская СОШ</c:v>
                </c:pt>
                <c:pt idx="13">
                  <c:v>Все ОО КГО</c:v>
                </c:pt>
              </c:strCache>
            </c:strRef>
          </c:cat>
          <c:val>
            <c:numRef>
              <c:f>Лист1!$D$2:$D$15</c:f>
              <c:numCache>
                <c:formatCode>0.00%</c:formatCode>
                <c:ptCount val="14"/>
                <c:pt idx="0">
                  <c:v>0.5</c:v>
                </c:pt>
                <c:pt idx="1">
                  <c:v>0.37500000000000139</c:v>
                </c:pt>
                <c:pt idx="2">
                  <c:v>0.18700000000000044</c:v>
                </c:pt>
                <c:pt idx="3">
                  <c:v>0.54500000000000004</c:v>
                </c:pt>
                <c:pt idx="4">
                  <c:v>0.35300000000000031</c:v>
                </c:pt>
                <c:pt idx="5">
                  <c:v>8.3000000000000046E-2</c:v>
                </c:pt>
                <c:pt idx="6">
                  <c:v>0.5</c:v>
                </c:pt>
                <c:pt idx="7">
                  <c:v>0.2</c:v>
                </c:pt>
                <c:pt idx="8">
                  <c:v>0.36300000000000032</c:v>
                </c:pt>
                <c:pt idx="9">
                  <c:v>0.57099999999999995</c:v>
                </c:pt>
                <c:pt idx="10">
                  <c:v>0.25</c:v>
                </c:pt>
                <c:pt idx="11">
                  <c:v>0.32000000000000156</c:v>
                </c:pt>
                <c:pt idx="12">
                  <c:v>0.38200000000000156</c:v>
                </c:pt>
                <c:pt idx="13" formatCode="General">
                  <c:v>35.5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повышенный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Сосновская СОШ</c:v>
                </c:pt>
                <c:pt idx="3">
                  <c:v>Рыбниковская СОШ</c:v>
                </c:pt>
                <c:pt idx="4">
                  <c:v>Покровская СОШ</c:v>
                </c:pt>
                <c:pt idx="5">
                  <c:v>Пироговская СОШ</c:v>
                </c:pt>
                <c:pt idx="6">
                  <c:v>Новоисетская СОШ</c:v>
                </c:pt>
                <c:pt idx="7">
                  <c:v>Маминская СОШ</c:v>
                </c:pt>
                <c:pt idx="8">
                  <c:v>Колчеданская СОШ</c:v>
                </c:pt>
                <c:pt idx="9">
                  <c:v>Клевакинская СОШ</c:v>
                </c:pt>
                <c:pt idx="10">
                  <c:v>Кисловская СОШ</c:v>
                </c:pt>
                <c:pt idx="11">
                  <c:v>Каменская СОШ</c:v>
                </c:pt>
                <c:pt idx="12">
                  <c:v>Бродовская СОШ</c:v>
                </c:pt>
                <c:pt idx="13">
                  <c:v>Все ОО КГО</c:v>
                </c:pt>
              </c:strCache>
            </c:strRef>
          </c:cat>
          <c:val>
            <c:numRef>
              <c:f>Лист1!$E$2:$E$15</c:f>
              <c:numCache>
                <c:formatCode>0.00%</c:formatCode>
                <c:ptCount val="14"/>
                <c:pt idx="0">
                  <c:v>0.125</c:v>
                </c:pt>
                <c:pt idx="1">
                  <c:v>0.31200000000000139</c:v>
                </c:pt>
                <c:pt idx="2">
                  <c:v>0</c:v>
                </c:pt>
                <c:pt idx="3">
                  <c:v>0</c:v>
                </c:pt>
                <c:pt idx="4">
                  <c:v>5.9000000000000261E-2</c:v>
                </c:pt>
                <c:pt idx="5">
                  <c:v>8.3000000000000046E-2</c:v>
                </c:pt>
                <c:pt idx="6">
                  <c:v>0</c:v>
                </c:pt>
                <c:pt idx="7">
                  <c:v>0.1</c:v>
                </c:pt>
                <c:pt idx="8">
                  <c:v>0</c:v>
                </c:pt>
                <c:pt idx="9">
                  <c:v>7.1999999999999995E-2</c:v>
                </c:pt>
                <c:pt idx="10">
                  <c:v>0</c:v>
                </c:pt>
                <c:pt idx="11">
                  <c:v>8.0000000000000043E-2</c:v>
                </c:pt>
                <c:pt idx="12">
                  <c:v>5.9000000000000261E-2</c:v>
                </c:pt>
                <c:pt idx="13" formatCode="General">
                  <c:v>7.4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Лист1!$A$2:$A$15</c:f>
              <c:strCache>
                <c:ptCount val="14"/>
                <c:pt idx="0">
                  <c:v>Черемховская ООШ</c:v>
                </c:pt>
                <c:pt idx="1">
                  <c:v>Травянская СОШ</c:v>
                </c:pt>
                <c:pt idx="2">
                  <c:v>Сосновская СОШ</c:v>
                </c:pt>
                <c:pt idx="3">
                  <c:v>Рыбниковская СОШ</c:v>
                </c:pt>
                <c:pt idx="4">
                  <c:v>Покровская СОШ</c:v>
                </c:pt>
                <c:pt idx="5">
                  <c:v>Пироговская СОШ</c:v>
                </c:pt>
                <c:pt idx="6">
                  <c:v>Новоисетская СОШ</c:v>
                </c:pt>
                <c:pt idx="7">
                  <c:v>Маминская СОШ</c:v>
                </c:pt>
                <c:pt idx="8">
                  <c:v>Колчеданская СОШ</c:v>
                </c:pt>
                <c:pt idx="9">
                  <c:v>Клевакинская СОШ</c:v>
                </c:pt>
                <c:pt idx="10">
                  <c:v>Кисловская СОШ</c:v>
                </c:pt>
                <c:pt idx="11">
                  <c:v>Каменская СОШ</c:v>
                </c:pt>
                <c:pt idx="12">
                  <c:v>Бродовская СОШ</c:v>
                </c:pt>
                <c:pt idx="13">
                  <c:v>Все ОО КГО</c:v>
                </c:pt>
              </c:strCache>
            </c:strRef>
          </c:cat>
          <c:val>
            <c:numRef>
              <c:f>Лист1!$F$2:$F$15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69280"/>
        <c:axId val="107170816"/>
        <c:axId val="0"/>
      </c:bar3DChart>
      <c:catAx>
        <c:axId val="10716928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07170816"/>
        <c:crosses val="autoZero"/>
        <c:auto val="1"/>
        <c:lblAlgn val="ctr"/>
        <c:lblOffset val="100"/>
        <c:noMultiLvlLbl val="0"/>
      </c:catAx>
      <c:valAx>
        <c:axId val="10717081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071692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6C06C6-892C-44CF-BB9D-1202307C6C53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F0B97B1-6CA1-4235-96A1-7CC7DF6E9FD0}">
      <dgm:prSet phldrT="[Текст]"/>
      <dgm:spPr/>
      <dgm:t>
        <a:bodyPr/>
        <a:lstStyle/>
        <a:p>
          <a:r>
            <a:rPr lang="ru-RU" dirty="0" smtClean="0"/>
            <a:t>Государственная итоговая аттестация</a:t>
          </a:r>
          <a:endParaRPr lang="ru-RU" dirty="0"/>
        </a:p>
      </dgm:t>
    </dgm:pt>
    <dgm:pt modelId="{CD625828-71B2-4F0B-9800-A2DA9ECABB50}" type="parTrans" cxnId="{E87FDA7D-2AC2-490A-AE7C-E135DD4334B8}">
      <dgm:prSet/>
      <dgm:spPr/>
      <dgm:t>
        <a:bodyPr/>
        <a:lstStyle/>
        <a:p>
          <a:endParaRPr lang="ru-RU"/>
        </a:p>
      </dgm:t>
    </dgm:pt>
    <dgm:pt modelId="{69388432-7E2C-4559-ACE4-42BFDC58E3C3}" type="sibTrans" cxnId="{E87FDA7D-2AC2-490A-AE7C-E135DD4334B8}">
      <dgm:prSet/>
      <dgm:spPr/>
      <dgm:t>
        <a:bodyPr/>
        <a:lstStyle/>
        <a:p>
          <a:endParaRPr lang="ru-RU"/>
        </a:p>
      </dgm:t>
    </dgm:pt>
    <dgm:pt modelId="{0678292B-2A5B-46E8-B21B-214A93F46C1D}">
      <dgm:prSet phldrT="[Текст]"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Единый государственный экзамен</a:t>
          </a:r>
          <a:r>
            <a:rPr lang="ru-RU" sz="1400" dirty="0" smtClean="0"/>
            <a:t>: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- 11 классы;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Обеспечение приема в вузы, итоговая аттестация по обязательным предметам</a:t>
          </a:r>
          <a:endParaRPr lang="ru-RU" sz="1400" dirty="0"/>
        </a:p>
      </dgm:t>
    </dgm:pt>
    <dgm:pt modelId="{91990D21-8824-4E1E-B23E-E24C5C103799}" type="parTrans" cxnId="{9128C613-9FD0-4B39-A80C-CB63020E6128}">
      <dgm:prSet/>
      <dgm:spPr/>
      <dgm:t>
        <a:bodyPr/>
        <a:lstStyle/>
        <a:p>
          <a:endParaRPr lang="ru-RU"/>
        </a:p>
      </dgm:t>
    </dgm:pt>
    <dgm:pt modelId="{E5B2A583-E5B3-4C74-8CCC-0E56D72BE023}" type="sibTrans" cxnId="{9128C613-9FD0-4B39-A80C-CB63020E6128}">
      <dgm:prSet/>
      <dgm:spPr/>
      <dgm:t>
        <a:bodyPr/>
        <a:lstStyle/>
        <a:p>
          <a:endParaRPr lang="ru-RU"/>
        </a:p>
      </dgm:t>
    </dgm:pt>
    <dgm:pt modelId="{506B450C-BAAD-4FC7-95F9-5C3833CCF369}">
      <dgm:prSet phldrT="[Текст]"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Основной государственный экзамен</a:t>
          </a:r>
          <a:r>
            <a:rPr lang="ru-RU" sz="1400" dirty="0" smtClean="0"/>
            <a:t>: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- 9 классы;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Итоговая аттестация по программе основного общего образования, помощь в выборе траектории дальнейшего обучения</a:t>
          </a:r>
          <a:endParaRPr lang="ru-RU" sz="1400" dirty="0"/>
        </a:p>
      </dgm:t>
    </dgm:pt>
    <dgm:pt modelId="{52A4D181-03D8-4BFA-9D4E-6CE1D0C029BC}" type="parTrans" cxnId="{27B75C8D-83E9-44B8-A41F-E7BFBFA04005}">
      <dgm:prSet/>
      <dgm:spPr/>
      <dgm:t>
        <a:bodyPr/>
        <a:lstStyle/>
        <a:p>
          <a:endParaRPr lang="ru-RU"/>
        </a:p>
      </dgm:t>
    </dgm:pt>
    <dgm:pt modelId="{B695D417-60FE-4044-812B-9A20318F6147}" type="sibTrans" cxnId="{27B75C8D-83E9-44B8-A41F-E7BFBFA04005}">
      <dgm:prSet/>
      <dgm:spPr/>
      <dgm:t>
        <a:bodyPr/>
        <a:lstStyle/>
        <a:p>
          <a:endParaRPr lang="ru-RU"/>
        </a:p>
      </dgm:t>
    </dgm:pt>
    <dgm:pt modelId="{F2C09231-CA4A-479A-B53A-48D911A9484F}">
      <dgm:prSet phldrT="[Текст]"/>
      <dgm:spPr/>
      <dgm:t>
        <a:bodyPr/>
        <a:lstStyle/>
        <a:p>
          <a:r>
            <a:rPr lang="ru-RU" dirty="0" smtClean="0"/>
            <a:t>Выборочные исследования</a:t>
          </a:r>
          <a:endParaRPr lang="ru-RU" dirty="0"/>
        </a:p>
      </dgm:t>
    </dgm:pt>
    <dgm:pt modelId="{76D4BD7D-E19D-4895-BDD2-095B38B97BDA}" type="parTrans" cxnId="{6F4D80B3-2803-48C2-A133-384BC07AA9AB}">
      <dgm:prSet/>
      <dgm:spPr/>
      <dgm:t>
        <a:bodyPr/>
        <a:lstStyle/>
        <a:p>
          <a:endParaRPr lang="ru-RU"/>
        </a:p>
      </dgm:t>
    </dgm:pt>
    <dgm:pt modelId="{D02B5045-09CE-48A3-A9DF-AA9659D7DAC5}" type="sibTrans" cxnId="{6F4D80B3-2803-48C2-A133-384BC07AA9AB}">
      <dgm:prSet/>
      <dgm:spPr/>
      <dgm:t>
        <a:bodyPr/>
        <a:lstStyle/>
        <a:p>
          <a:endParaRPr lang="ru-RU"/>
        </a:p>
      </dgm:t>
    </dgm:pt>
    <dgm:pt modelId="{1130783B-E71A-4B00-A2A9-559F795EE4A4}">
      <dgm:prSet phldrT="[Текст]"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Сравнительные международные исследования:</a:t>
          </a:r>
          <a:r>
            <a:rPr lang="ru-RU" sz="1400" dirty="0" smtClean="0"/>
            <a:t>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</a:t>
          </a:r>
          <a:r>
            <a:rPr lang="en-US" sz="1400" dirty="0" smtClean="0"/>
            <a:t>PISA, TIMSS, PIRLS, ICCS, TALIS</a:t>
          </a:r>
          <a:endParaRPr lang="ru-RU" sz="14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Сопоставление результатов России по годам и с другими странами</a:t>
          </a:r>
          <a:endParaRPr lang="ru-RU" sz="1400" dirty="0"/>
        </a:p>
      </dgm:t>
    </dgm:pt>
    <dgm:pt modelId="{C10E81F1-D5F0-4277-B994-98609558BBEC}" type="parTrans" cxnId="{CD4C19AD-4CF9-495B-B98A-E50A2FFA8F92}">
      <dgm:prSet/>
      <dgm:spPr/>
      <dgm:t>
        <a:bodyPr/>
        <a:lstStyle/>
        <a:p>
          <a:endParaRPr lang="ru-RU"/>
        </a:p>
      </dgm:t>
    </dgm:pt>
    <dgm:pt modelId="{1A497E30-FBC2-44F4-B58F-F0E024A8132E}" type="sibTrans" cxnId="{CD4C19AD-4CF9-495B-B98A-E50A2FFA8F92}">
      <dgm:prSet/>
      <dgm:spPr/>
      <dgm:t>
        <a:bodyPr/>
        <a:lstStyle/>
        <a:p>
          <a:endParaRPr lang="ru-RU"/>
        </a:p>
      </dgm:t>
    </dgm:pt>
    <dgm:pt modelId="{8E7DE289-2B31-416F-A17A-DD90245BFCA5}">
      <dgm:prSet phldrT="[Текст]"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/>
            <a:t>Национальные исследования качества образования:</a:t>
          </a:r>
          <a:r>
            <a:rPr lang="ru-RU" sz="1200" dirty="0" smtClean="0"/>
            <a:t>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- 4-10 классы;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Исследование значимых тенденций и проблем в образовании</a:t>
          </a:r>
          <a:endParaRPr lang="ru-RU" sz="1400" dirty="0"/>
        </a:p>
      </dgm:t>
    </dgm:pt>
    <dgm:pt modelId="{A5FEBE94-DF02-488C-A63F-4FB6B6DED7C3}" type="parTrans" cxnId="{28276BA9-82B7-4B61-B70D-A2C48D8396E3}">
      <dgm:prSet/>
      <dgm:spPr/>
      <dgm:t>
        <a:bodyPr/>
        <a:lstStyle/>
        <a:p>
          <a:endParaRPr lang="ru-RU"/>
        </a:p>
      </dgm:t>
    </dgm:pt>
    <dgm:pt modelId="{22A162D5-62D7-41D2-ABF9-CB8728BE6BAA}" type="sibTrans" cxnId="{28276BA9-82B7-4B61-B70D-A2C48D8396E3}">
      <dgm:prSet/>
      <dgm:spPr/>
      <dgm:t>
        <a:bodyPr/>
        <a:lstStyle/>
        <a:p>
          <a:endParaRPr lang="ru-RU"/>
        </a:p>
      </dgm:t>
    </dgm:pt>
    <dgm:pt modelId="{7C72DF4C-76B5-4A9B-B7D3-622EBC212271}">
      <dgm:prSet phldrT="[Текст]"/>
      <dgm:spPr/>
      <dgm:t>
        <a:bodyPr/>
        <a:lstStyle/>
        <a:p>
          <a:r>
            <a:rPr lang="ru-RU" dirty="0" smtClean="0"/>
            <a:t>Школьное оценивание</a:t>
          </a:r>
          <a:endParaRPr lang="ru-RU" dirty="0"/>
        </a:p>
      </dgm:t>
    </dgm:pt>
    <dgm:pt modelId="{0965663D-42C5-43CC-A0F0-CCDF7D513B4D}" type="parTrans" cxnId="{FD3296D1-45BF-4810-9C19-A5DC8CC01DA9}">
      <dgm:prSet/>
      <dgm:spPr/>
      <dgm:t>
        <a:bodyPr/>
        <a:lstStyle/>
        <a:p>
          <a:endParaRPr lang="ru-RU"/>
        </a:p>
      </dgm:t>
    </dgm:pt>
    <dgm:pt modelId="{71DEEC23-5BFA-4C04-BF15-0723ABED994F}" type="sibTrans" cxnId="{FD3296D1-45BF-4810-9C19-A5DC8CC01DA9}">
      <dgm:prSet/>
      <dgm:spPr/>
      <dgm:t>
        <a:bodyPr/>
        <a:lstStyle/>
        <a:p>
          <a:endParaRPr lang="ru-RU"/>
        </a:p>
      </dgm:t>
    </dgm:pt>
    <dgm:pt modelId="{6EF9175F-644E-4F4C-B74E-D1473FDED66A}">
      <dgm:prSet phldrT="[Текст]"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Всероссийские проверочные работы: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- 4, 5, 6, 7,8, 10, 11 классы,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Ежегодное добавление классов;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 - Результаты используются для мониторинга введения образовательных стандартов, продвижения единых ориентиров в оценивании уровня подготовки школьников, самодиагностики школ, организации адресного повышения квалификации</a:t>
          </a:r>
          <a:endParaRPr lang="ru-RU" sz="1400" dirty="0"/>
        </a:p>
      </dgm:t>
    </dgm:pt>
    <dgm:pt modelId="{9C0F5A6E-D5C7-4DEC-B722-1E015458EC0E}" type="parTrans" cxnId="{E4F92F2C-4415-4720-B3AF-AFB921BEA07D}">
      <dgm:prSet/>
      <dgm:spPr/>
      <dgm:t>
        <a:bodyPr/>
        <a:lstStyle/>
        <a:p>
          <a:endParaRPr lang="ru-RU"/>
        </a:p>
      </dgm:t>
    </dgm:pt>
    <dgm:pt modelId="{F3D0FF44-7B10-4007-A3F9-A5B36BA3D2EE}" type="sibTrans" cxnId="{E4F92F2C-4415-4720-B3AF-AFB921BEA07D}">
      <dgm:prSet/>
      <dgm:spPr/>
      <dgm:t>
        <a:bodyPr/>
        <a:lstStyle/>
        <a:p>
          <a:endParaRPr lang="ru-RU"/>
        </a:p>
      </dgm:t>
    </dgm:pt>
    <dgm:pt modelId="{D0933482-EFB6-4BFA-9525-95F74957070A}">
      <dgm:prSet phldrT="[Текст]"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500" b="1" dirty="0" smtClean="0"/>
            <a:t>Исследования компетенций учителей: </a:t>
          </a:r>
          <a:r>
            <a:rPr lang="ru-RU" sz="1500" dirty="0" smtClean="0"/>
            <a:t>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/>
            <a:t>- Подготовка к введению единых принципов аттестации учителей на основе профессионального стандарта</a:t>
          </a:r>
          <a:endParaRPr lang="ru-RU" sz="1400" dirty="0"/>
        </a:p>
      </dgm:t>
    </dgm:pt>
    <dgm:pt modelId="{2CF90A57-B185-43C8-927A-5D071F59CD79}" type="parTrans" cxnId="{FCB59A23-8120-45FD-89C4-D73FBD779D89}">
      <dgm:prSet/>
      <dgm:spPr/>
      <dgm:t>
        <a:bodyPr/>
        <a:lstStyle/>
        <a:p>
          <a:endParaRPr lang="ru-RU"/>
        </a:p>
      </dgm:t>
    </dgm:pt>
    <dgm:pt modelId="{CF1ABB3A-1BCD-4BA2-B015-5AA3908728CF}" type="sibTrans" cxnId="{FCB59A23-8120-45FD-89C4-D73FBD779D89}">
      <dgm:prSet/>
      <dgm:spPr/>
      <dgm:t>
        <a:bodyPr/>
        <a:lstStyle/>
        <a:p>
          <a:endParaRPr lang="ru-RU"/>
        </a:p>
      </dgm:t>
    </dgm:pt>
    <dgm:pt modelId="{A7FDF2AE-3049-47E4-831E-242CAA3A198D}" type="pres">
      <dgm:prSet presAssocID="{D26C06C6-892C-44CF-BB9D-1202307C6C5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225076-5B75-4F7A-94E2-484E7152FD07}" type="pres">
      <dgm:prSet presAssocID="{4F0B97B1-6CA1-4235-96A1-7CC7DF6E9FD0}" presName="root" presStyleCnt="0"/>
      <dgm:spPr/>
    </dgm:pt>
    <dgm:pt modelId="{D19362BA-4890-43D6-B4C8-BB59EFDE7C0D}" type="pres">
      <dgm:prSet presAssocID="{4F0B97B1-6CA1-4235-96A1-7CC7DF6E9FD0}" presName="rootComposite" presStyleCnt="0"/>
      <dgm:spPr/>
    </dgm:pt>
    <dgm:pt modelId="{43F709E1-EA49-4A1D-8F61-FACCB5F31A34}" type="pres">
      <dgm:prSet presAssocID="{4F0B97B1-6CA1-4235-96A1-7CC7DF6E9FD0}" presName="rootText" presStyleLbl="node1" presStyleIdx="0" presStyleCnt="3" custScaleY="61356" custLinFactNeighborX="-44372" custLinFactNeighborY="5947"/>
      <dgm:spPr/>
      <dgm:t>
        <a:bodyPr/>
        <a:lstStyle/>
        <a:p>
          <a:endParaRPr lang="ru-RU"/>
        </a:p>
      </dgm:t>
    </dgm:pt>
    <dgm:pt modelId="{A0F1888B-B688-47D8-86C9-071BB9081A80}" type="pres">
      <dgm:prSet presAssocID="{4F0B97B1-6CA1-4235-96A1-7CC7DF6E9FD0}" presName="rootConnector" presStyleLbl="node1" presStyleIdx="0" presStyleCnt="3"/>
      <dgm:spPr/>
      <dgm:t>
        <a:bodyPr/>
        <a:lstStyle/>
        <a:p>
          <a:endParaRPr lang="ru-RU"/>
        </a:p>
      </dgm:t>
    </dgm:pt>
    <dgm:pt modelId="{2E77BFE0-A354-4378-8354-F6619E708068}" type="pres">
      <dgm:prSet presAssocID="{4F0B97B1-6CA1-4235-96A1-7CC7DF6E9FD0}" presName="childShape" presStyleCnt="0"/>
      <dgm:spPr/>
    </dgm:pt>
    <dgm:pt modelId="{30B45F84-4459-441A-84DD-D9A56B9A2E51}" type="pres">
      <dgm:prSet presAssocID="{91990D21-8824-4E1E-B23E-E24C5C103799}" presName="Name13" presStyleLbl="parChTrans1D2" presStyleIdx="0" presStyleCnt="6"/>
      <dgm:spPr/>
      <dgm:t>
        <a:bodyPr/>
        <a:lstStyle/>
        <a:p>
          <a:endParaRPr lang="ru-RU"/>
        </a:p>
      </dgm:t>
    </dgm:pt>
    <dgm:pt modelId="{96B9C605-3BCD-4F2D-B2CA-4705942990D8}" type="pres">
      <dgm:prSet presAssocID="{0678292B-2A5B-46E8-B21B-214A93F46C1D}" presName="childText" presStyleLbl="bgAcc1" presStyleIdx="0" presStyleCnt="6" custScaleX="165762" custScaleY="196982" custLinFactNeighborX="-5395" custLinFactNeighborY="-7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4E08D-C705-4B61-9CD9-F411D25F7343}" type="pres">
      <dgm:prSet presAssocID="{52A4D181-03D8-4BFA-9D4E-6CE1D0C029B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8F17913E-5CA0-4A5A-90D2-0B2AAA085E07}" type="pres">
      <dgm:prSet presAssocID="{506B450C-BAAD-4FC7-95F9-5C3833CCF369}" presName="childText" presStyleLbl="bgAcc1" presStyleIdx="1" presStyleCnt="6" custScaleX="168347" custScaleY="243256" custLinFactNeighborX="-5395" custLinFactNeighborY="15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FBC17-CA18-4A6B-8A4F-CDFCD8433183}" type="pres">
      <dgm:prSet presAssocID="{F2C09231-CA4A-479A-B53A-48D911A9484F}" presName="root" presStyleCnt="0"/>
      <dgm:spPr/>
    </dgm:pt>
    <dgm:pt modelId="{679C6E0D-74EA-4330-B384-9559B37A3737}" type="pres">
      <dgm:prSet presAssocID="{F2C09231-CA4A-479A-B53A-48D911A9484F}" presName="rootComposite" presStyleCnt="0"/>
      <dgm:spPr/>
    </dgm:pt>
    <dgm:pt modelId="{7A2EB68F-403C-4DFA-8578-EF8FF69424C8}" type="pres">
      <dgm:prSet presAssocID="{F2C09231-CA4A-479A-B53A-48D911A9484F}" presName="rootText" presStyleLbl="node1" presStyleIdx="1" presStyleCnt="3" custScaleY="59354"/>
      <dgm:spPr/>
      <dgm:t>
        <a:bodyPr/>
        <a:lstStyle/>
        <a:p>
          <a:endParaRPr lang="ru-RU"/>
        </a:p>
      </dgm:t>
    </dgm:pt>
    <dgm:pt modelId="{A36CD8E3-3ED9-4B9C-8959-00BDC9F12CD4}" type="pres">
      <dgm:prSet presAssocID="{F2C09231-CA4A-479A-B53A-48D911A9484F}" presName="rootConnector" presStyleLbl="node1" presStyleIdx="1" presStyleCnt="3"/>
      <dgm:spPr/>
      <dgm:t>
        <a:bodyPr/>
        <a:lstStyle/>
        <a:p>
          <a:endParaRPr lang="ru-RU"/>
        </a:p>
      </dgm:t>
    </dgm:pt>
    <dgm:pt modelId="{BA2A76B1-6142-4316-A8CE-FA179A8F1009}" type="pres">
      <dgm:prSet presAssocID="{F2C09231-CA4A-479A-B53A-48D911A9484F}" presName="childShape" presStyleCnt="0"/>
      <dgm:spPr/>
    </dgm:pt>
    <dgm:pt modelId="{E2A7C33D-9A16-4194-88A9-B0B9A88F63D8}" type="pres">
      <dgm:prSet presAssocID="{C10E81F1-D5F0-4277-B994-98609558BBEC}" presName="Name13" presStyleLbl="parChTrans1D2" presStyleIdx="2" presStyleCnt="6"/>
      <dgm:spPr/>
      <dgm:t>
        <a:bodyPr/>
        <a:lstStyle/>
        <a:p>
          <a:endParaRPr lang="ru-RU"/>
        </a:p>
      </dgm:t>
    </dgm:pt>
    <dgm:pt modelId="{490A9282-149F-4FA3-B17E-162FE20109D0}" type="pres">
      <dgm:prSet presAssocID="{1130783B-E71A-4B00-A2A9-559F795EE4A4}" presName="childText" presStyleLbl="bgAcc1" presStyleIdx="2" presStyleCnt="6" custScaleX="195381" custScaleY="178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5E05F-80C5-47AB-874D-F3A43189ABC9}" type="pres">
      <dgm:prSet presAssocID="{A5FEBE94-DF02-488C-A63F-4FB6B6DED7C3}" presName="Name13" presStyleLbl="parChTrans1D2" presStyleIdx="3" presStyleCnt="6"/>
      <dgm:spPr/>
      <dgm:t>
        <a:bodyPr/>
        <a:lstStyle/>
        <a:p>
          <a:endParaRPr lang="ru-RU"/>
        </a:p>
      </dgm:t>
    </dgm:pt>
    <dgm:pt modelId="{7E983424-8BB4-4461-BB8D-2DB66B868F7C}" type="pres">
      <dgm:prSet presAssocID="{8E7DE289-2B31-416F-A17A-DD90245BFCA5}" presName="childText" presStyleLbl="bgAcc1" presStyleIdx="3" presStyleCnt="6" custScaleX="198231" custScaleY="164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42FA0-2DA2-4B9F-A155-E08B4FA6DE9F}" type="pres">
      <dgm:prSet presAssocID="{2CF90A57-B185-43C8-927A-5D071F59CD79}" presName="Name13" presStyleLbl="parChTrans1D2" presStyleIdx="4" presStyleCnt="6"/>
      <dgm:spPr/>
      <dgm:t>
        <a:bodyPr/>
        <a:lstStyle/>
        <a:p>
          <a:endParaRPr lang="ru-RU"/>
        </a:p>
      </dgm:t>
    </dgm:pt>
    <dgm:pt modelId="{7ED0740E-0FB0-4B0E-8C4A-A8D3016C07E8}" type="pres">
      <dgm:prSet presAssocID="{D0933482-EFB6-4BFA-9525-95F74957070A}" presName="childText" presStyleLbl="bgAcc1" presStyleIdx="4" presStyleCnt="6" custScaleX="206163" custScaleY="199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1735C-D966-4BC2-A80F-E663A8C4F897}" type="pres">
      <dgm:prSet presAssocID="{7C72DF4C-76B5-4A9B-B7D3-622EBC212271}" presName="root" presStyleCnt="0"/>
      <dgm:spPr/>
    </dgm:pt>
    <dgm:pt modelId="{058EDFC6-48F9-4E12-A663-EB704C2A940A}" type="pres">
      <dgm:prSet presAssocID="{7C72DF4C-76B5-4A9B-B7D3-622EBC212271}" presName="rootComposite" presStyleCnt="0"/>
      <dgm:spPr/>
    </dgm:pt>
    <dgm:pt modelId="{6627A916-AA1F-4DC5-95A4-6A629730D4C5}" type="pres">
      <dgm:prSet presAssocID="{7C72DF4C-76B5-4A9B-B7D3-622EBC212271}" presName="rootText" presStyleLbl="node1" presStyleIdx="2" presStyleCnt="3" custScaleX="107863" custScaleY="65306" custLinFactNeighborX="-9860" custLinFactNeighborY="8461"/>
      <dgm:spPr/>
      <dgm:t>
        <a:bodyPr/>
        <a:lstStyle/>
        <a:p>
          <a:endParaRPr lang="ru-RU"/>
        </a:p>
      </dgm:t>
    </dgm:pt>
    <dgm:pt modelId="{BB888741-BE0A-4069-A0B7-BA5FA9A09FF0}" type="pres">
      <dgm:prSet presAssocID="{7C72DF4C-76B5-4A9B-B7D3-622EBC212271}" presName="rootConnector" presStyleLbl="node1" presStyleIdx="2" presStyleCnt="3"/>
      <dgm:spPr/>
      <dgm:t>
        <a:bodyPr/>
        <a:lstStyle/>
        <a:p>
          <a:endParaRPr lang="ru-RU"/>
        </a:p>
      </dgm:t>
    </dgm:pt>
    <dgm:pt modelId="{747EB46D-7F08-4973-82DC-6891246E6C18}" type="pres">
      <dgm:prSet presAssocID="{7C72DF4C-76B5-4A9B-B7D3-622EBC212271}" presName="childShape" presStyleCnt="0"/>
      <dgm:spPr/>
    </dgm:pt>
    <dgm:pt modelId="{94B40FDA-B3F8-4360-A192-4A1D65482D42}" type="pres">
      <dgm:prSet presAssocID="{9C0F5A6E-D5C7-4DEC-B722-1E015458EC0E}" presName="Name13" presStyleLbl="parChTrans1D2" presStyleIdx="5" presStyleCnt="6"/>
      <dgm:spPr/>
      <dgm:t>
        <a:bodyPr/>
        <a:lstStyle/>
        <a:p>
          <a:endParaRPr lang="ru-RU"/>
        </a:p>
      </dgm:t>
    </dgm:pt>
    <dgm:pt modelId="{3D5896D4-5131-430E-9DB0-35713B1385A8}" type="pres">
      <dgm:prSet presAssocID="{6EF9175F-644E-4F4C-B74E-D1473FDED66A}" presName="childText" presStyleLbl="bgAcc1" presStyleIdx="5" presStyleCnt="6" custScaleX="166823" custScaleY="475542" custLinFactNeighborX="47249" custLinFactNeighborY="5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21527-B3E2-478D-91A4-E14471B8F298}" type="presOf" srcId="{8E7DE289-2B31-416F-A17A-DD90245BFCA5}" destId="{7E983424-8BB4-4461-BB8D-2DB66B868F7C}" srcOrd="0" destOrd="0" presId="urn:microsoft.com/office/officeart/2005/8/layout/hierarchy3"/>
    <dgm:cxn modelId="{DB747521-4C11-4169-9635-1B532E93B2A0}" type="presOf" srcId="{9C0F5A6E-D5C7-4DEC-B722-1E015458EC0E}" destId="{94B40FDA-B3F8-4360-A192-4A1D65482D42}" srcOrd="0" destOrd="0" presId="urn:microsoft.com/office/officeart/2005/8/layout/hierarchy3"/>
    <dgm:cxn modelId="{DF16155D-661E-4F13-95B3-61EE3D14400C}" type="presOf" srcId="{D26C06C6-892C-44CF-BB9D-1202307C6C53}" destId="{A7FDF2AE-3049-47E4-831E-242CAA3A198D}" srcOrd="0" destOrd="0" presId="urn:microsoft.com/office/officeart/2005/8/layout/hierarchy3"/>
    <dgm:cxn modelId="{F1B6F3AB-17CF-4CB6-99D8-F54E839560B1}" type="presOf" srcId="{D0933482-EFB6-4BFA-9525-95F74957070A}" destId="{7ED0740E-0FB0-4B0E-8C4A-A8D3016C07E8}" srcOrd="0" destOrd="0" presId="urn:microsoft.com/office/officeart/2005/8/layout/hierarchy3"/>
    <dgm:cxn modelId="{179F93BA-1FC7-4922-9123-4AAE868D638B}" type="presOf" srcId="{7C72DF4C-76B5-4A9B-B7D3-622EBC212271}" destId="{6627A916-AA1F-4DC5-95A4-6A629730D4C5}" srcOrd="0" destOrd="0" presId="urn:microsoft.com/office/officeart/2005/8/layout/hierarchy3"/>
    <dgm:cxn modelId="{2F303CAE-E4E4-4F42-AA80-9F14A63BCF10}" type="presOf" srcId="{C10E81F1-D5F0-4277-B994-98609558BBEC}" destId="{E2A7C33D-9A16-4194-88A9-B0B9A88F63D8}" srcOrd="0" destOrd="0" presId="urn:microsoft.com/office/officeart/2005/8/layout/hierarchy3"/>
    <dgm:cxn modelId="{CD4C19AD-4CF9-495B-B98A-E50A2FFA8F92}" srcId="{F2C09231-CA4A-479A-B53A-48D911A9484F}" destId="{1130783B-E71A-4B00-A2A9-559F795EE4A4}" srcOrd="0" destOrd="0" parTransId="{C10E81F1-D5F0-4277-B994-98609558BBEC}" sibTransId="{1A497E30-FBC2-44F4-B58F-F0E024A8132E}"/>
    <dgm:cxn modelId="{FCB59A23-8120-45FD-89C4-D73FBD779D89}" srcId="{F2C09231-CA4A-479A-B53A-48D911A9484F}" destId="{D0933482-EFB6-4BFA-9525-95F74957070A}" srcOrd="2" destOrd="0" parTransId="{2CF90A57-B185-43C8-927A-5D071F59CD79}" sibTransId="{CF1ABB3A-1BCD-4BA2-B015-5AA3908728CF}"/>
    <dgm:cxn modelId="{27B75C8D-83E9-44B8-A41F-E7BFBFA04005}" srcId="{4F0B97B1-6CA1-4235-96A1-7CC7DF6E9FD0}" destId="{506B450C-BAAD-4FC7-95F9-5C3833CCF369}" srcOrd="1" destOrd="0" parTransId="{52A4D181-03D8-4BFA-9D4E-6CE1D0C029BC}" sibTransId="{B695D417-60FE-4044-812B-9A20318F6147}"/>
    <dgm:cxn modelId="{9128C613-9FD0-4B39-A80C-CB63020E6128}" srcId="{4F0B97B1-6CA1-4235-96A1-7CC7DF6E9FD0}" destId="{0678292B-2A5B-46E8-B21B-214A93F46C1D}" srcOrd="0" destOrd="0" parTransId="{91990D21-8824-4E1E-B23E-E24C5C103799}" sibTransId="{E5B2A583-E5B3-4C74-8CCC-0E56D72BE023}"/>
    <dgm:cxn modelId="{1EE6E63B-D9AB-4115-8ED1-1864BD985FA7}" type="presOf" srcId="{6EF9175F-644E-4F4C-B74E-D1473FDED66A}" destId="{3D5896D4-5131-430E-9DB0-35713B1385A8}" srcOrd="0" destOrd="0" presId="urn:microsoft.com/office/officeart/2005/8/layout/hierarchy3"/>
    <dgm:cxn modelId="{842070A7-EA5E-44CF-9428-8871AF9B2689}" type="presOf" srcId="{4F0B97B1-6CA1-4235-96A1-7CC7DF6E9FD0}" destId="{43F709E1-EA49-4A1D-8F61-FACCB5F31A34}" srcOrd="0" destOrd="0" presId="urn:microsoft.com/office/officeart/2005/8/layout/hierarchy3"/>
    <dgm:cxn modelId="{F8BAD6EB-6806-4C1F-94AF-4C21BD5F1405}" type="presOf" srcId="{F2C09231-CA4A-479A-B53A-48D911A9484F}" destId="{7A2EB68F-403C-4DFA-8578-EF8FF69424C8}" srcOrd="0" destOrd="0" presId="urn:microsoft.com/office/officeart/2005/8/layout/hierarchy3"/>
    <dgm:cxn modelId="{16C7C3CE-C6A9-49CB-9954-4C9D17082761}" type="presOf" srcId="{0678292B-2A5B-46E8-B21B-214A93F46C1D}" destId="{96B9C605-3BCD-4F2D-B2CA-4705942990D8}" srcOrd="0" destOrd="0" presId="urn:microsoft.com/office/officeart/2005/8/layout/hierarchy3"/>
    <dgm:cxn modelId="{B12E870A-80F6-4F0F-A4A0-8253F6F28C09}" type="presOf" srcId="{4F0B97B1-6CA1-4235-96A1-7CC7DF6E9FD0}" destId="{A0F1888B-B688-47D8-86C9-071BB9081A80}" srcOrd="1" destOrd="0" presId="urn:microsoft.com/office/officeart/2005/8/layout/hierarchy3"/>
    <dgm:cxn modelId="{28276BA9-82B7-4B61-B70D-A2C48D8396E3}" srcId="{F2C09231-CA4A-479A-B53A-48D911A9484F}" destId="{8E7DE289-2B31-416F-A17A-DD90245BFCA5}" srcOrd="1" destOrd="0" parTransId="{A5FEBE94-DF02-488C-A63F-4FB6B6DED7C3}" sibTransId="{22A162D5-62D7-41D2-ABF9-CB8728BE6BAA}"/>
    <dgm:cxn modelId="{878027A0-3919-42CF-A0AD-760332ED0F2B}" type="presOf" srcId="{F2C09231-CA4A-479A-B53A-48D911A9484F}" destId="{A36CD8E3-3ED9-4B9C-8959-00BDC9F12CD4}" srcOrd="1" destOrd="0" presId="urn:microsoft.com/office/officeart/2005/8/layout/hierarchy3"/>
    <dgm:cxn modelId="{C5D8573A-D4F8-4750-870B-51CDDD277719}" type="presOf" srcId="{A5FEBE94-DF02-488C-A63F-4FB6B6DED7C3}" destId="{E3C5E05F-80C5-47AB-874D-F3A43189ABC9}" srcOrd="0" destOrd="0" presId="urn:microsoft.com/office/officeart/2005/8/layout/hierarchy3"/>
    <dgm:cxn modelId="{FD3296D1-45BF-4810-9C19-A5DC8CC01DA9}" srcId="{D26C06C6-892C-44CF-BB9D-1202307C6C53}" destId="{7C72DF4C-76B5-4A9B-B7D3-622EBC212271}" srcOrd="2" destOrd="0" parTransId="{0965663D-42C5-43CC-A0F0-CCDF7D513B4D}" sibTransId="{71DEEC23-5BFA-4C04-BF15-0723ABED994F}"/>
    <dgm:cxn modelId="{C9EC195D-624E-43DD-BD68-37D4B813CF2B}" type="presOf" srcId="{7C72DF4C-76B5-4A9B-B7D3-622EBC212271}" destId="{BB888741-BE0A-4069-A0B7-BA5FA9A09FF0}" srcOrd="1" destOrd="0" presId="urn:microsoft.com/office/officeart/2005/8/layout/hierarchy3"/>
    <dgm:cxn modelId="{E87FDA7D-2AC2-490A-AE7C-E135DD4334B8}" srcId="{D26C06C6-892C-44CF-BB9D-1202307C6C53}" destId="{4F0B97B1-6CA1-4235-96A1-7CC7DF6E9FD0}" srcOrd="0" destOrd="0" parTransId="{CD625828-71B2-4F0B-9800-A2DA9ECABB50}" sibTransId="{69388432-7E2C-4559-ACE4-42BFDC58E3C3}"/>
    <dgm:cxn modelId="{E4F92F2C-4415-4720-B3AF-AFB921BEA07D}" srcId="{7C72DF4C-76B5-4A9B-B7D3-622EBC212271}" destId="{6EF9175F-644E-4F4C-B74E-D1473FDED66A}" srcOrd="0" destOrd="0" parTransId="{9C0F5A6E-D5C7-4DEC-B722-1E015458EC0E}" sibTransId="{F3D0FF44-7B10-4007-A3F9-A5B36BA3D2EE}"/>
    <dgm:cxn modelId="{B8E33115-B4CA-4C46-8372-469233AF99AB}" type="presOf" srcId="{2CF90A57-B185-43C8-927A-5D071F59CD79}" destId="{53542FA0-2DA2-4B9F-A155-E08B4FA6DE9F}" srcOrd="0" destOrd="0" presId="urn:microsoft.com/office/officeart/2005/8/layout/hierarchy3"/>
    <dgm:cxn modelId="{4A15D2EF-05BA-4D15-860B-F9605F994E68}" type="presOf" srcId="{1130783B-E71A-4B00-A2A9-559F795EE4A4}" destId="{490A9282-149F-4FA3-B17E-162FE20109D0}" srcOrd="0" destOrd="0" presId="urn:microsoft.com/office/officeart/2005/8/layout/hierarchy3"/>
    <dgm:cxn modelId="{5590A9D7-0EC1-46D4-9C64-550001FDDAD8}" type="presOf" srcId="{91990D21-8824-4E1E-B23E-E24C5C103799}" destId="{30B45F84-4459-441A-84DD-D9A56B9A2E51}" srcOrd="0" destOrd="0" presId="urn:microsoft.com/office/officeart/2005/8/layout/hierarchy3"/>
    <dgm:cxn modelId="{CC8EF7C1-327C-4741-9A1D-AE3846334162}" type="presOf" srcId="{506B450C-BAAD-4FC7-95F9-5C3833CCF369}" destId="{8F17913E-5CA0-4A5A-90D2-0B2AAA085E07}" srcOrd="0" destOrd="0" presId="urn:microsoft.com/office/officeart/2005/8/layout/hierarchy3"/>
    <dgm:cxn modelId="{5479B0BB-2790-4CAF-A28E-3544EBE4AE3A}" type="presOf" srcId="{52A4D181-03D8-4BFA-9D4E-6CE1D0C029BC}" destId="{ABA4E08D-C705-4B61-9CD9-F411D25F7343}" srcOrd="0" destOrd="0" presId="urn:microsoft.com/office/officeart/2005/8/layout/hierarchy3"/>
    <dgm:cxn modelId="{6F4D80B3-2803-48C2-A133-384BC07AA9AB}" srcId="{D26C06C6-892C-44CF-BB9D-1202307C6C53}" destId="{F2C09231-CA4A-479A-B53A-48D911A9484F}" srcOrd="1" destOrd="0" parTransId="{76D4BD7D-E19D-4895-BDD2-095B38B97BDA}" sibTransId="{D02B5045-09CE-48A3-A9DF-AA9659D7DAC5}"/>
    <dgm:cxn modelId="{AE0E3225-9638-414B-9F8A-0F18616DF8F4}" type="presParOf" srcId="{A7FDF2AE-3049-47E4-831E-242CAA3A198D}" destId="{10225076-5B75-4F7A-94E2-484E7152FD07}" srcOrd="0" destOrd="0" presId="urn:microsoft.com/office/officeart/2005/8/layout/hierarchy3"/>
    <dgm:cxn modelId="{A1E105E3-14AC-4F80-B7E8-D36B6B3C3E7E}" type="presParOf" srcId="{10225076-5B75-4F7A-94E2-484E7152FD07}" destId="{D19362BA-4890-43D6-B4C8-BB59EFDE7C0D}" srcOrd="0" destOrd="0" presId="urn:microsoft.com/office/officeart/2005/8/layout/hierarchy3"/>
    <dgm:cxn modelId="{6FC42E6C-FE03-424C-A082-14EF9CB139F4}" type="presParOf" srcId="{D19362BA-4890-43D6-B4C8-BB59EFDE7C0D}" destId="{43F709E1-EA49-4A1D-8F61-FACCB5F31A34}" srcOrd="0" destOrd="0" presId="urn:microsoft.com/office/officeart/2005/8/layout/hierarchy3"/>
    <dgm:cxn modelId="{30F3A6A4-4B07-4B38-B684-69B009AA1A0C}" type="presParOf" srcId="{D19362BA-4890-43D6-B4C8-BB59EFDE7C0D}" destId="{A0F1888B-B688-47D8-86C9-071BB9081A80}" srcOrd="1" destOrd="0" presId="urn:microsoft.com/office/officeart/2005/8/layout/hierarchy3"/>
    <dgm:cxn modelId="{4E8F8ACB-06A0-4C62-93BE-39281D56F78B}" type="presParOf" srcId="{10225076-5B75-4F7A-94E2-484E7152FD07}" destId="{2E77BFE0-A354-4378-8354-F6619E708068}" srcOrd="1" destOrd="0" presId="urn:microsoft.com/office/officeart/2005/8/layout/hierarchy3"/>
    <dgm:cxn modelId="{FB4A6598-009A-458F-B2DA-3DF2CDC67084}" type="presParOf" srcId="{2E77BFE0-A354-4378-8354-F6619E708068}" destId="{30B45F84-4459-441A-84DD-D9A56B9A2E51}" srcOrd="0" destOrd="0" presId="urn:microsoft.com/office/officeart/2005/8/layout/hierarchy3"/>
    <dgm:cxn modelId="{450CE523-B6A6-4C56-94EA-470B2055E80E}" type="presParOf" srcId="{2E77BFE0-A354-4378-8354-F6619E708068}" destId="{96B9C605-3BCD-4F2D-B2CA-4705942990D8}" srcOrd="1" destOrd="0" presId="urn:microsoft.com/office/officeart/2005/8/layout/hierarchy3"/>
    <dgm:cxn modelId="{A38A081A-AA5A-4794-86C2-68C6581C396A}" type="presParOf" srcId="{2E77BFE0-A354-4378-8354-F6619E708068}" destId="{ABA4E08D-C705-4B61-9CD9-F411D25F7343}" srcOrd="2" destOrd="0" presId="urn:microsoft.com/office/officeart/2005/8/layout/hierarchy3"/>
    <dgm:cxn modelId="{ABF32F0E-83D1-41EE-B2EE-C08141DFFF69}" type="presParOf" srcId="{2E77BFE0-A354-4378-8354-F6619E708068}" destId="{8F17913E-5CA0-4A5A-90D2-0B2AAA085E07}" srcOrd="3" destOrd="0" presId="urn:microsoft.com/office/officeart/2005/8/layout/hierarchy3"/>
    <dgm:cxn modelId="{5EBBDE0F-0A3D-43D8-80C4-52BFA02335B5}" type="presParOf" srcId="{A7FDF2AE-3049-47E4-831E-242CAA3A198D}" destId="{08BFBC17-CA18-4A6B-8A4F-CDFCD8433183}" srcOrd="1" destOrd="0" presId="urn:microsoft.com/office/officeart/2005/8/layout/hierarchy3"/>
    <dgm:cxn modelId="{397E2D85-B6ED-4A3B-88E1-B654C33754E3}" type="presParOf" srcId="{08BFBC17-CA18-4A6B-8A4F-CDFCD8433183}" destId="{679C6E0D-74EA-4330-B384-9559B37A3737}" srcOrd="0" destOrd="0" presId="urn:microsoft.com/office/officeart/2005/8/layout/hierarchy3"/>
    <dgm:cxn modelId="{D3FBA7D7-8C16-4F6E-A273-E397544448C7}" type="presParOf" srcId="{679C6E0D-74EA-4330-B384-9559B37A3737}" destId="{7A2EB68F-403C-4DFA-8578-EF8FF69424C8}" srcOrd="0" destOrd="0" presId="urn:microsoft.com/office/officeart/2005/8/layout/hierarchy3"/>
    <dgm:cxn modelId="{46418E05-2E47-44F7-B2F7-72782B6E2EEF}" type="presParOf" srcId="{679C6E0D-74EA-4330-B384-9559B37A3737}" destId="{A36CD8E3-3ED9-4B9C-8959-00BDC9F12CD4}" srcOrd="1" destOrd="0" presId="urn:microsoft.com/office/officeart/2005/8/layout/hierarchy3"/>
    <dgm:cxn modelId="{0814F50D-5A21-49B9-ACD7-84D91980D1B0}" type="presParOf" srcId="{08BFBC17-CA18-4A6B-8A4F-CDFCD8433183}" destId="{BA2A76B1-6142-4316-A8CE-FA179A8F1009}" srcOrd="1" destOrd="0" presId="urn:microsoft.com/office/officeart/2005/8/layout/hierarchy3"/>
    <dgm:cxn modelId="{55498C8B-8A47-4445-8708-EF64A598E118}" type="presParOf" srcId="{BA2A76B1-6142-4316-A8CE-FA179A8F1009}" destId="{E2A7C33D-9A16-4194-88A9-B0B9A88F63D8}" srcOrd="0" destOrd="0" presId="urn:microsoft.com/office/officeart/2005/8/layout/hierarchy3"/>
    <dgm:cxn modelId="{FCB43609-C890-4C00-8A0C-CFC975D48ABE}" type="presParOf" srcId="{BA2A76B1-6142-4316-A8CE-FA179A8F1009}" destId="{490A9282-149F-4FA3-B17E-162FE20109D0}" srcOrd="1" destOrd="0" presId="urn:microsoft.com/office/officeart/2005/8/layout/hierarchy3"/>
    <dgm:cxn modelId="{E239F047-6327-479D-A196-353795B6D02E}" type="presParOf" srcId="{BA2A76B1-6142-4316-A8CE-FA179A8F1009}" destId="{E3C5E05F-80C5-47AB-874D-F3A43189ABC9}" srcOrd="2" destOrd="0" presId="urn:microsoft.com/office/officeart/2005/8/layout/hierarchy3"/>
    <dgm:cxn modelId="{58CA211B-3180-417C-9882-1B381285B6F1}" type="presParOf" srcId="{BA2A76B1-6142-4316-A8CE-FA179A8F1009}" destId="{7E983424-8BB4-4461-BB8D-2DB66B868F7C}" srcOrd="3" destOrd="0" presId="urn:microsoft.com/office/officeart/2005/8/layout/hierarchy3"/>
    <dgm:cxn modelId="{75273C2A-56C5-44B4-B9FC-72FF4F4B5C5A}" type="presParOf" srcId="{BA2A76B1-6142-4316-A8CE-FA179A8F1009}" destId="{53542FA0-2DA2-4B9F-A155-E08B4FA6DE9F}" srcOrd="4" destOrd="0" presId="urn:microsoft.com/office/officeart/2005/8/layout/hierarchy3"/>
    <dgm:cxn modelId="{3807C907-2BBE-49E5-8672-670A56971948}" type="presParOf" srcId="{BA2A76B1-6142-4316-A8CE-FA179A8F1009}" destId="{7ED0740E-0FB0-4B0E-8C4A-A8D3016C07E8}" srcOrd="5" destOrd="0" presId="urn:microsoft.com/office/officeart/2005/8/layout/hierarchy3"/>
    <dgm:cxn modelId="{1835D7E9-F42C-4AD2-B640-322992641BC8}" type="presParOf" srcId="{A7FDF2AE-3049-47E4-831E-242CAA3A198D}" destId="{8711735C-D966-4BC2-A80F-E663A8C4F897}" srcOrd="2" destOrd="0" presId="urn:microsoft.com/office/officeart/2005/8/layout/hierarchy3"/>
    <dgm:cxn modelId="{D904ADA1-8741-4AFF-AEC0-1252E8593AD0}" type="presParOf" srcId="{8711735C-D966-4BC2-A80F-E663A8C4F897}" destId="{058EDFC6-48F9-4E12-A663-EB704C2A940A}" srcOrd="0" destOrd="0" presId="urn:microsoft.com/office/officeart/2005/8/layout/hierarchy3"/>
    <dgm:cxn modelId="{FC9B75BB-A1EF-4B0F-A79C-7934BD0376D7}" type="presParOf" srcId="{058EDFC6-48F9-4E12-A663-EB704C2A940A}" destId="{6627A916-AA1F-4DC5-95A4-6A629730D4C5}" srcOrd="0" destOrd="0" presId="urn:microsoft.com/office/officeart/2005/8/layout/hierarchy3"/>
    <dgm:cxn modelId="{AC2D3879-5BF0-4C26-9FB3-70BC337E3AF2}" type="presParOf" srcId="{058EDFC6-48F9-4E12-A663-EB704C2A940A}" destId="{BB888741-BE0A-4069-A0B7-BA5FA9A09FF0}" srcOrd="1" destOrd="0" presId="urn:microsoft.com/office/officeart/2005/8/layout/hierarchy3"/>
    <dgm:cxn modelId="{E92AC767-58A0-4458-8558-1A700424E8AD}" type="presParOf" srcId="{8711735C-D966-4BC2-A80F-E663A8C4F897}" destId="{747EB46D-7F08-4973-82DC-6891246E6C18}" srcOrd="1" destOrd="0" presId="urn:microsoft.com/office/officeart/2005/8/layout/hierarchy3"/>
    <dgm:cxn modelId="{DACAFA65-2B52-40F9-94CE-70266567F68E}" type="presParOf" srcId="{747EB46D-7F08-4973-82DC-6891246E6C18}" destId="{94B40FDA-B3F8-4360-A192-4A1D65482D42}" srcOrd="0" destOrd="0" presId="urn:microsoft.com/office/officeart/2005/8/layout/hierarchy3"/>
    <dgm:cxn modelId="{3FAC7F34-2F20-4AE1-9B7D-71AF633891C8}" type="presParOf" srcId="{747EB46D-7F08-4973-82DC-6891246E6C18}" destId="{3D5896D4-5131-430E-9DB0-35713B1385A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709E1-EA49-4A1D-8F61-FACCB5F31A34}">
      <dsp:nvSpPr>
        <dsp:cNvPr id="0" name=""/>
        <dsp:cNvSpPr/>
      </dsp:nvSpPr>
      <dsp:spPr>
        <a:xfrm>
          <a:off x="0" y="51111"/>
          <a:ext cx="1662196" cy="5099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Государственная итоговая аттестация</a:t>
          </a:r>
          <a:endParaRPr lang="ru-RU" sz="1400" kern="1200" dirty="0"/>
        </a:p>
      </dsp:txBody>
      <dsp:txXfrm>
        <a:off x="14935" y="66046"/>
        <a:ext cx="1632326" cy="480058"/>
      </dsp:txXfrm>
    </dsp:sp>
    <dsp:sp modelId="{30B45F84-4459-441A-84DD-D9A56B9A2E51}">
      <dsp:nvSpPr>
        <dsp:cNvPr id="0" name=""/>
        <dsp:cNvSpPr/>
      </dsp:nvSpPr>
      <dsp:spPr>
        <a:xfrm>
          <a:off x="166219" y="561040"/>
          <a:ext cx="305991" cy="917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7424"/>
              </a:lnTo>
              <a:lnTo>
                <a:pt x="305991" y="91742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9C605-3BCD-4F2D-B2CA-4705942990D8}">
      <dsp:nvSpPr>
        <dsp:cNvPr id="0" name=""/>
        <dsp:cNvSpPr/>
      </dsp:nvSpPr>
      <dsp:spPr>
        <a:xfrm>
          <a:off x="472211" y="659907"/>
          <a:ext cx="2204231" cy="163711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Единый государственный экзамен</a:t>
          </a:r>
          <a:r>
            <a:rPr lang="ru-RU" sz="1400" kern="1200" dirty="0" smtClean="0"/>
            <a:t>: 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- 11 классы; 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Обеспечение приема в вузы, итоговая аттестация по обязательным предметам</a:t>
          </a:r>
          <a:endParaRPr lang="ru-RU" sz="1400" kern="1200" dirty="0"/>
        </a:p>
      </dsp:txBody>
      <dsp:txXfrm>
        <a:off x="520160" y="707856"/>
        <a:ext cx="2108333" cy="1541215"/>
      </dsp:txXfrm>
    </dsp:sp>
    <dsp:sp modelId="{ABA4E08D-C705-4B61-9CD9-F411D25F7343}">
      <dsp:nvSpPr>
        <dsp:cNvPr id="0" name=""/>
        <dsp:cNvSpPr/>
      </dsp:nvSpPr>
      <dsp:spPr>
        <a:xfrm>
          <a:off x="166219" y="561040"/>
          <a:ext cx="305991" cy="3143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3338"/>
              </a:lnTo>
              <a:lnTo>
                <a:pt x="305991" y="31433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7913E-5CA0-4A5A-90D2-0B2AAA085E07}">
      <dsp:nvSpPr>
        <dsp:cNvPr id="0" name=""/>
        <dsp:cNvSpPr/>
      </dsp:nvSpPr>
      <dsp:spPr>
        <a:xfrm>
          <a:off x="472211" y="2693530"/>
          <a:ext cx="2238606" cy="202169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Основной государственный экзамен</a:t>
          </a:r>
          <a:r>
            <a:rPr lang="ru-RU" sz="1400" kern="1200" dirty="0" smtClean="0"/>
            <a:t>: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- 9 классы;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Итоговая аттестация по программе основного общего образования, помощь в выборе траектории дальнейшего обучения</a:t>
          </a:r>
          <a:endParaRPr lang="ru-RU" sz="1400" kern="1200" dirty="0"/>
        </a:p>
      </dsp:txBody>
      <dsp:txXfrm>
        <a:off x="531424" y="2752743"/>
        <a:ext cx="2120180" cy="1903270"/>
      </dsp:txXfrm>
    </dsp:sp>
    <dsp:sp modelId="{7A2EB68F-403C-4DFA-8578-EF8FF69424C8}">
      <dsp:nvSpPr>
        <dsp:cNvPr id="0" name=""/>
        <dsp:cNvSpPr/>
      </dsp:nvSpPr>
      <dsp:spPr>
        <a:xfrm>
          <a:off x="2865667" y="1686"/>
          <a:ext cx="1662196" cy="4932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Выборочные исследования</a:t>
          </a:r>
          <a:endParaRPr lang="ru-RU" sz="1400" kern="1200" dirty="0"/>
        </a:p>
      </dsp:txBody>
      <dsp:txXfrm>
        <a:off x="2880115" y="16134"/>
        <a:ext cx="1633300" cy="464394"/>
      </dsp:txXfrm>
    </dsp:sp>
    <dsp:sp modelId="{E2A7C33D-9A16-4194-88A9-B0B9A88F63D8}">
      <dsp:nvSpPr>
        <dsp:cNvPr id="0" name=""/>
        <dsp:cNvSpPr/>
      </dsp:nvSpPr>
      <dsp:spPr>
        <a:xfrm>
          <a:off x="3031887" y="494976"/>
          <a:ext cx="166219" cy="948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8174"/>
              </a:lnTo>
              <a:lnTo>
                <a:pt x="166219" y="9481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A9282-149F-4FA3-B17E-162FE20109D0}">
      <dsp:nvSpPr>
        <dsp:cNvPr id="0" name=""/>
        <dsp:cNvSpPr/>
      </dsp:nvSpPr>
      <dsp:spPr>
        <a:xfrm>
          <a:off x="3198106" y="702750"/>
          <a:ext cx="2598092" cy="148080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Сравнительные международные исследования:</a:t>
          </a:r>
          <a:r>
            <a:rPr lang="ru-RU" sz="1400" kern="1200" dirty="0" smtClean="0"/>
            <a:t>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</a:t>
          </a:r>
          <a:r>
            <a:rPr lang="en-US" sz="1400" kern="1200" dirty="0" smtClean="0"/>
            <a:t>PISA, TIMSS, PIRLS, ICCS, TALIS</a:t>
          </a:r>
          <a:endParaRPr lang="ru-RU" sz="1400" kern="1200" dirty="0" smtClean="0"/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Сопоставление результатов России по годам и с другими странами</a:t>
          </a:r>
          <a:endParaRPr lang="ru-RU" sz="1400" kern="1200" dirty="0"/>
        </a:p>
      </dsp:txBody>
      <dsp:txXfrm>
        <a:off x="3241477" y="746121"/>
        <a:ext cx="2511350" cy="1394058"/>
      </dsp:txXfrm>
    </dsp:sp>
    <dsp:sp modelId="{E3C5E05F-80C5-47AB-874D-F3A43189ABC9}">
      <dsp:nvSpPr>
        <dsp:cNvPr id="0" name=""/>
        <dsp:cNvSpPr/>
      </dsp:nvSpPr>
      <dsp:spPr>
        <a:xfrm>
          <a:off x="3031887" y="494976"/>
          <a:ext cx="166219" cy="2579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9599"/>
              </a:lnTo>
              <a:lnTo>
                <a:pt x="166219" y="257959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83424-8BB4-4461-BB8D-2DB66B868F7C}">
      <dsp:nvSpPr>
        <dsp:cNvPr id="0" name=""/>
        <dsp:cNvSpPr/>
      </dsp:nvSpPr>
      <dsp:spPr>
        <a:xfrm>
          <a:off x="3198106" y="2391326"/>
          <a:ext cx="2635990" cy="136649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/>
            <a:t>Национальные исследования качества образования:</a:t>
          </a:r>
          <a:r>
            <a:rPr lang="ru-RU" sz="1200" kern="1200" dirty="0" smtClean="0"/>
            <a:t>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- 4-10 классы;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Исследование значимых тенденций и проблем в образовании</a:t>
          </a:r>
          <a:endParaRPr lang="ru-RU" sz="1400" kern="1200" dirty="0"/>
        </a:p>
      </dsp:txBody>
      <dsp:txXfrm>
        <a:off x="3238129" y="2431349"/>
        <a:ext cx="2555944" cy="1286453"/>
      </dsp:txXfrm>
    </dsp:sp>
    <dsp:sp modelId="{53542FA0-2DA2-4B9F-A155-E08B4FA6DE9F}">
      <dsp:nvSpPr>
        <dsp:cNvPr id="0" name=""/>
        <dsp:cNvSpPr/>
      </dsp:nvSpPr>
      <dsp:spPr>
        <a:xfrm>
          <a:off x="3031887" y="494976"/>
          <a:ext cx="166219" cy="4299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9881"/>
              </a:lnTo>
              <a:lnTo>
                <a:pt x="166219" y="429988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0740E-0FB0-4B0E-8C4A-A8D3016C07E8}">
      <dsp:nvSpPr>
        <dsp:cNvPr id="0" name=""/>
        <dsp:cNvSpPr/>
      </dsp:nvSpPr>
      <dsp:spPr>
        <a:xfrm>
          <a:off x="3198106" y="3965600"/>
          <a:ext cx="2741467" cy="165851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b="1" kern="1200" dirty="0" smtClean="0"/>
            <a:t>Исследования компетенций учителей: </a:t>
          </a:r>
          <a:r>
            <a:rPr lang="ru-RU" sz="1500" kern="1200" dirty="0" smtClean="0"/>
            <a:t> </a:t>
          </a:r>
        </a:p>
        <a:p>
          <a:pPr lvl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Подготовка к введению единых принципов аттестации учителей на основе профессионального стандарта</a:t>
          </a:r>
          <a:endParaRPr lang="ru-RU" sz="1400" kern="1200" dirty="0"/>
        </a:p>
      </dsp:txBody>
      <dsp:txXfrm>
        <a:off x="3246682" y="4014176"/>
        <a:ext cx="2644315" cy="1561362"/>
      </dsp:txXfrm>
    </dsp:sp>
    <dsp:sp modelId="{6627A916-AA1F-4DC5-95A4-6A629730D4C5}">
      <dsp:nvSpPr>
        <dsp:cNvPr id="0" name=""/>
        <dsp:cNvSpPr/>
      </dsp:nvSpPr>
      <dsp:spPr>
        <a:xfrm>
          <a:off x="5832651" y="72005"/>
          <a:ext cx="1792894" cy="5427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Школьное оценивание</a:t>
          </a:r>
          <a:endParaRPr lang="ru-RU" sz="1400" kern="1200" dirty="0"/>
        </a:p>
      </dsp:txBody>
      <dsp:txXfrm>
        <a:off x="5848548" y="87902"/>
        <a:ext cx="1761100" cy="510962"/>
      </dsp:txXfrm>
    </dsp:sp>
    <dsp:sp modelId="{94B40FDA-B3F8-4360-A192-4A1D65482D42}">
      <dsp:nvSpPr>
        <dsp:cNvPr id="0" name=""/>
        <dsp:cNvSpPr/>
      </dsp:nvSpPr>
      <dsp:spPr>
        <a:xfrm>
          <a:off x="6011941" y="614762"/>
          <a:ext cx="554694" cy="2156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375"/>
              </a:lnTo>
              <a:lnTo>
                <a:pt x="554694" y="215637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896D4-5131-430E-9DB0-35713B1385A8}">
      <dsp:nvSpPr>
        <dsp:cNvPr id="0" name=""/>
        <dsp:cNvSpPr/>
      </dsp:nvSpPr>
      <dsp:spPr>
        <a:xfrm>
          <a:off x="6566635" y="795027"/>
          <a:ext cx="2218340" cy="395222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Всероссийские проверочные работы: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- 4, 5, 6, 7,8, 10, 11 классы,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- Ежегодное добавление классов;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/>
            <a:t> - Результаты используются для мониторинга введения образовательных стандартов, продвижения единых ориентиров в оценивании уровня подготовки школьников, самодиагностики школ, организации адресного повышения квалификации</a:t>
          </a:r>
          <a:endParaRPr lang="ru-RU" sz="1400" kern="1200" dirty="0"/>
        </a:p>
      </dsp:txBody>
      <dsp:txXfrm>
        <a:off x="6631608" y="860000"/>
        <a:ext cx="2088394" cy="3822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240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071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426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623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939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606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333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59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921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6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543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15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831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57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452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022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481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592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271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96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90" indent="0" algn="ctr">
              <a:buNone/>
              <a:defRPr/>
            </a:lvl4pPr>
            <a:lvl5pPr marL="1827852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0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C4F1-7C7C-4A1B-A105-35F2B30E943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75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953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092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453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351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805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868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721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37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725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16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EAC36-28D8-4A88-BB6A-DFA1A47844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06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253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533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753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72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151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640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764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894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027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04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4B76C-55A4-4D58-A513-EED43C8126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305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058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797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15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799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75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691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456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952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845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3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36EE3-C895-4AD3-BFD1-0943217E06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508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910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087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451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666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087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095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915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170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291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60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FBAB-BEC0-4A29-BB9B-1C528FC3D9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597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242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187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360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838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057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32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784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562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959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8C32D-DA77-4C85-ACA9-FCE5859C65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242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192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593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562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75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676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14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955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607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3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78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6BDE-03FE-4EDD-BE0A-25FE43B207E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18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02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640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3621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975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106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000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489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399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583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91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344A9-8627-4924-8FD5-EAE1CE274E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853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1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2928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68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511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281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8366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417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471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314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4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F8CC6-CBFF-4A24-B343-7C78FF6580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6090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303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6530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333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709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97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215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4395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330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715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82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7C89-477D-4EAF-BA20-333740CA98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618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9357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511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2851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6317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631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697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489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561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4575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35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D5CF1-FD05-4E1D-8D3D-7D93ED9BFE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174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8596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30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07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6051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642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1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061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441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7983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22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90" indent="0" algn="ctr">
              <a:buNone/>
              <a:defRPr/>
            </a:lvl4pPr>
            <a:lvl5pPr marL="1827852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0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C4F1-7C7C-4A1B-A105-35F2B30E943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7823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602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679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543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404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8497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4311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7233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20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788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81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EAC36-28D8-4A88-BB6A-DFA1A47844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241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444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2019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825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897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1566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159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400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7899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2179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00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4B76C-55A4-4D58-A513-EED43C8126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1481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0849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3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7268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9917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1431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115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2602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508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19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45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36EE3-C895-4AD3-BFD1-0943217E06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6898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6203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1503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3274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0352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7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FBAB-BEC0-4A29-BB9B-1C528FC3D9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25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8C32D-DA77-4C85-ACA9-FCE5859C65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13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6BDE-03FE-4EDD-BE0A-25FE43B207E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344A9-8627-4924-8FD5-EAE1CE274E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60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F8CC6-CBFF-4A24-B343-7C78FF6580C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15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7C89-477D-4EAF-BA20-333740CA98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02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D5CF1-FD05-4E1D-8D3D-7D93ED9BFE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01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14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09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45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28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3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6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66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68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2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3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45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83" indent="0" algn="ctr">
              <a:buNone/>
              <a:defRPr/>
            </a:lvl2pPr>
            <a:lvl3pPr marL="829366" indent="0" algn="ctr">
              <a:buNone/>
              <a:defRPr/>
            </a:lvl3pPr>
            <a:lvl4pPr marL="1244049" indent="0" algn="ctr">
              <a:buNone/>
              <a:defRPr/>
            </a:lvl4pPr>
            <a:lvl5pPr marL="1658732" indent="0" algn="ctr">
              <a:buNone/>
              <a:defRPr/>
            </a:lvl5pPr>
            <a:lvl6pPr marL="2073416" indent="0" algn="ctr">
              <a:buNone/>
              <a:defRPr/>
            </a:lvl6pPr>
            <a:lvl7pPr marL="2488099" indent="0" algn="ctr">
              <a:buNone/>
              <a:defRPr/>
            </a:lvl7pPr>
            <a:lvl8pPr marL="2902782" indent="0" algn="ctr">
              <a:buNone/>
              <a:defRPr/>
            </a:lvl8pPr>
            <a:lvl9pPr marL="331746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F6C16-593E-4BF3-A8B4-52100F8D45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461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D139-E3B1-480B-834B-D46E5F83F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09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83" indent="0">
              <a:buNone/>
              <a:defRPr sz="1600"/>
            </a:lvl2pPr>
            <a:lvl3pPr marL="829366" indent="0">
              <a:buNone/>
              <a:defRPr sz="1500"/>
            </a:lvl3pPr>
            <a:lvl4pPr marL="1244049" indent="0">
              <a:buNone/>
              <a:defRPr sz="1300"/>
            </a:lvl4pPr>
            <a:lvl5pPr marL="1658732" indent="0">
              <a:buNone/>
              <a:defRPr sz="1300"/>
            </a:lvl5pPr>
            <a:lvl6pPr marL="2073416" indent="0">
              <a:buNone/>
              <a:defRPr sz="1300"/>
            </a:lvl6pPr>
            <a:lvl7pPr marL="2488099" indent="0">
              <a:buNone/>
              <a:defRPr sz="1300"/>
            </a:lvl7pPr>
            <a:lvl8pPr marL="2902782" indent="0">
              <a:buNone/>
              <a:defRPr sz="1300"/>
            </a:lvl8pPr>
            <a:lvl9pPr marL="3317465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6F3F-AE42-4887-9DCE-BAA229FEB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789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30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1" y="1604330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3FC39-1B56-4919-84AD-84FDA29C1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54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2" y="27507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64C2B-12C8-4E64-BF3C-B7CE03219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1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C55F2-C7E3-49F6-BC25-A2D02271C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70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6417E-7E7E-4697-A2B7-E859BE89C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876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2" y="273630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B41E-E8DC-4F32-99F3-3F254F90B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99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2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2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83" indent="0">
              <a:buNone/>
              <a:defRPr sz="2500"/>
            </a:lvl2pPr>
            <a:lvl3pPr marL="829366" indent="0">
              <a:buNone/>
              <a:defRPr sz="2200"/>
            </a:lvl3pPr>
            <a:lvl4pPr marL="1244049" indent="0">
              <a:buNone/>
              <a:defRPr sz="1800"/>
            </a:lvl4pPr>
            <a:lvl5pPr marL="1658732" indent="0">
              <a:buNone/>
              <a:defRPr sz="1800"/>
            </a:lvl5pPr>
            <a:lvl6pPr marL="2073416" indent="0">
              <a:buNone/>
              <a:defRPr sz="1800"/>
            </a:lvl6pPr>
            <a:lvl7pPr marL="2488099" indent="0">
              <a:buNone/>
              <a:defRPr sz="1800"/>
            </a:lvl7pPr>
            <a:lvl8pPr marL="2902782" indent="0">
              <a:buNone/>
              <a:defRPr sz="1800"/>
            </a:lvl8pPr>
            <a:lvl9pPr marL="3317465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2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D45-B927-443F-A8D6-7DCEBBE81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77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47D41-61A4-42E3-B88C-A559C1F2A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99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880" y="273630"/>
            <a:ext cx="2056320" cy="58556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30"/>
            <a:ext cx="6032160" cy="58556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7DA3-E8C5-4C5E-8409-E15132DE6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2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 descr="http://belgdb.ru/assets/templates/project/victorina_book/img/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6965"/>
            <a:ext cx="2495759" cy="20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19543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8934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5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9334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7878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4132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7061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2235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1575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5363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2331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70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69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2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1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057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36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12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3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26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94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343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91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5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25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175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642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296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595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272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4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75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722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3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64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369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961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693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984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524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200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486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38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5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0" tIns="45697" rIns="91390" bIns="456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90" tIns="45697" rIns="91390" bIns="456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defTabSz="91392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defTabSz="9139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defTabSz="9139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2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4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5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5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8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0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2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9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4CCD4-9389-401A-9C41-DB27C68DFB7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5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297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6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23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186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2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4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4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4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4CCD4-9389-401A-9C41-DB27C68DFB7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9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9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8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85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722" indent="-34272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72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34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297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6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23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186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0" tIns="45697" rIns="91390" bIns="456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90" tIns="45697" rIns="91390" bIns="456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390" tIns="45697" rIns="91390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2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39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5" indent="-285600" algn="l" defTabSz="91392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72" indent="-228482" algn="l" defTabSz="9139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34" indent="-228482" algn="l" defTabSz="9139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7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60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23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6" indent="-228482" algn="l" defTabSz="9139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9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484">
              <a:lnSpc>
                <a:spcPct val="95000"/>
              </a:lnSpc>
              <a:tabLst>
                <a:tab pos="656582" algn="l"/>
                <a:tab pos="1313162" algn="l"/>
                <a:tab pos="1969745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07484">
              <a:lnSpc>
                <a:spcPct val="95000"/>
              </a:lnSpc>
              <a:tabLst>
                <a:tab pos="656582" algn="l"/>
                <a:tab pos="1313162" algn="l"/>
                <a:tab pos="1969745" algn="l"/>
                <a:tab pos="2626327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07484">
              <a:lnSpc>
                <a:spcPct val="95000"/>
              </a:lnSpc>
              <a:tabLst>
                <a:tab pos="656582" algn="l"/>
                <a:tab pos="1313162" algn="l"/>
                <a:tab pos="1969745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8042AEAA-CEFD-40F2-8596-0190B0B1C115}" type="slidenum">
              <a:rPr lang="ru-RU"/>
              <a: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32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060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0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2pPr>
      <a:lvl3pPr algn="ctr" defTabSz="4060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3pPr>
      <a:lvl4pPr algn="ctr" defTabSz="4060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4pPr>
      <a:lvl5pPr algn="ctr" defTabSz="4060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5pPr>
      <a:lvl6pPr marL="2280758" indent="-207341" algn="ctr" defTabSz="40748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6pPr>
      <a:lvl7pPr marL="2695440" indent="-207341" algn="ctr" defTabSz="40748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7pPr>
      <a:lvl8pPr marL="3110124" indent="-207341" algn="ctr" defTabSz="40748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8pPr>
      <a:lvl9pPr marL="3524806" indent="-207341" algn="ctr" defTabSz="40748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9pPr>
    </p:titleStyle>
    <p:bodyStyle>
      <a:lvl1pPr marL="309605" indent="-309605" algn="l" defTabSz="40608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2490" indent="-257764" algn="l" defTabSz="40608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</a:defRPr>
      </a:lvl2pPr>
      <a:lvl3pPr marL="1035376" indent="-205923" algn="l" defTabSz="40608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3pPr>
      <a:lvl4pPr marL="1450102" indent="-205923" algn="l" defTabSz="40608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4pPr>
      <a:lvl5pPr marL="1864828" indent="-205923" algn="l" defTabSz="40608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5pPr>
      <a:lvl6pPr marL="2280758" indent="-207341" algn="l" defTabSz="40748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6pPr>
      <a:lvl7pPr marL="2695440" indent="-207341" algn="l" defTabSz="40748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7pPr>
      <a:lvl8pPr marL="3110124" indent="-207341" algn="l" defTabSz="40748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8pPr>
      <a:lvl9pPr marL="3524806" indent="-207341" algn="l" defTabSz="40748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3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3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1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9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8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65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FFFF00"/>
            </a:gs>
            <a:gs pos="98000">
              <a:srgbClr val="FF7A00"/>
            </a:gs>
            <a:gs pos="100000">
              <a:srgbClr val="FF03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 userDrawn="1"/>
        </p:nvSpPr>
        <p:spPr>
          <a:xfrm>
            <a:off x="467544" y="332656"/>
            <a:ext cx="8352928" cy="5976664"/>
          </a:xfrm>
          <a:prstGeom prst="round2DiagRect">
            <a:avLst/>
          </a:prstGeom>
          <a:solidFill>
            <a:srgbClr val="FCBE10"/>
          </a:solidFill>
          <a:ln w="76200"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http://uchitel-slovesnik.ru/data/uploads/s-knigoi-po-jizni/1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08" y="4687010"/>
            <a:ext cx="2531967" cy="21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44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7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3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ro38-my.sharepoint.com/:f:/g/personal/lsprp_irk-edu_ru/Eu_oGcseGwRFm7gcrvWJZeoBcz56RdfiDYWfASXiyMvovw?e=j2SZ36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iro38-my.sharepoint.com/:f:/g/personal/lsprp_irk-edu_ru/EpYXThGLLQxAtylqz5Ttmp4BxP-7nrcqbFpWi5hfaPIEXQ?e=hTPPQ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ro38-my.sharepoint.com/:f:/g/personal/lsprp_irk-edu_ru/Ep5xYC84SrdAi4HeFeRIwCYBU_WlZJpVNWGnCjUPtywD4A?e=3XsJwf" TargetMode="External"/><Relationship Id="rId5" Type="http://schemas.openxmlformats.org/officeDocument/2006/relationships/hyperlink" Target="https://iro38-my.sharepoint.com/:f:/g/personal/lsprp_irk-edu_ru/EuzbJNBbwUtKqfjpqiD-ZQcBga2dVrLPcEG1oIdItDwt5w?e=uES4lb" TargetMode="External"/><Relationship Id="rId4" Type="http://schemas.openxmlformats.org/officeDocument/2006/relationships/hyperlink" Target="https://iro38-my.sharepoint.com/:f:/g/personal/lsprp_irk-edu_ru/EnhgxK1RtcJMr1HAeW9q5vQBOgZanX56ElqirvNX1AwItQ?e=cXC3ht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file:///C:\Users\user\Desktop\&#1052;&#1072;&#1090;&#1077;&#1084;&#1072;&#1090;&#1080;&#1082;&#1072;%20&#1080;%20&#1075;&#1072;&#1088;&#1084;&#1086;&#1085;&#1080;&#1103;_%20&#1055;&#1088;&#1080;&#1090;&#1095;&#1080;_files\babochka_v_ruke655x370.jpg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0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1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3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4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Педагогический  совет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30 августа 2021 года с 10.00 до 12.00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Повестка</a:t>
            </a:r>
          </a:p>
          <a:p>
            <a:r>
              <a:rPr lang="ru-RU" sz="2800" dirty="0" smtClean="0"/>
              <a:t>1. Доклад «Управление </a:t>
            </a:r>
            <a:r>
              <a:rPr lang="ru-RU" sz="2800" smtClean="0"/>
              <a:t>школьными рисками в </a:t>
            </a:r>
            <a:r>
              <a:rPr lang="ru-RU" sz="2800" dirty="0" smtClean="0"/>
              <a:t>условиях системных изменений» – Орлова Н.В., содокладчик Сомова М.Б.</a:t>
            </a:r>
          </a:p>
          <a:p>
            <a:r>
              <a:rPr lang="ru-RU" sz="2800" dirty="0" smtClean="0"/>
              <a:t>2.Инновационные процессы в образовании: выступления – отзывы по материалам областной и районной конференции.</a:t>
            </a:r>
          </a:p>
          <a:p>
            <a:r>
              <a:rPr lang="ru-RU" sz="2800" dirty="0" smtClean="0"/>
              <a:t>3. Организационные вопросы начала 2021 – 2022 учебного года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25479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1560" y="500042"/>
            <a:ext cx="8532440" cy="6480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Третье поколение: ФГОС 2021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39552" y="1124744"/>
            <a:ext cx="8352928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sz="2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285860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sz="1600" dirty="0" smtClean="0">
                <a:solidFill>
                  <a:prstClr val="black"/>
                </a:solidFill>
              </a:rPr>
              <a:t>      ФГОС нового поколения 2021 года  направлены на конкретизацию требований к учащимся - уточнение предыдущих требований с внесением дополнительных условий. Это должно избежать различий в обучении школьников разных образовательных учреждений. В частности установят четкие результаты предметного обучения по каждой дисциплине.</a:t>
            </a:r>
          </a:p>
          <a:p>
            <a:pPr algn="just" defTabSz="914400"/>
            <a:r>
              <a:rPr lang="ru-RU" sz="1600" dirty="0" smtClean="0">
                <a:solidFill>
                  <a:prstClr val="black"/>
                </a:solidFill>
              </a:rPr>
              <a:t>       В список изменений, закрепленных в  ФГОС 2021 , вошли:</a:t>
            </a:r>
          </a:p>
          <a:p>
            <a:pPr algn="just" defTabSz="9144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6600"/>
                </a:solidFill>
              </a:rPr>
              <a:t> подробные обязательства образовательных учреждений перед учениками и их опекунами - не только в школах, а во всех учебных заведениях;</a:t>
            </a:r>
          </a:p>
          <a:p>
            <a:pPr algn="just" defTabSz="9144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6600"/>
                </a:solidFill>
              </a:rPr>
              <a:t> повышенный акцент на развитии «мягких» (личностных) навыков школьников;</a:t>
            </a:r>
          </a:p>
          <a:p>
            <a:pPr algn="just" defTabSz="9144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6600"/>
                </a:solidFill>
              </a:rPr>
              <a:t> полный список навыков и знаний, которые должен освоить ученик за время обучения по каждой дисциплине;</a:t>
            </a:r>
          </a:p>
          <a:p>
            <a:pPr algn="just" defTabSz="9144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6600"/>
                </a:solidFill>
              </a:rPr>
              <a:t> формат работы с учениками по каждой дисциплине для развития навыков, прописанных в новом ФГОС;</a:t>
            </a:r>
          </a:p>
          <a:p>
            <a:pPr algn="just" defTabSz="9144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6600"/>
                </a:solidFill>
              </a:rPr>
              <a:t> строгие требования к ежегодным результатам учеников (контрольные точки) - например, увеличение словарного запаса на 70 слов в год;</a:t>
            </a:r>
          </a:p>
          <a:p>
            <a:pPr algn="just" defTabSz="9144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6600"/>
                </a:solidFill>
              </a:rPr>
              <a:t> четко прописаны темы, которые должны пройти школьники за год обучения;</a:t>
            </a:r>
          </a:p>
          <a:p>
            <a:pPr algn="just" defTabSz="91440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6600"/>
                </a:solidFill>
              </a:rPr>
              <a:t> подробно учтены психолого-педагогические и возрастные особенности школьников.</a:t>
            </a:r>
          </a:p>
          <a:p>
            <a:pPr algn="just" defTabSz="914400"/>
            <a:r>
              <a:rPr lang="ru-RU" sz="1600" dirty="0" smtClean="0">
                <a:solidFill>
                  <a:prstClr val="black"/>
                </a:solidFill>
              </a:rPr>
              <a:t>          Введение новых  ФГОС 2021 года направлено на снижение нагрузки с учащихся. В регламентах прописано количество занятий, необходимых для полного освоения учебных программ — указаны максимум и минимум часов. Отдельно были учтены условия работы с детьми с ОВЗ.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42860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dirty="0" smtClean="0">
                <a:solidFill>
                  <a:srgbClr val="006600"/>
                </a:solidFill>
              </a:rPr>
              <a:t>2019 - 2020 г.г.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5" y="980728"/>
            <a:ext cx="69127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000" b="1" dirty="0" smtClean="0">
                <a:solidFill>
                  <a:srgbClr val="006600"/>
                </a:solidFill>
              </a:rPr>
              <a:t>МКОУ «</a:t>
            </a:r>
            <a:r>
              <a:rPr lang="ru-RU" sz="2000" b="1" dirty="0" err="1" smtClean="0">
                <a:solidFill>
                  <a:srgbClr val="006600"/>
                </a:solidFill>
              </a:rPr>
              <a:t>Сосновская</a:t>
            </a:r>
            <a:r>
              <a:rPr lang="ru-RU" sz="2000" b="1" dirty="0" smtClean="0">
                <a:solidFill>
                  <a:srgbClr val="006600"/>
                </a:solidFill>
              </a:rPr>
              <a:t> СОШ»</a:t>
            </a:r>
            <a:r>
              <a:rPr lang="ru-RU" b="1" dirty="0" smtClean="0">
                <a:solidFill>
                  <a:srgbClr val="006600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- проект 2.2. «Повышение качества образования в школах с низкими результатами обучения и в школах, функционирующих в неблагоприятных социальных условиях».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44" y="228599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800" b="1" dirty="0" smtClean="0">
                <a:solidFill>
                  <a:srgbClr val="006600"/>
                </a:solidFill>
              </a:rPr>
              <a:t>2020 - 2021 г.г.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924944"/>
            <a:ext cx="702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5400" dirty="0" smtClean="0">
                <a:solidFill>
                  <a:srgbClr val="F79646">
                    <a:lumMod val="75000"/>
                  </a:srgbClr>
                </a:solidFill>
                <a:latin typeface="Liberation Serif" pitchFamily="18" charset="0"/>
              </a:rPr>
              <a:t>Ш</a:t>
            </a:r>
          </a:p>
          <a:p>
            <a:pPr algn="ctr" defTabSz="914400"/>
            <a:r>
              <a:rPr lang="ru-RU" sz="5400" dirty="0" smtClean="0">
                <a:solidFill>
                  <a:srgbClr val="F79646">
                    <a:lumMod val="75000"/>
                  </a:srgbClr>
                </a:solidFill>
                <a:latin typeface="Liberation Serif" pitchFamily="18" charset="0"/>
              </a:rPr>
              <a:t>А</a:t>
            </a:r>
          </a:p>
          <a:p>
            <a:pPr algn="ctr" defTabSz="914400"/>
            <a:r>
              <a:rPr lang="ru-RU" sz="5400" dirty="0" smtClean="0">
                <a:solidFill>
                  <a:srgbClr val="F79646">
                    <a:lumMod val="75000"/>
                  </a:srgbClr>
                </a:solidFill>
                <a:latin typeface="Liberation Serif" pitchFamily="18" charset="0"/>
              </a:rPr>
              <a:t>Н</a:t>
            </a:r>
          </a:p>
          <a:p>
            <a:pPr algn="ctr" defTabSz="914400"/>
            <a:r>
              <a:rPr lang="ru-RU" sz="5400" dirty="0">
                <a:solidFill>
                  <a:srgbClr val="F79646">
                    <a:lumMod val="75000"/>
                  </a:srgbClr>
                </a:solidFill>
                <a:latin typeface="Liberation Serif" pitchFamily="18" charset="0"/>
              </a:rPr>
              <a:t>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2924944"/>
            <a:ext cx="69847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000" b="1" dirty="0" smtClean="0">
                <a:solidFill>
                  <a:srgbClr val="006600"/>
                </a:solidFill>
              </a:rPr>
              <a:t>Проект адресной и методической помощи школам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500+</a:t>
            </a:r>
          </a:p>
          <a:p>
            <a:pPr defTabSz="914400"/>
            <a:endParaRPr lang="ru-RU" dirty="0" smtClean="0">
              <a:solidFill>
                <a:srgbClr val="006600"/>
              </a:solidFill>
            </a:endParaRPr>
          </a:p>
          <a:p>
            <a:pPr defTabSz="914400"/>
            <a:r>
              <a:rPr lang="ru-RU" sz="2000" b="1" dirty="0" smtClean="0">
                <a:solidFill>
                  <a:srgbClr val="006600"/>
                </a:solidFill>
              </a:rPr>
              <a:t>МАОУ «Покровская СОШ»             МКОУ «</a:t>
            </a:r>
            <a:r>
              <a:rPr lang="ru-RU" sz="2000" b="1" dirty="0" err="1" smtClean="0">
                <a:solidFill>
                  <a:srgbClr val="006600"/>
                </a:solidFill>
              </a:rPr>
              <a:t>Клевакинская</a:t>
            </a:r>
            <a:r>
              <a:rPr lang="ru-RU" sz="2000" b="1" dirty="0" smtClean="0">
                <a:solidFill>
                  <a:srgbClr val="006600"/>
                </a:solidFill>
              </a:rPr>
              <a:t> СОШ»</a:t>
            </a:r>
            <a:endParaRPr lang="ru-RU" sz="2000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4293096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</a:rPr>
              <a:t>МАОУ «</a:t>
            </a:r>
            <a:r>
              <a:rPr lang="ru-RU" dirty="0" err="1" smtClean="0">
                <a:solidFill>
                  <a:prstClr val="black"/>
                </a:solidFill>
              </a:rPr>
              <a:t>Бродовская</a:t>
            </a:r>
            <a:r>
              <a:rPr lang="ru-RU" dirty="0" smtClean="0">
                <a:solidFill>
                  <a:prstClr val="black"/>
                </a:solidFill>
              </a:rPr>
              <a:t> СОШ»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МКОУ «Каменская СОШ»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МКОУ «</a:t>
            </a:r>
            <a:r>
              <a:rPr lang="ru-RU" dirty="0" err="1" smtClean="0">
                <a:solidFill>
                  <a:prstClr val="black"/>
                </a:solidFill>
              </a:rPr>
              <a:t>Маминская</a:t>
            </a:r>
            <a:r>
              <a:rPr lang="ru-RU" dirty="0" smtClean="0">
                <a:solidFill>
                  <a:prstClr val="black"/>
                </a:solidFill>
              </a:rPr>
              <a:t> СОШ»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МКОУ «</a:t>
            </a:r>
            <a:r>
              <a:rPr lang="ru-RU" dirty="0" err="1" smtClean="0">
                <a:solidFill>
                  <a:prstClr val="black"/>
                </a:solidFill>
              </a:rPr>
              <a:t>Пироговская</a:t>
            </a:r>
            <a:r>
              <a:rPr lang="ru-RU" dirty="0" smtClean="0">
                <a:solidFill>
                  <a:prstClr val="black"/>
                </a:solidFill>
              </a:rPr>
              <a:t> СОШ»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МКОУ «</a:t>
            </a:r>
            <a:r>
              <a:rPr lang="ru-RU" dirty="0" err="1" smtClean="0">
                <a:solidFill>
                  <a:prstClr val="black"/>
                </a:solidFill>
              </a:rPr>
              <a:t>Рыбниковская</a:t>
            </a:r>
            <a:r>
              <a:rPr lang="ru-RU" dirty="0" smtClean="0">
                <a:solidFill>
                  <a:prstClr val="black"/>
                </a:solidFill>
              </a:rPr>
              <a:t> СОШ»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МКОУ «</a:t>
            </a:r>
            <a:r>
              <a:rPr lang="ru-RU" dirty="0" err="1" smtClean="0">
                <a:solidFill>
                  <a:prstClr val="black"/>
                </a:solidFill>
              </a:rPr>
              <a:t>Травянская</a:t>
            </a:r>
            <a:r>
              <a:rPr lang="ru-RU" dirty="0" smtClean="0">
                <a:solidFill>
                  <a:prstClr val="black"/>
                </a:solidFill>
              </a:rPr>
              <a:t> СОШ» 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МКОУ «Черемховская ООШ»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8" name="Picture 4" descr="C:\Users\ins2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284984"/>
            <a:ext cx="792088" cy="28803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3" name="Рисунок 12" descr="ГЕР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188640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ins2\Desktop\173526195.jpg"/>
          <p:cNvPicPr>
            <a:picLocks noChangeAspect="1" noChangeArrowheads="1"/>
          </p:cNvPicPr>
          <p:nvPr/>
        </p:nvPicPr>
        <p:blipFill>
          <a:blip r:embed="rId4" cstate="print"/>
          <a:srcRect b="8627"/>
          <a:stretch>
            <a:fillRect/>
          </a:stretch>
        </p:blipFill>
        <p:spPr bwMode="auto">
          <a:xfrm>
            <a:off x="5652120" y="4221088"/>
            <a:ext cx="3126601" cy="2304256"/>
          </a:xfrm>
          <a:prstGeom prst="rect">
            <a:avLst/>
          </a:prstGeom>
          <a:noFill/>
        </p:spPr>
      </p:pic>
      <p:pic>
        <p:nvPicPr>
          <p:cNvPr id="1030" name="Picture 6" descr="C:\Users\ins2\Desktop\image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980728"/>
            <a:ext cx="1619671" cy="1212702"/>
          </a:xfrm>
          <a:prstGeom prst="rect">
            <a:avLst/>
          </a:prstGeom>
          <a:noFill/>
        </p:spPr>
      </p:pic>
      <p:pic>
        <p:nvPicPr>
          <p:cNvPr id="14" name="Picture 4" descr="C:\Users\ins2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39752" y="3284984"/>
            <a:ext cx="936104" cy="288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1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611560" y="2276872"/>
            <a:ext cx="5400600" cy="12241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возможности для самореализации </a:t>
            </a:r>
          </a:p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и развития талантов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0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8"/>
          <p:cNvSpPr txBox="1">
            <a:spLocks/>
          </p:cNvSpPr>
          <p:nvPr/>
        </p:nvSpPr>
        <p:spPr>
          <a:xfrm>
            <a:off x="0" y="3714752"/>
            <a:ext cx="896448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2" name="Заголовок 8"/>
          <p:cNvSpPr txBox="1">
            <a:spLocks/>
          </p:cNvSpPr>
          <p:nvPr/>
        </p:nvSpPr>
        <p:spPr>
          <a:xfrm>
            <a:off x="359024" y="548680"/>
            <a:ext cx="878497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 smtClean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3" name="Заголовок 8"/>
          <p:cNvSpPr txBox="1">
            <a:spLocks/>
          </p:cNvSpPr>
          <p:nvPr/>
        </p:nvSpPr>
        <p:spPr>
          <a:xfrm>
            <a:off x="539552" y="1052737"/>
            <a:ext cx="55446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Национальная цель развития России </a:t>
            </a:r>
          </a:p>
          <a:p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до 2030 года:</a:t>
            </a:r>
          </a:p>
        </p:txBody>
      </p:sp>
      <p:sp>
        <p:nvSpPr>
          <p:cNvPr id="11" name="Заголовок 8"/>
          <p:cNvSpPr txBox="1">
            <a:spLocks/>
          </p:cNvSpPr>
          <p:nvPr/>
        </p:nvSpPr>
        <p:spPr>
          <a:xfrm>
            <a:off x="395536" y="3933056"/>
            <a:ext cx="490518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Целевой показатель: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450912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000" dirty="0" smtClean="0">
                <a:solidFill>
                  <a:prstClr val="black"/>
                </a:solidFill>
              </a:rPr>
              <a:t>Формирование эффективной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обучающихся.</a:t>
            </a:r>
          </a:p>
        </p:txBody>
      </p:sp>
      <p:sp>
        <p:nvSpPr>
          <p:cNvPr id="23" name="Вертикальный свиток 22"/>
          <p:cNvSpPr/>
          <p:nvPr/>
        </p:nvSpPr>
        <p:spPr>
          <a:xfrm rot="10800000" flipV="1">
            <a:off x="6444208" y="1124744"/>
            <a:ext cx="2555776" cy="2520280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ru-RU" sz="1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endParaRPr lang="ru-RU" sz="1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УКАЗ </a:t>
            </a:r>
          </a:p>
          <a:p>
            <a:pPr algn="ctr" defTabSz="914400"/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ПРЕЗИДЕНТА РОССИЙСКОЙ ФЕДЕРАЦИИ </a:t>
            </a:r>
          </a:p>
          <a:p>
            <a:pPr algn="ctr" defTabSz="914400"/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от 21.07. 2020 года № 474 </a:t>
            </a:r>
          </a:p>
          <a:p>
            <a:pPr algn="ctr" defTabSz="914400"/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«О национальных целях развития Российской Федерации на период </a:t>
            </a:r>
          </a:p>
          <a:p>
            <a:pPr algn="ctr" defTabSz="914400"/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до 2030 года»</a:t>
            </a:r>
          </a:p>
        </p:txBody>
      </p:sp>
      <p:pic>
        <p:nvPicPr>
          <p:cNvPr id="7178" name="Picture 10" descr="https://ppt.ru/PROFPPT/Images/161996_0000000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1500174"/>
            <a:ext cx="366027" cy="399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12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0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49006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+mn-lt"/>
              </a:rPr>
              <a:t>Участники проекта «Билет в будущее»</a:t>
            </a:r>
            <a:endParaRPr lang="ru-RU" sz="2400" b="1" dirty="0">
              <a:solidFill>
                <a:srgbClr val="006600"/>
              </a:solidFill>
              <a:latin typeface="+mn-lt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28596" y="1071546"/>
          <a:ext cx="8358245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919"/>
                <a:gridCol w="2466367"/>
                <a:gridCol w="3082959"/>
              </a:tblGrid>
              <a:tr h="52756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2019-2020</a:t>
                      </a:r>
                      <a:r>
                        <a:rPr lang="ru-RU" sz="1500" baseline="0" dirty="0" smtClean="0"/>
                        <a:t> учебный год</a:t>
                      </a:r>
                      <a:endParaRPr lang="ru-RU" sz="15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2020-2021 учебный год</a:t>
                      </a:r>
                      <a:endParaRPr lang="ru-RU" sz="15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      количество обучающихся, получивших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dirty="0" smtClean="0"/>
                        <a:t>рекомендации       </a:t>
                      </a:r>
                      <a:endParaRPr lang="ru-RU" sz="15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Бродовская СОШ – 80 </a:t>
                      </a:r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Бродовская СОШ –</a:t>
                      </a:r>
                      <a:r>
                        <a:rPr lang="ru-RU" sz="1600" baseline="0" dirty="0" smtClean="0"/>
                        <a:t> 51 </a:t>
                      </a:r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3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Новоисетская СОШ – 60 </a:t>
                      </a:r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Каменская СОШ – 11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2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Покровская СОШ – 60 </a:t>
                      </a:r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Кисловская СОШ – 14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3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200 человек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Клевакинская СОШ – 27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Колчеданская СОШ – 10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3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Маминская СОШ – 12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3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Новоисетская СОШ – 19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19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Пироговская СОШ – 15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0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Покровская СОШ – 60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43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Рыбниковская СОШ – 9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3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Сосновская СОШ – 39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11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Травянская СОШ – 6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2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Черемховская СОШ  - 7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dirty="0"/>
                        <a:t>0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dirty="0" smtClean="0">
                          <a:latin typeface="+mn-lt"/>
                        </a:rPr>
                        <a:t>  РВСОШ – 0               </a:t>
                      </a: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baseline="0" dirty="0" smtClean="0"/>
                        <a:t>0 </a:t>
                      </a:r>
                      <a:endParaRPr lang="ru-RU" sz="1600" b="0" dirty="0"/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239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dirty="0" smtClean="0">
                          <a:latin typeface="+mn-lt"/>
                        </a:rPr>
                        <a:t>280 человек</a:t>
                      </a:r>
                      <a:r>
                        <a:rPr lang="ru-RU" sz="1600" b="0" dirty="0" smtClean="0">
                          <a:latin typeface="+mn-lt"/>
                        </a:rPr>
                        <a:t>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 marL="28575" marR="28575" marT="19050" marB="1905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</a:t>
                      </a:r>
                      <a:r>
                        <a:rPr lang="ru-RU" sz="1600" b="1" baseline="0" dirty="0" smtClean="0"/>
                        <a:t> человек</a:t>
                      </a:r>
                    </a:p>
                  </a:txBody>
                  <a:tcPr marL="28575" marR="28575" marT="19050" marB="1905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3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3" name="Рисунок 12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Documents\8. УО КГО (Норм.док, МЕРОПРИЯТИЯ, ПЛАНЫ)\2021\Августовская конференция 2021\Для доклада\картинки в презентацию\Mentors-help-yo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86190"/>
            <a:ext cx="2880320" cy="270210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71604" y="2500306"/>
            <a:ext cx="62272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0000"/>
                </a:solidFill>
                <a:cs typeface="Times New Roman" pitchFamily="18" charset="0"/>
              </a:rPr>
              <a:t>Профессиональная адаптация</a:t>
            </a:r>
          </a:p>
          <a:p>
            <a:pPr defTabSz="914400">
              <a:buFont typeface="Wingdings" pitchFamily="2" charset="2"/>
              <a:buChar char="Ø"/>
            </a:pPr>
            <a:r>
              <a:rPr lang="ru-RU" sz="2200" dirty="0" smtClean="0">
                <a:solidFill>
                  <a:prstClr val="black"/>
                </a:solidFill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cs typeface="Times New Roman" pitchFamily="18" charset="0"/>
              </a:rPr>
              <a:t>Условия для самореализации</a:t>
            </a:r>
          </a:p>
          <a:p>
            <a:pPr defTabSz="914400">
              <a:buFont typeface="Wingdings" pitchFamily="2" charset="2"/>
              <a:buChar char="Ø"/>
            </a:pPr>
            <a:r>
              <a:rPr lang="ru-RU" sz="2200" dirty="0" smtClean="0">
                <a:solidFill>
                  <a:prstClr val="black"/>
                </a:solidFill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cs typeface="Times New Roman" pitchFamily="18" charset="0"/>
              </a:rPr>
              <a:t>Помощь в выборе методов и средств обучения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59632" y="1988840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srgbClr val="006600"/>
                </a:solidFill>
                <a:cs typeface="Times New Roman" pitchFamily="18" charset="0"/>
              </a:rPr>
              <a:t>Наставничество для молодых педагогов: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4357694"/>
            <a:ext cx="500693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000000"/>
                </a:solidFill>
                <a:cs typeface="Times New Roman" pitchFamily="18" charset="0"/>
              </a:rPr>
              <a:t>Подготовка к участию мероприятиях профессионального мастерства</a:t>
            </a:r>
          </a:p>
          <a:p>
            <a:pPr defTabSz="914400">
              <a:buFont typeface="Wingdings" pitchFamily="2" charset="2"/>
              <a:buChar char="Ø"/>
            </a:pPr>
            <a:r>
              <a:rPr lang="ru-RU" sz="2200" dirty="0" smtClean="0">
                <a:solidFill>
                  <a:prstClr val="black"/>
                </a:solidFill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cs typeface="Times New Roman" pitchFamily="18" charset="0"/>
              </a:rPr>
              <a:t>Выбор направлений курсовой подготовки, вебинаров, семинаров и др.</a:t>
            </a:r>
            <a:endParaRPr lang="ru-RU" sz="22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1561" y="692696"/>
          <a:ext cx="8136903" cy="1091560"/>
        </p:xfrm>
        <a:graphic>
          <a:graphicData uri="http://schemas.openxmlformats.org/drawingml/2006/table">
            <a:tbl>
              <a:tblPr/>
              <a:tblGrid>
                <a:gridCol w="4142420"/>
                <a:gridCol w="1035605"/>
                <a:gridCol w="1405464"/>
                <a:gridCol w="813690"/>
                <a:gridCol w="739724"/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/>
                        </a:rPr>
                        <a:t>Школы</a:t>
                      </a:r>
                      <a:endParaRPr lang="ru-RU" sz="2000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/>
                        </a:rPr>
                        <a:t>Дет. сады</a:t>
                      </a:r>
                      <a:endParaRPr lang="ru-RU" sz="2000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ЦДО</a:t>
                      </a:r>
                      <a:endParaRPr lang="ru-RU" sz="2000" b="1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/>
                        </a:rPr>
                        <a:t>КГО</a:t>
                      </a:r>
                      <a:endParaRPr lang="ru-RU" sz="2000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1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Молодые педагоги</a:t>
                      </a:r>
                      <a:r>
                        <a:rPr lang="ru-RU" sz="24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с закрепленными </a:t>
                      </a:r>
                      <a:r>
                        <a:rPr lang="ru-RU" sz="2400" b="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наставниками</a:t>
                      </a:r>
                      <a:endParaRPr lang="ru-RU" sz="2400" b="0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/>
                        </a:rPr>
                        <a:t>17</a:t>
                      </a:r>
                      <a:endParaRPr lang="ru-RU" sz="2400" b="0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/>
                        </a:rPr>
                        <a:t>12</a:t>
                      </a:r>
                      <a:endParaRPr lang="ru-RU" sz="2400" b="0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b="0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Arial"/>
                        </a:rPr>
                        <a:t>29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0021" marR="400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1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ocuments\8. УО КГО (Норм.док, МЕРОПРИЯТИЯ, ПЛАНЫ)\2021\Августовская конференция 2021\Для доклада\картинки в презентацию\obuch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429000"/>
            <a:ext cx="3862501" cy="30558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 txBox="1">
            <a:spLocks noGrp="1"/>
          </p:cNvSpPr>
          <p:nvPr>
            <p:ph type="title"/>
          </p:nvPr>
        </p:nvSpPr>
        <p:spPr>
          <a:xfrm>
            <a:off x="1475656" y="47667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cs typeface="Times New Roman" pitchFamily="18" charset="0"/>
              </a:rPr>
              <a:t>Педагогические кадры Каменского района</a:t>
            </a:r>
            <a:endParaRPr lang="ru-RU" sz="24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2492896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ВКК   12%       17%</a:t>
            </a:r>
          </a:p>
          <a:p>
            <a:pPr defTabSz="914400"/>
            <a:r>
              <a:rPr lang="ru-RU" sz="2800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1КК   49%        52%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3356993"/>
            <a:ext cx="3068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СЗД   22%       19%</a:t>
            </a:r>
          </a:p>
          <a:p>
            <a:pPr defTabSz="914400"/>
            <a:r>
              <a:rPr lang="ru-RU" sz="2800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 </a:t>
            </a:r>
            <a:r>
              <a:rPr lang="ru-RU" sz="2800" dirty="0" err="1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н</a:t>
            </a:r>
            <a:r>
              <a:rPr lang="ru-RU" sz="2800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/а    17%       12%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6660232" y="2564904"/>
            <a:ext cx="432048" cy="288032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660232" y="2996952"/>
            <a:ext cx="432048" cy="288032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660232" y="3501008"/>
            <a:ext cx="432048" cy="216024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660232" y="3933056"/>
            <a:ext cx="432048" cy="216024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99992" y="1988840"/>
            <a:ext cx="3960440" cy="46166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dirty="0" smtClean="0">
                <a:solidFill>
                  <a:srgbClr val="006600"/>
                </a:solidFill>
                <a:cs typeface="Times New Roman" pitchFamily="18" charset="0"/>
              </a:rPr>
              <a:t> 2020-2021 учебный год: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1124744"/>
            <a:ext cx="3312368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006600"/>
                </a:solidFill>
                <a:cs typeface="Times New Roman" pitchFamily="18" charset="0"/>
              </a:rPr>
              <a:t>Статистика:</a:t>
            </a:r>
          </a:p>
          <a:p>
            <a:pPr defTabSz="914400"/>
            <a:r>
              <a:rPr lang="ru-RU" sz="2000" dirty="0" smtClean="0">
                <a:solidFill>
                  <a:srgbClr val="006600"/>
                </a:solidFill>
                <a:cs typeface="Times New Roman" pitchFamily="18" charset="0"/>
              </a:rPr>
              <a:t>478 педагогов</a:t>
            </a:r>
          </a:p>
          <a:p>
            <a:pPr defTabSz="914400"/>
            <a:r>
              <a:rPr lang="ru-RU" sz="2000" dirty="0" smtClean="0">
                <a:solidFill>
                  <a:srgbClr val="006600"/>
                </a:solidFill>
                <a:cs typeface="Times New Roman" pitchFamily="18" charset="0"/>
              </a:rPr>
              <a:t>30 руководителей</a:t>
            </a:r>
          </a:p>
          <a:p>
            <a:pPr defTabSz="914400"/>
            <a:r>
              <a:rPr lang="ru-RU" sz="2000" dirty="0" smtClean="0">
                <a:solidFill>
                  <a:srgbClr val="006600"/>
                </a:solidFill>
                <a:cs typeface="Times New Roman" pitchFamily="18" charset="0"/>
              </a:rPr>
              <a:t>27 молодых педагогов</a:t>
            </a:r>
          </a:p>
          <a:p>
            <a:pPr defTabSz="914400"/>
            <a:r>
              <a:rPr lang="ru-RU" sz="2000" dirty="0" smtClean="0">
                <a:solidFill>
                  <a:srgbClr val="006600"/>
                </a:solidFill>
                <a:cs typeface="Times New Roman" pitchFamily="18" charset="0"/>
              </a:rPr>
              <a:t>83 педагога до 35 лет</a:t>
            </a:r>
          </a:p>
          <a:p>
            <a:pPr defTabSz="914400"/>
            <a:r>
              <a:rPr lang="ru-RU" sz="2000" dirty="0" smtClean="0">
                <a:solidFill>
                  <a:srgbClr val="006600"/>
                </a:solidFill>
                <a:cs typeface="Times New Roman" pitchFamily="18" charset="0"/>
              </a:rPr>
              <a:t>средний возраст – 44 года</a:t>
            </a:r>
          </a:p>
          <a:p>
            <a:pPr defTabSz="914400"/>
            <a:r>
              <a:rPr lang="ru-RU" sz="2000" dirty="0" smtClean="0">
                <a:solidFill>
                  <a:srgbClr val="006600"/>
                </a:solidFill>
                <a:cs typeface="Times New Roman" pitchFamily="18" charset="0"/>
              </a:rPr>
              <a:t>88% - аттестованы</a:t>
            </a:r>
            <a:endParaRPr lang="ru-RU" sz="2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44782"/>
            <a:ext cx="4429156" cy="315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683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В общеобразовательных организациях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356"/>
            <a:ext cx="4474843" cy="312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640" y="3714752"/>
            <a:ext cx="451614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3714752"/>
            <a:ext cx="4429157" cy="310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499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7C4771-FC56-4F78-86FC-1A7A4589C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2675" t="5201" r="32675" b="3800"/>
          <a:stretch/>
        </p:blipFill>
        <p:spPr>
          <a:xfrm>
            <a:off x="6948264" y="425327"/>
            <a:ext cx="1656184" cy="24466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E6ABB98-F5BE-47C2-A203-833A367646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693" t="26200" r="35799" b="22000"/>
          <a:stretch/>
        </p:blipFill>
        <p:spPr>
          <a:xfrm>
            <a:off x="3277861" y="389372"/>
            <a:ext cx="3256989" cy="25105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AD24315-0A6D-439D-8879-D5EDE47744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775" t="5201" r="13775" b="5201"/>
          <a:stretch/>
        </p:blipFill>
        <p:spPr>
          <a:xfrm>
            <a:off x="198976" y="730838"/>
            <a:ext cx="2754165" cy="19159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916A848-78FD-4F1F-8B46-6198093B6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1100" t="29000" r="18500" b="34406"/>
          <a:stretch/>
        </p:blipFill>
        <p:spPr>
          <a:xfrm>
            <a:off x="73413" y="2996952"/>
            <a:ext cx="8963083" cy="357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5240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1520" y="4293096"/>
            <a:ext cx="86409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ctr" defTabSz="914400">
              <a:buClr>
                <a:srgbClr val="9BBB59">
                  <a:lumMod val="50000"/>
                </a:srgbClr>
              </a:buClr>
              <a:buSzPct val="150000"/>
            </a:pP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«Ближе всего к ученикам - их классные руководители. </a:t>
            </a:r>
          </a:p>
          <a:p>
            <a:pPr marL="285750" indent="-285750" algn="just" defTabSz="914400">
              <a:buClr>
                <a:srgbClr val="9BBB59">
                  <a:lumMod val="50000"/>
                </a:srgbClr>
              </a:buClr>
              <a:buSzPct val="150000"/>
            </a:pPr>
            <a:r>
              <a:rPr lang="ru-RU" sz="2400" dirty="0" smtClean="0">
                <a:solidFill>
                  <a:prstClr val="black"/>
                </a:solidFill>
                <a:latin typeface="Calibri"/>
              </a:rPr>
              <a:t>	Такая постоянная каждодневная работа, связанная с обучением, воспитанием детей - это огромная ответственность, и она, конечно, требует особой подготовки наставников и их особой поддержки».</a:t>
            </a:r>
            <a:endParaRPr lang="ru-RU" altLang="ru-RU" sz="24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https://rupolitshow.ru/wp-content/uploads/2020/01/maxresdefault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814210"/>
            <a:ext cx="5688632" cy="319985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526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0"/>
          <p:cNvSpPr txBox="1">
            <a:spLocks noChangeArrowheads="1"/>
          </p:cNvSpPr>
          <p:nvPr/>
        </p:nvSpPr>
        <p:spPr bwMode="auto">
          <a:xfrm>
            <a:off x="1524000" y="2024063"/>
            <a:ext cx="6400800" cy="8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48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51" name="Text Box 333"/>
          <p:cNvSpPr txBox="1">
            <a:spLocks noChangeArrowheads="1"/>
          </p:cNvSpPr>
          <p:nvPr/>
        </p:nvSpPr>
        <p:spPr bwMode="auto">
          <a:xfrm>
            <a:off x="1143000" y="1143000"/>
            <a:ext cx="5486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FFFFFF"/>
                </a:solidFill>
              </a:rPr>
              <a:t>ВЧЕРА – СЕГОДНЯ – ЗАВТРА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FFFFFF"/>
                </a:solidFill>
              </a:rPr>
              <a:t>в деятельности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FFFFFF"/>
                </a:solidFill>
              </a:rPr>
              <a:t>школы 500+</a:t>
            </a:r>
          </a:p>
        </p:txBody>
      </p:sp>
      <p:pic>
        <p:nvPicPr>
          <p:cNvPr id="5" name="Рисунок 4" descr="C:\Users\174F~1\AppData\Local\Temp\Rar$DIa0.673\Фото школы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8499" y="101383"/>
            <a:ext cx="4008843" cy="3255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524277" y="3105835"/>
            <a:ext cx="2095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solidFill>
                  <a:prstClr val="black"/>
                </a:solidFill>
                <a:latin typeface="Calibri"/>
              </a:rPr>
              <a:t>Система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9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2000240"/>
            <a:ext cx="7572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4400" dirty="0" smtClean="0">
                <a:solidFill>
                  <a:srgbClr val="006600"/>
                </a:solidFill>
              </a:rPr>
              <a:t> «Управление муниципальной системой образования в условиях системных обновлений»</a:t>
            </a:r>
            <a:endParaRPr lang="ru-RU" sz="4400" dirty="0">
              <a:solidFill>
                <a:srgbClr val="0066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071934" y="6215082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ru-RU" b="1" dirty="0" smtClean="0">
                <a:solidFill>
                  <a:srgbClr val="006600"/>
                </a:solidFill>
              </a:rPr>
              <a:t>2021 год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8588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008000"/>
                </a:solidFill>
              </a:rPr>
              <a:t/>
            </a:r>
            <a:br>
              <a:rPr lang="ru-RU" sz="3200" b="1" dirty="0" smtClean="0">
                <a:solidFill>
                  <a:srgbClr val="008000"/>
                </a:solidFill>
              </a:rPr>
            </a:br>
            <a:r>
              <a:rPr lang="ru-RU" sz="3200" b="1" dirty="0" smtClean="0">
                <a:solidFill>
                  <a:srgbClr val="008000"/>
                </a:solidFill>
              </a:rPr>
              <a:t/>
            </a:r>
            <a:br>
              <a:rPr lang="ru-RU" sz="3200" b="1" dirty="0" smtClean="0">
                <a:solidFill>
                  <a:srgbClr val="008000"/>
                </a:solidFill>
              </a:rPr>
            </a:br>
            <a:r>
              <a:rPr lang="ru-RU" sz="2400" b="1" dirty="0" smtClean="0">
                <a:solidFill>
                  <a:srgbClr val="008000"/>
                </a:solidFill>
              </a:rPr>
              <a:t>Доклад по теме: </a:t>
            </a:r>
            <a:endParaRPr lang="ru-RU" sz="2400" b="1" dirty="0">
              <a:solidFill>
                <a:srgbClr val="008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857752" y="5000636"/>
            <a:ext cx="4143404" cy="10001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</a:rPr>
              <a:t>Светлана Вадимовна </a:t>
            </a:r>
            <a:r>
              <a:rPr lang="ru-RU" sz="2000" b="1" dirty="0" err="1" smtClean="0">
                <a:solidFill>
                  <a:srgbClr val="008000"/>
                </a:solidFill>
              </a:rPr>
              <a:t>Котышева</a:t>
            </a:r>
            <a:r>
              <a:rPr lang="ru-RU" sz="2000" b="1" dirty="0" smtClean="0">
                <a:solidFill>
                  <a:srgbClr val="008000"/>
                </a:solidFill>
              </a:rPr>
              <a:t>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</a:rPr>
              <a:t>         начальник Управления образования Администрации муниципального образования «Каменский городской округ»</a:t>
            </a:r>
            <a:endParaRPr lang="ru-RU" sz="2000" b="1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1972" y="3244334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Система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0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" y="260648"/>
            <a:ext cx="8962136" cy="604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14403" cy="51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88840"/>
            <a:ext cx="8240960" cy="3672408"/>
          </a:xfrm>
        </p:spPr>
        <p:txBody>
          <a:bodyPr>
            <a:noAutofit/>
          </a:bodyPr>
          <a:lstStyle/>
          <a:p>
            <a:pPr algn="l" fontAlgn="base">
              <a:buFont typeface="Arial"/>
              <a:buChar char="•"/>
            </a:pPr>
            <a:endParaRPr lang="ru-RU" sz="1800" b="1" i="1" cap="all" dirty="0">
              <a:solidFill>
                <a:schemeClr val="tx1"/>
              </a:solidFill>
              <a:cs typeface="Times New Roman" pitchFamily="18" charset="0"/>
              <a:hlinkClick r:id="rId2"/>
            </a:endParaRPr>
          </a:p>
          <a:p>
            <a:pPr algn="l" fontAlgn="base">
              <a:spcBef>
                <a:spcPts val="0"/>
              </a:spcBef>
              <a:buFont typeface="Arial"/>
              <a:buChar char="•"/>
            </a:pPr>
            <a:r>
              <a:rPr lang="ru-RU" sz="2400" b="1" i="1" u="sng" cap="all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2"/>
              </a:rPr>
              <a:t>НОРМАТИВНО-ПРАВОВАЯ  БАЗА  ПРОЕКТА  </a:t>
            </a:r>
            <a:r>
              <a:rPr lang="ru-RU" sz="2400" b="1" i="1" u="sng" cap="all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2"/>
              </a:rPr>
              <a:t>«500+»</a:t>
            </a:r>
            <a:endParaRPr lang="ru-RU" sz="2400" b="1" i="1" u="sng" cap="all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fontAlgn="base">
              <a:buFont typeface="Arial"/>
              <a:buChar char="•"/>
            </a:pPr>
            <a:r>
              <a:rPr lang="ru-RU" sz="2400" b="1" i="1" u="sng" cap="all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3"/>
              </a:rPr>
              <a:t>ИНСТРУКТИВНЫЕ И АНАЛИТИЧЕСКИЕ МАТЕРИАЛЫ </a:t>
            </a:r>
            <a:r>
              <a:rPr lang="ru-RU" sz="2400" b="1" i="1" u="sng" cap="all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3"/>
              </a:rPr>
              <a:t>ФИОКО</a:t>
            </a:r>
            <a:endParaRPr lang="ru-RU" sz="2400" b="1" i="1" u="sng" cap="all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fontAlgn="base"/>
            <a:endParaRPr lang="ru-RU" sz="2400" b="1" i="1" u="sng" cap="all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fontAlgn="base"/>
            <a:r>
              <a:rPr lang="ru-RU" sz="24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Методические материалы для участников проекта </a:t>
            </a:r>
            <a:r>
              <a:rPr lang="ru-RU" sz="2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«500+»</a:t>
            </a:r>
          </a:p>
          <a:p>
            <a:pPr algn="l" fontAlgn="base"/>
            <a:endParaRPr lang="ru-RU" sz="2400" b="1" u="sng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fontAlgn="base">
              <a:buFont typeface="Arial"/>
              <a:buChar char="•"/>
            </a:pPr>
            <a:r>
              <a:rPr lang="ru-RU" sz="2400" b="1" i="1" u="sng" cap="all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4"/>
              </a:rPr>
              <a:t>ФЕДЕРАЛЬНЫЕ МАТЕРИАЛЫ</a:t>
            </a:r>
            <a:endParaRPr lang="ru-RU" sz="2400" b="1" i="1" u="sng" cap="all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fontAlgn="base">
              <a:buFont typeface="Arial"/>
              <a:buChar char="•"/>
            </a:pPr>
            <a:r>
              <a:rPr lang="ru-RU" sz="2400" b="1" i="1" u="sng" cap="all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5"/>
              </a:rPr>
              <a:t>ВЕБИНАРЫ ДЛЯ УЧАСТНИКОВ ПРОЕКТА "500+"</a:t>
            </a:r>
            <a:endParaRPr lang="ru-RU" sz="2400" b="1" i="1" u="sng" cap="all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fontAlgn="base">
              <a:buFont typeface="Arial"/>
              <a:buChar char="•"/>
            </a:pPr>
            <a:r>
              <a:rPr lang="ru-RU" sz="2400" b="1" i="1" u="sng" cap="all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  <a:hlinkClick r:id="rId6"/>
              </a:rPr>
              <a:t>ОПЫТ ШКОЛ</a:t>
            </a:r>
            <a:endParaRPr lang="ru-RU" sz="2400" b="1" i="1" u="sng" cap="all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l" fontAlgn="base">
              <a:buFont typeface="Arial"/>
              <a:buChar char="•"/>
            </a:pPr>
            <a:endParaRPr lang="ru-RU" sz="2400" b="1" i="1" cap="all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7"/>
            <a:ext cx="482453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7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16824" cy="677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5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0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7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РИСКОВЫЙ ПРОФИЛЬ ШКОЛЫ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sch663151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1.	Недостаточная предметная и методическая компетентность педагогических работников  - Высокая </a:t>
            </a:r>
          </a:p>
          <a:p>
            <a:pPr marL="0" indent="0">
              <a:buNone/>
            </a:pPr>
            <a:r>
              <a:rPr lang="ru-RU" dirty="0"/>
              <a:t>2.	 Высокая доля обучающихся с рисками учебной </a:t>
            </a:r>
            <a:r>
              <a:rPr lang="ru-RU" dirty="0" err="1"/>
              <a:t>неуспешности</a:t>
            </a:r>
            <a:r>
              <a:rPr lang="ru-RU" dirty="0"/>
              <a:t> – Высокая.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8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Аудит нормативно – правовой документации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75462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6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32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530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51"/>
            <a:ext cx="8928992" cy="6120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5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58" y="642918"/>
            <a:ext cx="8286808" cy="607223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sz="3600" b="1" u="sng" dirty="0" smtClean="0"/>
          </a:p>
          <a:p>
            <a:pPr>
              <a:buNone/>
            </a:pPr>
            <a:r>
              <a:rPr lang="ru-RU" sz="3600" b="1" dirty="0" smtClean="0"/>
              <a:t>	</a:t>
            </a:r>
            <a:r>
              <a:rPr lang="ru-RU" sz="3600" b="1" u="sng" dirty="0" smtClean="0">
                <a:solidFill>
                  <a:srgbClr val="006600"/>
                </a:solidFill>
              </a:rPr>
              <a:t>Механизмы управления качеством образовательных результатов</a:t>
            </a:r>
            <a:endParaRPr lang="ru-RU" sz="3600" b="1" dirty="0" smtClean="0">
              <a:solidFill>
                <a:srgbClr val="0066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оценки качества подготовки обучающихся</a:t>
            </a:r>
            <a:endParaRPr lang="ru-RU" sz="36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работы со школами с низкими результатами обучения и/или школами, функционирующих в неблагоприятных социальных условиях</a:t>
            </a:r>
            <a:endParaRPr lang="ru-RU" sz="36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выявления, поддержки и развития способностей и талантов у детей и молодежи</a:t>
            </a:r>
            <a:endParaRPr lang="ru-RU" sz="36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работы по самоопределению и профессиональной ориентации обучающихся</a:t>
            </a:r>
            <a:endParaRPr lang="ru-RU" sz="3600" dirty="0" smtClean="0"/>
          </a:p>
          <a:p>
            <a:pPr algn="just">
              <a:buNone/>
            </a:pPr>
            <a:r>
              <a:rPr lang="ru-RU" sz="3600" i="1" dirty="0" smtClean="0"/>
              <a:t> </a:t>
            </a:r>
            <a:endParaRPr lang="ru-RU" sz="3600" dirty="0" smtClean="0"/>
          </a:p>
          <a:p>
            <a:pPr>
              <a:buNone/>
            </a:pPr>
            <a:endParaRPr lang="ru-RU" sz="3600" b="1" u="sng" dirty="0" smtClean="0"/>
          </a:p>
          <a:p>
            <a:pPr>
              <a:buNone/>
            </a:pPr>
            <a:r>
              <a:rPr lang="ru-RU" sz="3600" b="1" dirty="0" smtClean="0"/>
              <a:t>	</a:t>
            </a:r>
            <a:r>
              <a:rPr lang="ru-RU" sz="3600" b="1" u="sng" dirty="0" smtClean="0">
                <a:solidFill>
                  <a:srgbClr val="006600"/>
                </a:solidFill>
              </a:rPr>
              <a:t>Механизмы управления качеством образовательной деятельности</a:t>
            </a:r>
            <a:endParaRPr lang="ru-RU" sz="3600" b="1" dirty="0" smtClean="0">
              <a:solidFill>
                <a:srgbClr val="0066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мониторинга эффективности руководителей всех образовательных организаций</a:t>
            </a:r>
            <a:endParaRPr lang="ru-RU" sz="36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обеспечения профессионального развития педагогических кадров</a:t>
            </a:r>
            <a:endParaRPr lang="ru-RU" sz="36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организации воспитания обучающихся</a:t>
            </a:r>
            <a:endParaRPr lang="ru-RU" sz="3600" dirty="0" smtClean="0"/>
          </a:p>
          <a:p>
            <a:pPr algn="just">
              <a:buFont typeface="Wingdings" pitchFamily="2" charset="2"/>
              <a:buChar char="Ø"/>
            </a:pPr>
            <a:r>
              <a:rPr lang="ru-RU" sz="3600" i="1" dirty="0" smtClean="0"/>
              <a:t>Система мониторинга качества дошкольного образования</a:t>
            </a:r>
            <a:r>
              <a:rPr lang="ru-RU" sz="3600" dirty="0" smtClean="0"/>
              <a:t> </a:t>
            </a:r>
          </a:p>
          <a:p>
            <a:endParaRPr lang="ru-RU" dirty="0"/>
          </a:p>
        </p:txBody>
      </p:sp>
      <p:pic>
        <p:nvPicPr>
          <p:cNvPr id="7" name="Рисунок 6" descr="Высокие балл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19" y="1178703"/>
            <a:ext cx="8572561" cy="45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7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" y="188640"/>
            <a:ext cx="906247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9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90" y="1142984"/>
            <a:ext cx="7772400" cy="32147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функциональной грамотности учащихся 5-9 классов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уроках математики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перестать бояться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PISA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40"/>
            <a:ext cx="2428860" cy="242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69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98972" cy="683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5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95840" y="1664815"/>
            <a:ext cx="5094720" cy="4834588"/>
          </a:xfrm>
        </p:spPr>
        <p:txBody>
          <a:bodyPr/>
          <a:lstStyle/>
          <a:p>
            <a:pPr marL="0" indent="0" algn="just" ea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1500">
                <a:latin typeface="Times New Roman" pitchFamily="18" charset="0"/>
              </a:rPr>
              <a:t>		</a:t>
            </a:r>
            <a:r>
              <a:rPr lang="ru-RU" altLang="ru-RU" sz="2200" i="1">
                <a:solidFill>
                  <a:srgbClr val="000066"/>
                </a:solidFill>
                <a:latin typeface="Monotype Corsiva" pitchFamily="66" charset="0"/>
              </a:rPr>
              <a:t>	</a:t>
            </a:r>
            <a:endParaRPr lang="ru-RU" altLang="ru-RU" sz="2200" i="1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6627" name="Picture 8" descr="4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881374"/>
            <a:ext cx="622080" cy="81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 descr="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971592"/>
            <a:ext cx="1215016" cy="88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896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08" y="1288925"/>
            <a:ext cx="3559556" cy="503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58" y="3284984"/>
            <a:ext cx="1943100" cy="1786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36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500563" cy="6120680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392488" cy="5699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62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babochka_v_ruke655x370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9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67"/>
            <a:ext cx="8229600" cy="1143000"/>
          </a:xfrm>
        </p:spPr>
        <p:txBody>
          <a:bodyPr/>
          <a:lstStyle/>
          <a:p>
            <a:r>
              <a:rPr lang="ru-RU" dirty="0" smtClean="0"/>
              <a:t>СЕГОДНЯ , ЗАВТРА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9022365" cy="602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5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123\AppData\Local\Temp\Rar$DI75.672\20210826_112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"/>
            <a:ext cx="9144000" cy="685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123\AppData\Local\Temp\Rar$DI84.376\20210826_11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50"/>
            <a:ext cx="9144000" cy="62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357166"/>
            <a:ext cx="8424936" cy="57606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000" b="1" dirty="0" smtClean="0">
                <a:solidFill>
                  <a:srgbClr val="006600"/>
                </a:solidFill>
              </a:rPr>
              <a:t>Уровневый анализ сдачи ОГЭ 2021 (в сравнении с результатами ОГЭ 2017 -2019</a:t>
            </a:r>
            <a:r>
              <a:rPr lang="ru-RU" sz="2000" b="1" dirty="0" smtClean="0"/>
              <a:t>)</a:t>
            </a:r>
            <a:br>
              <a:rPr lang="ru-RU" sz="2000" b="1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b="1" dirty="0" smtClean="0">
                <a:solidFill>
                  <a:srgbClr val="006600"/>
                </a:solidFill>
              </a:rPr>
              <a:t>Математика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9" name="Объект 1"/>
          <p:cNvGraphicFramePr>
            <a:graphicFrameLocks noGrp="1"/>
          </p:cNvGraphicFramePr>
          <p:nvPr>
            <p:ph idx="1"/>
          </p:nvPr>
        </p:nvGraphicFramePr>
        <p:xfrm>
          <a:off x="285720" y="1071546"/>
          <a:ext cx="87129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251520" y="2564904"/>
          <a:ext cx="871296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023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37"/>
            <a:ext cx="9133114" cy="644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5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" y="31897"/>
            <a:ext cx="9101470" cy="682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23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C:\Users\123\Desktop\1611902299_8-p-shkolnii-dvor-risunok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804"/>
            <a:ext cx="9144000" cy="65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46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 fontScale="92500" lnSpcReduction="20000"/>
          </a:bodyPr>
          <a:lstStyle/>
          <a:p>
            <a:pPr marL="0" lvl="0" indent="269875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детей сегодня трудно,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раньше было нелегко.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Читать, считать, писать учили: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«Даёт корова молоко».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Век XXI – век открытий,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Век инноваций, новизны,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 от учителя зависит,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Какими дети быть должны.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Желаем вам, чтоб дети в вашем классе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Светились от улыбок и любви,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 вам и творческих успехов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век инноваций, новизны!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так важно научить детей читать, </a:t>
            </a: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намного важнее научить детей обдумывать то,</a:t>
            </a:r>
          </a:p>
          <a:p>
            <a:pPr marL="0" lvl="0" indent="269875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они читают!</a:t>
            </a:r>
          </a:p>
          <a:p>
            <a:pPr marL="0" lvl="0" indent="269875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                 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Джорж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Карлин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565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116632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</a:rPr>
              <a:t>В перспективе необходимо:</a:t>
            </a:r>
            <a:endParaRPr lang="ru-RU" sz="2800" b="1" dirty="0">
              <a:solidFill>
                <a:srgbClr val="008000"/>
              </a:solidFill>
            </a:endParaRPr>
          </a:p>
        </p:txBody>
      </p:sp>
      <p:pic>
        <p:nvPicPr>
          <p:cNvPr id="3074" name="Picture 2" descr="https://tipik.ru/wp-content/uploads/2019/09/%D0%9A%D0%B0%D1%80%D1%82%D0%B8%D0%BD%D0%BA%D0%B8-%D1%81-%D0%BD%D0%B0%D1%87%D0%B0%D0%BB%D0%BE%D0%BC-%D0%BD%D0%BE%D0%B2%D0%BE%D0%B3%D0%BE-%D1%83%D1%87%D0%B5%D0%B1%D0%BD%D0%BE%D0%B3%D0%BE-%D0%B3%D0%BE%D0%B4%D0%B0-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46" y="482134"/>
            <a:ext cx="8262996" cy="6090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6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 descr="C:\Users\123\Desktop\Картинки-с-поздравлениями-с-днем-знаний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6" y="1412776"/>
            <a:ext cx="8352928" cy="50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1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500042"/>
            <a:ext cx="8496944" cy="57606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6600"/>
                </a:solidFill>
              </a:rPr>
              <a:t>Уровневый анализ сдачи ОГЭ 2021 (в сравнении с результатами ОГЭ 2017 -2019)</a:t>
            </a:r>
            <a:br>
              <a:rPr lang="ru-RU" sz="1800" b="1" dirty="0" smtClean="0">
                <a:solidFill>
                  <a:srgbClr val="006600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rgbClr val="006600"/>
                </a:solidFill>
              </a:rPr>
              <a:t>Русский язык</a:t>
            </a:r>
            <a:endParaRPr lang="ru-RU" sz="1800" b="1" dirty="0">
              <a:solidFill>
                <a:srgbClr val="006600"/>
              </a:solidFill>
            </a:endParaRPr>
          </a:p>
        </p:txBody>
      </p:sp>
      <p:graphicFrame>
        <p:nvGraphicFramePr>
          <p:cNvPr id="9" name="Объект 2"/>
          <p:cNvGraphicFramePr>
            <a:graphicFrameLocks noGrp="1"/>
          </p:cNvGraphicFramePr>
          <p:nvPr>
            <p:ph idx="1"/>
          </p:nvPr>
        </p:nvGraphicFramePr>
        <p:xfrm>
          <a:off x="323528" y="1052737"/>
          <a:ext cx="856895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107504" y="2852936"/>
          <a:ext cx="874948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431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3568" y="404664"/>
            <a:ext cx="8352928" cy="64807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006600"/>
                </a:solidFill>
              </a:rPr>
              <a:t>Процедуры оценки качества образования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sz="2600" dirty="0"/>
          </a:p>
        </p:txBody>
      </p:sp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90256"/>
              </p:ext>
            </p:extLst>
          </p:nvPr>
        </p:nvGraphicFramePr>
        <p:xfrm>
          <a:off x="179512" y="1124744"/>
          <a:ext cx="8784976" cy="5625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4" name="Picture 2" descr="C:\Users\ins161\Downloads\Character1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404664"/>
            <a:ext cx="1331640" cy="887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2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52928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Результаты мониторинга в 4-х классах</a:t>
            </a:r>
            <a:endParaRPr lang="ru-RU" sz="2000" b="1" dirty="0">
              <a:solidFill>
                <a:srgbClr val="006600"/>
              </a:solidFill>
            </a:endParaRPr>
          </a:p>
        </p:txBody>
      </p:sp>
      <p:pic>
        <p:nvPicPr>
          <p:cNvPr id="9" name="Содержимое 8" descr="4ФГ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17998"/>
            <a:ext cx="7992888" cy="1939541"/>
          </a:xfrm>
        </p:spPr>
      </p:pic>
      <p:graphicFrame>
        <p:nvGraphicFramePr>
          <p:cNvPr id="10" name="Диаграмма 9"/>
          <p:cNvGraphicFramePr/>
          <p:nvPr/>
        </p:nvGraphicFramePr>
        <p:xfrm>
          <a:off x="539552" y="3284984"/>
          <a:ext cx="7776864" cy="3046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88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52928" cy="4320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Результаты мониторинга в 8-х классах</a:t>
            </a:r>
            <a:endParaRPr lang="ru-RU" sz="2000" b="1" dirty="0">
              <a:solidFill>
                <a:srgbClr val="006600"/>
              </a:solidFill>
            </a:endParaRPr>
          </a:p>
        </p:txBody>
      </p:sp>
      <p:pic>
        <p:nvPicPr>
          <p:cNvPr id="11" name="Содержимое 10" descr="8ФГ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1071546"/>
            <a:ext cx="7704856" cy="1788608"/>
          </a:xfrm>
        </p:spPr>
      </p:pic>
      <p:graphicFrame>
        <p:nvGraphicFramePr>
          <p:cNvPr id="12" name="Диаграмма 11"/>
          <p:cNvGraphicFramePr/>
          <p:nvPr/>
        </p:nvGraphicFramePr>
        <p:xfrm>
          <a:off x="539552" y="2708920"/>
          <a:ext cx="813690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863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endPara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"/>
            <a:ext cx="9144000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300" b="1" dirty="0" smtClean="0">
                <a:solidFill>
                  <a:srgbClr val="006600"/>
                </a:solidFill>
                <a:latin typeface="Arial Narrow" pitchFamily="34" charset="0"/>
                <a:cs typeface="Arial" pitchFamily="34" charset="0"/>
              </a:rPr>
              <a:t> Управление образования Администрации муниципального образования «Каменский городской округ»</a:t>
            </a:r>
            <a:endParaRPr lang="ru-RU" sz="1300" b="1" dirty="0">
              <a:solidFill>
                <a:srgbClr val="0066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2" name="Рисунок 41" descr="ГЕР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16633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52928" cy="5040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Распределение результатов по направлениям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39552" y="1124744"/>
            <a:ext cx="8352928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sz="2600" dirty="0"/>
          </a:p>
        </p:txBody>
      </p:sp>
      <p:pic>
        <p:nvPicPr>
          <p:cNvPr id="9" name="Рисунок 8" descr="Успешность ФГ.PNG"/>
          <p:cNvPicPr>
            <a:picLocks noChangeAspect="1"/>
          </p:cNvPicPr>
          <p:nvPr/>
        </p:nvPicPr>
        <p:blipFill>
          <a:blip r:embed="rId3" cstate="print"/>
          <a:srcRect l="1099" r="1193"/>
          <a:stretch>
            <a:fillRect/>
          </a:stretch>
        </p:blipFill>
        <p:spPr>
          <a:xfrm>
            <a:off x="214282" y="1428736"/>
            <a:ext cx="871543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  <a:softEdge rad="1270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artDeco"/>
        </a:sp3d>
      </a:spPr>
      <a:bodyPr wrap="square" rtlCol="0">
        <a:spAutoFit/>
      </a:bodyPr>
      <a:lstStyle>
        <a:defPPr algn="ctr">
          <a:defRPr sz="1300" b="1" dirty="0" smtClean="0">
            <a:solidFill>
              <a:srgbClr val="006600"/>
            </a:solidFill>
            <a:latin typeface="Arial Narrow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1167</Words>
  <Application>Microsoft Office PowerPoint</Application>
  <PresentationFormat>Экран (4:3)</PresentationFormat>
  <Paragraphs>217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24</vt:i4>
      </vt:variant>
      <vt:variant>
        <vt:lpstr>Заголовки слайдов</vt:lpstr>
      </vt:variant>
      <vt:variant>
        <vt:i4>45</vt:i4>
      </vt:variant>
    </vt:vector>
  </HeadingPairs>
  <TitlesOfParts>
    <vt:vector size="69" baseType="lpstr">
      <vt:lpstr>Тема Office</vt:lpstr>
      <vt:lpstr>Оформление по умолчанию</vt:lpstr>
      <vt:lpstr>1_Оформление по умолчанию</vt:lpstr>
      <vt:lpstr>3_Тема Office</vt:lpstr>
      <vt:lpstr>3_Оформление по умолчанию</vt:lpstr>
      <vt:lpstr>1_Тема Office</vt:lpstr>
      <vt:lpstr>2_Тема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Педагогический  совет 30 августа 2021 года с 10.00 до 12.00</vt:lpstr>
      <vt:lpstr>  Доклад по теме: </vt:lpstr>
      <vt:lpstr>Презентация PowerPoint</vt:lpstr>
      <vt:lpstr>   Уровневый анализ сдачи ОГЭ 2021 (в сравнении с результатами ОГЭ 2017 -2019)  Математика </vt:lpstr>
      <vt:lpstr>Уровневый анализ сдачи ОГЭ 2021 (в сравнении с результатами ОГЭ 2017 -2019)  Русский язык</vt:lpstr>
      <vt:lpstr>Процедуры оценки качества образования</vt:lpstr>
      <vt:lpstr>Результаты мониторинга в 4-х классах</vt:lpstr>
      <vt:lpstr>Результаты мониторинга в 8-х классах</vt:lpstr>
      <vt:lpstr>Распределение результатов по направлениям</vt:lpstr>
      <vt:lpstr>Третье поколение: ФГОС 2021</vt:lpstr>
      <vt:lpstr>Презентация PowerPoint</vt:lpstr>
      <vt:lpstr>Презентация PowerPoint</vt:lpstr>
      <vt:lpstr>Участники проекта «Билет в будущее»</vt:lpstr>
      <vt:lpstr>Презентация PowerPoint</vt:lpstr>
      <vt:lpstr>Педагогические кадры Каменского района</vt:lpstr>
      <vt:lpstr>В общеобразовательных организациях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РИСКОВЫЙ ПРОФИЛЬ ШКОЛЫ sch663151</vt:lpstr>
      <vt:lpstr>Аудит нормативно – правовой документации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функциональной грамотности учащихся 5-9 классов на уроках математики или  как перестать бояться PISA</vt:lpstr>
      <vt:lpstr>Презентация PowerPoint</vt:lpstr>
      <vt:lpstr>Презентация PowerPoint</vt:lpstr>
      <vt:lpstr>Презентация PowerPoint</vt:lpstr>
      <vt:lpstr>Презентация PowerPoint</vt:lpstr>
      <vt:lpstr>СЕГОДНЯ , ЗАВТРА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перспективе необходимо: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68</cp:revision>
  <dcterms:created xsi:type="dcterms:W3CDTF">2021-08-26T04:35:28Z</dcterms:created>
  <dcterms:modified xsi:type="dcterms:W3CDTF">2021-11-15T12:20:45Z</dcterms:modified>
</cp:coreProperties>
</file>