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56" r:id="rId5"/>
    <p:sldMasterId id="2147483768" r:id="rId6"/>
    <p:sldMasterId id="2147483780" r:id="rId7"/>
  </p:sldMasterIdLst>
  <p:sldIdLst>
    <p:sldId id="270" r:id="rId8"/>
    <p:sldId id="305" r:id="rId9"/>
    <p:sldId id="304" r:id="rId10"/>
    <p:sldId id="276" r:id="rId11"/>
    <p:sldId id="262" r:id="rId12"/>
    <p:sldId id="264" r:id="rId13"/>
    <p:sldId id="281" r:id="rId14"/>
    <p:sldId id="283" r:id="rId15"/>
    <p:sldId id="284" r:id="rId16"/>
    <p:sldId id="285" r:id="rId17"/>
    <p:sldId id="286" r:id="rId18"/>
    <p:sldId id="289" r:id="rId19"/>
    <p:sldId id="287" r:id="rId20"/>
    <p:sldId id="290" r:id="rId21"/>
    <p:sldId id="295" r:id="rId22"/>
    <p:sldId id="296" r:id="rId23"/>
    <p:sldId id="291" r:id="rId24"/>
    <p:sldId id="282" r:id="rId25"/>
    <p:sldId id="280" r:id="rId26"/>
    <p:sldId id="265" r:id="rId27"/>
    <p:sldId id="301" r:id="rId28"/>
    <p:sldId id="302" r:id="rId29"/>
    <p:sldId id="303" r:id="rId30"/>
    <p:sldId id="278" r:id="rId31"/>
    <p:sldId id="300" r:id="rId32"/>
    <p:sldId id="298" r:id="rId33"/>
    <p:sldId id="272" r:id="rId34"/>
    <p:sldId id="299" r:id="rId35"/>
  </p:sldIdLst>
  <p:sldSz cx="9144000" cy="6858000" type="screen4x3"/>
  <p:notesSz cx="6858000" cy="9144000"/>
  <p:defaultTextStyle>
    <a:defPPr>
      <a:defRPr lang="ru-RU"/>
    </a:defPPr>
    <a:lvl1pPr marL="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9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52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4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63" indent="0" algn="ctr">
              <a:buNone/>
              <a:defRPr/>
            </a:lvl2pPr>
            <a:lvl3pPr marL="913926" indent="0" algn="ctr">
              <a:buNone/>
              <a:defRPr/>
            </a:lvl3pPr>
            <a:lvl4pPr marL="1370890" indent="0" algn="ctr">
              <a:buNone/>
              <a:defRPr/>
            </a:lvl4pPr>
            <a:lvl5pPr marL="1827852" indent="0" algn="ctr">
              <a:buNone/>
              <a:defRPr/>
            </a:lvl5pPr>
            <a:lvl6pPr marL="2284815" indent="0" algn="ctr">
              <a:buNone/>
              <a:defRPr/>
            </a:lvl6pPr>
            <a:lvl7pPr marL="2741778" indent="0" algn="ctr">
              <a:buNone/>
              <a:defRPr/>
            </a:lvl7pPr>
            <a:lvl8pPr marL="3198740" indent="0" algn="ctr">
              <a:buNone/>
              <a:defRPr/>
            </a:lvl8pPr>
            <a:lvl9pPr marL="365570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C4F1-7C7C-4A1B-A105-35F2B30E94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AC36-28D8-4A88-BB6A-DFA1A4784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3" indent="0">
              <a:buNone/>
              <a:defRPr sz="1800"/>
            </a:lvl2pPr>
            <a:lvl3pPr marL="913926" indent="0">
              <a:buNone/>
              <a:defRPr sz="1600"/>
            </a:lvl3pPr>
            <a:lvl4pPr marL="1370890" indent="0">
              <a:buNone/>
              <a:defRPr sz="1400"/>
            </a:lvl4pPr>
            <a:lvl5pPr marL="1827852" indent="0">
              <a:buNone/>
              <a:defRPr sz="1400"/>
            </a:lvl5pPr>
            <a:lvl6pPr marL="2284815" indent="0">
              <a:buNone/>
              <a:defRPr sz="1400"/>
            </a:lvl6pPr>
            <a:lvl7pPr marL="2741778" indent="0">
              <a:buNone/>
              <a:defRPr sz="1400"/>
            </a:lvl7pPr>
            <a:lvl8pPr marL="3198740" indent="0">
              <a:buNone/>
              <a:defRPr sz="1400"/>
            </a:lvl8pPr>
            <a:lvl9pPr marL="365570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4B76C-55A4-4D58-A513-EED43C8126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3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36EE3-C895-4AD3-BFD1-0943217E06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5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FBAB-BEC0-4A29-BB9B-1C528FC3D9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5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8C32D-DA77-4C85-ACA9-FCE5859C6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2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6BDE-03FE-4EDD-BE0A-25FE43B207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1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44A9-8627-4924-8FD5-EAE1CE274E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8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8CC6-CBFF-4A24-B343-7C78FF6580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60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17C89-477D-4EAF-BA20-333740CA9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6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5CF1-FD05-4E1D-8D3D-7D93ED9BFE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1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63" indent="0" algn="ctr">
              <a:buNone/>
              <a:defRPr/>
            </a:lvl2pPr>
            <a:lvl3pPr marL="913926" indent="0" algn="ctr">
              <a:buNone/>
              <a:defRPr/>
            </a:lvl3pPr>
            <a:lvl4pPr marL="1370890" indent="0" algn="ctr">
              <a:buNone/>
              <a:defRPr/>
            </a:lvl4pPr>
            <a:lvl5pPr marL="1827852" indent="0" algn="ctr">
              <a:buNone/>
              <a:defRPr/>
            </a:lvl5pPr>
            <a:lvl6pPr marL="2284815" indent="0" algn="ctr">
              <a:buNone/>
              <a:defRPr/>
            </a:lvl6pPr>
            <a:lvl7pPr marL="2741778" indent="0" algn="ctr">
              <a:buNone/>
              <a:defRPr/>
            </a:lvl7pPr>
            <a:lvl8pPr marL="3198740" indent="0" algn="ctr">
              <a:buNone/>
              <a:defRPr/>
            </a:lvl8pPr>
            <a:lvl9pPr marL="365570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C4F1-7C7C-4A1B-A105-35F2B30E94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78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AC36-28D8-4A88-BB6A-DFA1A47844A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24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3" indent="0">
              <a:buNone/>
              <a:defRPr sz="1800"/>
            </a:lvl2pPr>
            <a:lvl3pPr marL="913926" indent="0">
              <a:buNone/>
              <a:defRPr sz="1600"/>
            </a:lvl3pPr>
            <a:lvl4pPr marL="1370890" indent="0">
              <a:buNone/>
              <a:defRPr sz="1400"/>
            </a:lvl4pPr>
            <a:lvl5pPr marL="1827852" indent="0">
              <a:buNone/>
              <a:defRPr sz="1400"/>
            </a:lvl5pPr>
            <a:lvl6pPr marL="2284815" indent="0">
              <a:buNone/>
              <a:defRPr sz="1400"/>
            </a:lvl6pPr>
            <a:lvl7pPr marL="2741778" indent="0">
              <a:buNone/>
              <a:defRPr sz="1400"/>
            </a:lvl7pPr>
            <a:lvl8pPr marL="3198740" indent="0">
              <a:buNone/>
              <a:defRPr sz="1400"/>
            </a:lvl8pPr>
            <a:lvl9pPr marL="365570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4B76C-55A4-4D58-A513-EED43C8126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14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36EE3-C895-4AD3-BFD1-0943217E06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68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FBAB-BEC0-4A29-BB9B-1C528FC3D9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25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8C32D-DA77-4C85-ACA9-FCE5859C6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13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6BDE-03FE-4EDD-BE0A-25FE43B207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44A9-8627-4924-8FD5-EAE1CE274E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60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8CC6-CBFF-4A24-B343-7C78FF6580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15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17C89-477D-4EAF-BA20-333740CA98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02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5CF1-FD05-4E1D-8D3D-7D93ED9BFE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01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27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31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16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17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2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18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59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8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34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39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6C16-593E-4BF3-A8B4-52100F8D4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61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9D139-E3B1-480B-834B-D46E5F83F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09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6F3F-AE42-4887-9DCE-BAA229FEB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89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30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30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3FC39-1B56-4919-84AD-84FDA29C1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54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4C2B-12C8-4E64-BF3C-B7CE03219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1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C55F2-C7E3-49F6-BC25-A2D02271C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70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417E-7E7E-4697-A2B7-E859BE89C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76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8B41E-E8DC-4F32-99F3-3F254F90B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99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BD45-B927-443F-A8D6-7DCEBBE81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779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47D41-61A4-42E3-B88C-A559C1F2A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99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0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0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7DA3-E8C5-4C5E-8409-E15132DE6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2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http://belgdb.ru/assets/templates/project/victorina_book/img/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6965"/>
            <a:ext cx="2495759" cy="20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9543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8934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548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9334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7878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4132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7061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2235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1575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5363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2331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029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93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1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48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411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810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32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35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360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293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5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4CCD4-9389-401A-9C41-DB27C68DFB7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5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9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9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8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8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722" indent="-34272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0" indent="-22848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72" indent="-22848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34" indent="-22848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297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60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23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186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7" rIns="91390" bIns="4569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4CCD4-9389-401A-9C41-DB27C68DFB7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69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39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08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78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722" indent="-34272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0" indent="-22848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72" indent="-22848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34" indent="-22848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297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60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23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186" indent="-22848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6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9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484">
              <a:lnSpc>
                <a:spcPct val="95000"/>
              </a:lnSpc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407484">
              <a:lnSpc>
                <a:spcPct val="95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484">
              <a:lnSpc>
                <a:spcPct val="95000"/>
              </a:lnSpc>
              <a:tabLst>
                <a:tab pos="656582" algn="l"/>
                <a:tab pos="1313162" algn="l"/>
                <a:tab pos="196974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8042AEAA-CEFD-40F2-8596-0190B0B1C115}" type="slidenum">
              <a:rPr lang="ru-RU"/>
              <a:pPr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2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0608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08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algn="ctr" defTabSz="40608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algn="ctr" defTabSz="40608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algn="ctr" defTabSz="40608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280758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695440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110124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524806" indent="-207341" algn="ctr" defTabSz="4074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09605" indent="-309605" algn="l" defTabSz="40608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2490" indent="-257764" algn="l" defTabSz="40608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</a:defRPr>
      </a:lvl2pPr>
      <a:lvl3pPr marL="1035376" indent="-205923" algn="l" defTabSz="40608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3pPr>
      <a:lvl4pPr marL="1450102" indent="-205923" algn="l" defTabSz="40608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4pPr>
      <a:lvl5pPr marL="1864828" indent="-205923" algn="l" defTabSz="40608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5pPr>
      <a:lvl6pPr marL="2280758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440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124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4806" indent="-207341" algn="l" defTabSz="407484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F00"/>
            </a:gs>
            <a:gs pos="98000">
              <a:srgbClr val="FF7A00"/>
            </a:gs>
            <a:gs pos="100000">
              <a:srgbClr val="FF03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467544" y="332656"/>
            <a:ext cx="8352928" cy="5976664"/>
          </a:xfrm>
          <a:prstGeom prst="round2DiagRect">
            <a:avLst/>
          </a:prstGeom>
          <a:solidFill>
            <a:srgbClr val="FCBE10"/>
          </a:solidFill>
          <a:ln w="76200"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2" descr="http://uchitel-slovesnik.ru/data/uploads/s-knigoi-po-jizni/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08" y="4687010"/>
            <a:ext cx="2531967" cy="218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4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7" rIns="91390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7" rIns="91390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0" tIns="45697" rIns="91390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39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2" indent="-342722" algn="l" defTabSz="9139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5" indent="-285600" algn="l" defTabSz="9139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72" indent="-228482" algn="l" defTabSz="9139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4" indent="-228482" algn="l" defTabSz="9139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0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23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6" indent="-228482" algn="l" defTabSz="9139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file:///C:\Users\user\Desktop\&#1052;&#1072;&#1090;&#1077;&#1084;&#1072;&#1090;&#1080;&#1082;&#1072;%20&#1080;%20&#1075;&#1072;&#1088;&#1084;&#1086;&#1085;&#1080;&#1103;_%20&#1055;&#1088;&#1080;&#1090;&#1095;&#1080;_files\babochka_v_ruke655x370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o38-my.sharepoint.com/:f:/g/personal/lsprp_irk-edu_ru/Eu_oGcseGwRFm7gcrvWJZeoBcz56RdfiDYWfASXiyMvovw?e=j2SZ36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iro38-my.sharepoint.com/:f:/g/personal/lsprp_irk-edu_ru/EpYXThGLLQxAtylqz5Ttmp4BxP-7nrcqbFpWi5hfaPIEXQ?e=hTPPQr" TargetMode="Externa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iro38-my.sharepoint.com/:f:/g/personal/lsprp_irk-edu_ru/Ep5xYC84SrdAi4HeFeRIwCYBU_WlZJpVNWGnCjUPtywD4A?e=3XsJwf" TargetMode="External"/><Relationship Id="rId5" Type="http://schemas.openxmlformats.org/officeDocument/2006/relationships/hyperlink" Target="https://iro38-my.sharepoint.com/:f:/g/personal/lsprp_irk-edu_ru/EuzbJNBbwUtKqfjpqiD-ZQcBga2dVrLPcEG1oIdItDwt5w?e=uES4lb" TargetMode="External"/><Relationship Id="rId4" Type="http://schemas.openxmlformats.org/officeDocument/2006/relationships/hyperlink" Target="https://iro38-my.sharepoint.com/:f:/g/personal/lsprp_irk-edu_ru/EnhgxK1RtcJMr1HAeW9q5vQBOgZanX56ElqirvNX1AwItQ?e=cXC3h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30"/>
          <p:cNvSpPr txBox="1">
            <a:spLocks noChangeArrowheads="1"/>
          </p:cNvSpPr>
          <p:nvPr/>
        </p:nvSpPr>
        <p:spPr bwMode="auto">
          <a:xfrm>
            <a:off x="1524000" y="2024063"/>
            <a:ext cx="6400800" cy="8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48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1" name="Text Box 333"/>
          <p:cNvSpPr txBox="1">
            <a:spLocks noChangeArrowheads="1"/>
          </p:cNvSpPr>
          <p:nvPr/>
        </p:nvSpPr>
        <p:spPr bwMode="auto">
          <a:xfrm>
            <a:off x="1143000" y="1143000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FFFFF"/>
                </a:solidFill>
              </a:rPr>
              <a:t>ВЧЕРА – СЕГОДНЯ – ЗАВТРА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FFFFF"/>
                </a:solidFill>
              </a:rPr>
              <a:t>в деятельности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FFFFF"/>
                </a:solidFill>
              </a:rPr>
              <a:t>школы 500+</a:t>
            </a:r>
          </a:p>
        </p:txBody>
      </p:sp>
      <p:pic>
        <p:nvPicPr>
          <p:cNvPr id="5" name="Рисунок 4" descr="C:\Users\174F~1\AppData\Local\Temp\Rar$DIa0.673\Фото школ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101383"/>
            <a:ext cx="4288490" cy="339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9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568952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870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90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90" y="1142984"/>
            <a:ext cx="7772400" cy="32147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учащихся 5-9 классов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уроках математики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перестать бояться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40"/>
            <a:ext cx="2428860" cy="24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69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185766"/>
            <a:ext cx="184702" cy="37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0" tIns="45697" rIns="91390" bIns="45697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ШМО естественно = математического цикла</a:t>
            </a:r>
            <a:br>
              <a:rPr lang="ru-RU" dirty="0" smtClean="0"/>
            </a:br>
            <a:r>
              <a:rPr lang="ru-RU" dirty="0" err="1" smtClean="0"/>
              <a:t>грамотностиее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776468"/>
              </p:ext>
            </p:extLst>
          </p:nvPr>
        </p:nvGraphicFramePr>
        <p:xfrm>
          <a:off x="5724128" y="2708925"/>
          <a:ext cx="1763688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708925"/>
                        <a:ext cx="1763688" cy="1914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9"/>
            <a:ext cx="82296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6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43408"/>
            <a:ext cx="8712968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549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5840" y="1664815"/>
            <a:ext cx="5094720" cy="4834588"/>
          </a:xfrm>
        </p:spPr>
        <p:txBody>
          <a:bodyPr/>
          <a:lstStyle/>
          <a:p>
            <a:pPr marL="0" indent="0" algn="just" ea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500">
                <a:latin typeface="Times New Roman" pitchFamily="18" charset="0"/>
              </a:rPr>
              <a:t>		</a:t>
            </a:r>
            <a:r>
              <a:rPr lang="ru-RU" altLang="ru-RU" sz="2200" i="1">
                <a:solidFill>
                  <a:srgbClr val="000066"/>
                </a:solidFill>
                <a:latin typeface="Monotype Corsiva" pitchFamily="66" charset="0"/>
              </a:rPr>
              <a:t>	</a:t>
            </a:r>
            <a:endParaRPr lang="ru-RU" altLang="ru-RU" sz="2200" i="1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6627" name="Picture 8" descr="4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0" y="881374"/>
            <a:ext cx="622080" cy="8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 descr="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1592"/>
            <a:ext cx="1215016" cy="88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194"/>
            <a:ext cx="4896544" cy="640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8375" y="1110146"/>
            <a:ext cx="3447264" cy="503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714500"/>
            <a:ext cx="19431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6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4043363" cy="6120680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392488" cy="56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226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babochka_v_ruke655x37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220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96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Приоритеты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6" y="1600203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4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51"/>
            <a:ext cx="8568952" cy="584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48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4287500" cy="803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405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0648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7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, ЗАВТРА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81" y="1412776"/>
            <a:ext cx="7992888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50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23\AppData\Local\Temp\Rar$DI75.672\20210826_112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"/>
            <a:ext cx="9144000" cy="685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3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23\AppData\Local\Temp\Rar$DI84.376\20210826_11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50"/>
            <a:ext cx="9144000" cy="62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60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"/>
            <a:ext cx="14287500" cy="1071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23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C:\Users\123\Desktop\1611902299_8-p-shkolnii-dvor-risunok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04"/>
            <a:ext cx="9144000" cy="65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46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marL="0" lvl="0" indent="269875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сегодня трудно,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раньше было нелегко.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Читать, считать, писать учили: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«Даёт корова молоко».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 XXI – век открытий,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 инноваций, новизны,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 от учителя зависит,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дети быть должны.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Желаем вам, чтоб дети в вашем классе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Светились от улыбок и любви,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 вам и творческих успехов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век инноваций, новизны!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так важно научить детей читать, </a:t>
            </a: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намного важнее научить детей обдумывать то,</a:t>
            </a:r>
          </a:p>
          <a:p>
            <a:pPr marL="0" lvl="0" indent="269875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они читают!</a:t>
            </a:r>
          </a:p>
          <a:p>
            <a:pPr marL="0" lvl="0" indent="269875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                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Джорж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Карлин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565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398" y="381000"/>
            <a:ext cx="8915400" cy="6248400"/>
          </a:xfrm>
          <a:noFill/>
        </p:spPr>
      </p:pic>
    </p:spTree>
    <p:extLst>
      <p:ext uri="{BB962C8B-B14F-4D97-AF65-F5344CB8AC3E}">
        <p14:creationId xmlns:p14="http://schemas.microsoft.com/office/powerpoint/2010/main" val="4110257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C:\Users\123\Desktop\Картинки-с-поздравлениями-с-днем-знаний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6" y="1412776"/>
            <a:ext cx="8352928" cy="50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1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" y="137390"/>
            <a:ext cx="885698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8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350696" cy="23762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564905"/>
            <a:ext cx="8240960" cy="3672408"/>
          </a:xfrm>
        </p:spPr>
        <p:txBody>
          <a:bodyPr>
            <a:noAutofit/>
          </a:bodyPr>
          <a:lstStyle/>
          <a:p>
            <a:pPr algn="l" fontAlgn="base">
              <a:buFont typeface="Arial"/>
              <a:buChar char="•"/>
            </a:pPr>
            <a:endParaRPr lang="ru-RU" sz="1800" b="1" i="1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l" fontAlgn="base">
              <a:spcBef>
                <a:spcPts val="0"/>
              </a:spcBef>
              <a:buFont typeface="Arial"/>
              <a:buChar char="•"/>
            </a:pPr>
            <a:r>
              <a:rPr lang="ru-RU" sz="2400" b="1" i="1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НОРМАТИВНО-ПРАВОВАЯ  БАЗА  ПРОЕКТА  "500+«</a:t>
            </a:r>
            <a:endParaRPr lang="ru-RU" sz="2400" b="1" i="1" u="sng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buFont typeface="Arial"/>
              <a:buChar char="•"/>
            </a:pPr>
            <a:r>
              <a:rPr lang="ru-RU" sz="2400" b="1" i="1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ИНСТРУКТИВНЫЕ И АНАЛИТИЧЕСКИЕ МАТЕРИАЛЫ ФИОКО</a:t>
            </a:r>
            <a:endParaRPr lang="ru-RU" sz="2400" b="1" i="1" u="sng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/>
            <a:r>
              <a:rPr lang="ru-RU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материалы для участников проекта "500+«</a:t>
            </a:r>
          </a:p>
          <a:p>
            <a:pPr algn="l" fontAlgn="base">
              <a:buFont typeface="Arial"/>
              <a:buChar char="•"/>
            </a:pPr>
            <a:r>
              <a:rPr lang="ru-RU" sz="2400" b="1" i="1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ФЕДЕРАЛЬНЫЕ МАТЕРИАЛЫ</a:t>
            </a:r>
            <a:endParaRPr lang="ru-RU" sz="2400" b="1" i="1" u="sng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buFont typeface="Arial"/>
              <a:buChar char="•"/>
            </a:pPr>
            <a:r>
              <a:rPr lang="ru-RU" sz="2400" b="1" i="1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ВЕБИНАРЫ ДЛЯ УЧАСТНИКОВ ПРОЕКТА "500+"</a:t>
            </a:r>
            <a:endParaRPr lang="ru-RU" sz="2400" b="1" i="1" u="sng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buFont typeface="Arial"/>
              <a:buChar char="•"/>
            </a:pPr>
            <a:r>
              <a:rPr lang="ru-RU" sz="2400" b="1" i="1" u="sng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ОПЫТ ШКОЛ</a:t>
            </a:r>
            <a:endParaRPr lang="ru-RU" sz="2400" b="1" i="1" u="sng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buFont typeface="Arial"/>
              <a:buChar char="•"/>
            </a:pPr>
            <a:endParaRPr lang="ru-RU" sz="2400" b="1" i="1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7"/>
            <a:ext cx="482453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3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01100" cy="803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56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73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РИСКОВЫЙ ПРОФИЛЬ ШКОЛЫ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sch663151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	Недостаточная предметная и методическая компетентность педагогических работников  - Высокая </a:t>
            </a:r>
          </a:p>
          <a:p>
            <a:pPr marL="0" indent="0">
              <a:buNone/>
            </a:pPr>
            <a:r>
              <a:rPr lang="ru-RU" dirty="0"/>
              <a:t>2.	 Высокая доля обучающихся с рисками учебной </a:t>
            </a:r>
            <a:r>
              <a:rPr lang="ru-RU" dirty="0" err="1"/>
              <a:t>неуспешности</a:t>
            </a:r>
            <a:r>
              <a:rPr lang="ru-RU" dirty="0"/>
              <a:t> – Высокая.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81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Аудит нормативно – правовой документации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86" y="2147976"/>
            <a:ext cx="5275172" cy="343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69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9" y="2780928"/>
            <a:ext cx="6481171" cy="216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76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103</Words>
  <Application>Microsoft Office PowerPoint</Application>
  <PresentationFormat>Экран (4:3)</PresentationFormat>
  <Paragraphs>37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Тема Office</vt:lpstr>
      <vt:lpstr>Оформление по умолчанию</vt:lpstr>
      <vt:lpstr>1_Оформление по умолчанию</vt:lpstr>
      <vt:lpstr>2_Тема Office</vt:lpstr>
      <vt:lpstr>3_Оформление по умолчанию</vt:lpstr>
      <vt:lpstr>1_Тема Office</vt:lpstr>
      <vt:lpstr>3_Тема Office</vt:lpstr>
      <vt:lpstr>Изображение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РИСКОВЫЙ ПРОФИЛЬ ШКОЛЫ sch663151</vt:lpstr>
      <vt:lpstr>Аудит нормативно – правовой документации</vt:lpstr>
      <vt:lpstr>Презентация PowerPoint</vt:lpstr>
      <vt:lpstr>Презентация PowerPoint</vt:lpstr>
      <vt:lpstr>Презентация PowerPoint</vt:lpstr>
      <vt:lpstr>Формирование функциональной грамотности учащихся 5-9 классов на уроках математики или  как перестать бояться PISA</vt:lpstr>
      <vt:lpstr>ШМО естественно = математического цикла грамотностиее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Приоритеты</vt:lpstr>
      <vt:lpstr>Презентация PowerPoint</vt:lpstr>
      <vt:lpstr>Презентация PowerPoint</vt:lpstr>
      <vt:lpstr>СЕГОДНЯ , ЗАВТРА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43</cp:revision>
  <dcterms:created xsi:type="dcterms:W3CDTF">2021-08-26T04:35:28Z</dcterms:created>
  <dcterms:modified xsi:type="dcterms:W3CDTF">2021-08-27T09:12:01Z</dcterms:modified>
</cp:coreProperties>
</file>