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317" r:id="rId3"/>
    <p:sldId id="309" r:id="rId4"/>
    <p:sldId id="257" r:id="rId5"/>
    <p:sldId id="310" r:id="rId6"/>
    <p:sldId id="311" r:id="rId7"/>
    <p:sldId id="318" r:id="rId8"/>
    <p:sldId id="299" r:id="rId9"/>
    <p:sldId id="300" r:id="rId10"/>
    <p:sldId id="312" r:id="rId11"/>
    <p:sldId id="260" r:id="rId12"/>
    <p:sldId id="269" r:id="rId13"/>
    <p:sldId id="303" r:id="rId14"/>
    <p:sldId id="304" r:id="rId15"/>
    <p:sldId id="305" r:id="rId16"/>
    <p:sldId id="306" r:id="rId17"/>
    <p:sldId id="307" r:id="rId18"/>
    <p:sldId id="308" r:id="rId19"/>
    <p:sldId id="259" r:id="rId20"/>
    <p:sldId id="266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315" r:id="rId32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FD9E50-3BDC-4742-BD18-E5EDCB2EC3FB}" type="doc">
      <dgm:prSet loTypeId="urn:microsoft.com/office/officeart/2005/8/layout/vList6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23F5F45-EE48-485F-B638-630E999D6DAB}">
      <dgm:prSet phldrT="[Текст]"/>
      <dgm:spPr/>
      <dgm:t>
        <a:bodyPr/>
        <a:lstStyle/>
        <a:p>
          <a:r>
            <a:rPr lang="ru-RU" dirty="0" smtClean="0"/>
            <a:t>Внутренние</a:t>
          </a:r>
          <a:endParaRPr lang="ru-RU" dirty="0"/>
        </a:p>
      </dgm:t>
    </dgm:pt>
    <dgm:pt modelId="{7E87F505-13A4-472F-84BE-0E9C99B5B437}" type="parTrans" cxnId="{C43D5B9F-D20B-45C8-9F22-7E5C25803371}">
      <dgm:prSet/>
      <dgm:spPr/>
      <dgm:t>
        <a:bodyPr/>
        <a:lstStyle/>
        <a:p>
          <a:endParaRPr lang="ru-RU"/>
        </a:p>
      </dgm:t>
    </dgm:pt>
    <dgm:pt modelId="{18B76F15-CBB9-4ABC-8670-172FC6EB757D}" type="sibTrans" cxnId="{C43D5B9F-D20B-45C8-9F22-7E5C25803371}">
      <dgm:prSet/>
      <dgm:spPr/>
      <dgm:t>
        <a:bodyPr/>
        <a:lstStyle/>
        <a:p>
          <a:endParaRPr lang="ru-RU"/>
        </a:p>
      </dgm:t>
    </dgm:pt>
    <dgm:pt modelId="{CF9A1D43-310F-404F-BF3F-EBAEE8470DF9}">
      <dgm:prSet phldrT="[Текст]"/>
      <dgm:spPr/>
      <dgm:t>
        <a:bodyPr/>
        <a:lstStyle/>
        <a:p>
          <a:r>
            <a:rPr lang="ru-RU" dirty="0" smtClean="0"/>
            <a:t>внешние</a:t>
          </a:r>
          <a:endParaRPr lang="ru-RU" dirty="0"/>
        </a:p>
      </dgm:t>
    </dgm:pt>
    <dgm:pt modelId="{8ECFEEC8-1646-4F46-B4E3-1D3B7A382875}" type="parTrans" cxnId="{F9B41141-35DE-4720-9DE1-72A98DE93959}">
      <dgm:prSet/>
      <dgm:spPr/>
      <dgm:t>
        <a:bodyPr/>
        <a:lstStyle/>
        <a:p>
          <a:endParaRPr lang="ru-RU"/>
        </a:p>
      </dgm:t>
    </dgm:pt>
    <dgm:pt modelId="{7AE4E76A-F4C3-47B2-B1F7-6D80A4A2BA70}" type="sibTrans" cxnId="{F9B41141-35DE-4720-9DE1-72A98DE93959}">
      <dgm:prSet/>
      <dgm:spPr/>
      <dgm:t>
        <a:bodyPr/>
        <a:lstStyle/>
        <a:p>
          <a:endParaRPr lang="ru-RU"/>
        </a:p>
      </dgm:t>
    </dgm:pt>
    <dgm:pt modelId="{6D5D61B2-77B0-4FC3-A60E-A4C450329A3B}">
      <dgm:prSet/>
      <dgm:spPr/>
      <dgm:t>
        <a:bodyPr/>
        <a:lstStyle/>
        <a:p>
          <a:r>
            <a:rPr lang="ru-RU" b="1" i="1" dirty="0" smtClean="0"/>
            <a:t>знание предмета, любознательность, уверенность, мотивация</a:t>
          </a:r>
          <a:endParaRPr lang="ru-RU" b="1" dirty="0"/>
        </a:p>
      </dgm:t>
    </dgm:pt>
    <dgm:pt modelId="{ED34CF30-7E12-4C0B-9EF3-CFCCB7D377A2}" type="parTrans" cxnId="{BF120115-14D2-44FF-9C88-D20F743E711F}">
      <dgm:prSet/>
      <dgm:spPr/>
      <dgm:t>
        <a:bodyPr/>
        <a:lstStyle/>
        <a:p>
          <a:endParaRPr lang="ru-RU"/>
        </a:p>
      </dgm:t>
    </dgm:pt>
    <dgm:pt modelId="{B9959115-9B4B-4EE3-8F8D-36D7FC077925}" type="sibTrans" cxnId="{BF120115-14D2-44FF-9C88-D20F743E711F}">
      <dgm:prSet/>
      <dgm:spPr/>
      <dgm:t>
        <a:bodyPr/>
        <a:lstStyle/>
        <a:p>
          <a:endParaRPr lang="ru-RU"/>
        </a:p>
      </dgm:t>
    </dgm:pt>
    <dgm:pt modelId="{DD372C71-5DF4-452C-9D93-E0E8D5F0D80C}">
      <dgm:prSet/>
      <dgm:spPr/>
      <dgm:t>
        <a:bodyPr/>
        <a:lstStyle/>
        <a:p>
          <a:r>
            <a:rPr lang="ru-RU" b="1" dirty="0" smtClean="0"/>
            <a:t>Индивидуально или совместно выполненные задания</a:t>
          </a:r>
          <a:endParaRPr lang="ru-RU" b="1" dirty="0"/>
        </a:p>
      </dgm:t>
    </dgm:pt>
    <dgm:pt modelId="{F4FF77C9-2095-4361-8EC4-CA33A5792B43}" type="parTrans" cxnId="{E5002F19-94E5-42B1-9143-E88E3309D438}">
      <dgm:prSet/>
      <dgm:spPr/>
      <dgm:t>
        <a:bodyPr/>
        <a:lstStyle/>
        <a:p>
          <a:endParaRPr lang="ru-RU"/>
        </a:p>
      </dgm:t>
    </dgm:pt>
    <dgm:pt modelId="{032FC816-80E4-4261-9165-706ABF878B94}" type="sibTrans" cxnId="{E5002F19-94E5-42B1-9143-E88E3309D438}">
      <dgm:prSet/>
      <dgm:spPr/>
      <dgm:t>
        <a:bodyPr/>
        <a:lstStyle/>
        <a:p>
          <a:endParaRPr lang="ru-RU"/>
        </a:p>
      </dgm:t>
    </dgm:pt>
    <dgm:pt modelId="{19313CF4-E65E-48A7-8C37-477532B19565}" type="pres">
      <dgm:prSet presAssocID="{B5FD9E50-3BDC-4742-BD18-E5EDCB2EC3F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16E761E-C559-4200-89E1-A5DAFEEEBD19}" type="pres">
      <dgm:prSet presAssocID="{323F5F45-EE48-485F-B638-630E999D6DAB}" presName="linNode" presStyleCnt="0"/>
      <dgm:spPr/>
    </dgm:pt>
    <dgm:pt modelId="{3E6EA506-F85F-41BF-915B-60ECBA9A9DAF}" type="pres">
      <dgm:prSet presAssocID="{323F5F45-EE48-485F-B638-630E999D6DAB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9057C1-816B-4B31-8E6A-673823427156}" type="pres">
      <dgm:prSet presAssocID="{323F5F45-EE48-485F-B638-630E999D6DAB}" presName="childShp" presStyleLbl="bgAccFollowNode1" presStyleIdx="0" presStyleCnt="2" custLinFactNeighborX="559" custLinFactNeighborY="-25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B428C7-2DDC-4053-91DC-C7B22494E870}" type="pres">
      <dgm:prSet presAssocID="{18B76F15-CBB9-4ABC-8670-172FC6EB757D}" presName="spacing" presStyleCnt="0"/>
      <dgm:spPr/>
    </dgm:pt>
    <dgm:pt modelId="{25DAAAA1-9922-4264-9C75-4BF5B9D34779}" type="pres">
      <dgm:prSet presAssocID="{CF9A1D43-310F-404F-BF3F-EBAEE8470DF9}" presName="linNode" presStyleCnt="0"/>
      <dgm:spPr/>
    </dgm:pt>
    <dgm:pt modelId="{ABBF6152-504F-4ABB-B62B-953AE9BBC2EB}" type="pres">
      <dgm:prSet presAssocID="{CF9A1D43-310F-404F-BF3F-EBAEE8470DF9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9B64D8-B894-4522-B893-FDEBBF992F9C}" type="pres">
      <dgm:prSet presAssocID="{CF9A1D43-310F-404F-BF3F-EBAEE8470DF9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002F19-94E5-42B1-9143-E88E3309D438}" srcId="{CF9A1D43-310F-404F-BF3F-EBAEE8470DF9}" destId="{DD372C71-5DF4-452C-9D93-E0E8D5F0D80C}" srcOrd="0" destOrd="0" parTransId="{F4FF77C9-2095-4361-8EC4-CA33A5792B43}" sibTransId="{032FC816-80E4-4261-9165-706ABF878B94}"/>
    <dgm:cxn modelId="{DDBD4C14-8126-4FEE-BD98-456771123D03}" type="presOf" srcId="{6D5D61B2-77B0-4FC3-A60E-A4C450329A3B}" destId="{319057C1-816B-4B31-8E6A-673823427156}" srcOrd="0" destOrd="0" presId="urn:microsoft.com/office/officeart/2005/8/layout/vList6"/>
    <dgm:cxn modelId="{0A82AC61-9515-427F-8004-C6AAF563C844}" type="presOf" srcId="{323F5F45-EE48-485F-B638-630E999D6DAB}" destId="{3E6EA506-F85F-41BF-915B-60ECBA9A9DAF}" srcOrd="0" destOrd="0" presId="urn:microsoft.com/office/officeart/2005/8/layout/vList6"/>
    <dgm:cxn modelId="{BF120115-14D2-44FF-9C88-D20F743E711F}" srcId="{323F5F45-EE48-485F-B638-630E999D6DAB}" destId="{6D5D61B2-77B0-4FC3-A60E-A4C450329A3B}" srcOrd="0" destOrd="0" parTransId="{ED34CF30-7E12-4C0B-9EF3-CFCCB7D377A2}" sibTransId="{B9959115-9B4B-4EE3-8F8D-36D7FC077925}"/>
    <dgm:cxn modelId="{B2DDB26D-E3D8-46F3-9FF0-6A97378D7E87}" type="presOf" srcId="{B5FD9E50-3BDC-4742-BD18-E5EDCB2EC3FB}" destId="{19313CF4-E65E-48A7-8C37-477532B19565}" srcOrd="0" destOrd="0" presId="urn:microsoft.com/office/officeart/2005/8/layout/vList6"/>
    <dgm:cxn modelId="{C43D5B9F-D20B-45C8-9F22-7E5C25803371}" srcId="{B5FD9E50-3BDC-4742-BD18-E5EDCB2EC3FB}" destId="{323F5F45-EE48-485F-B638-630E999D6DAB}" srcOrd="0" destOrd="0" parTransId="{7E87F505-13A4-472F-84BE-0E9C99B5B437}" sibTransId="{18B76F15-CBB9-4ABC-8670-172FC6EB757D}"/>
    <dgm:cxn modelId="{F9B41141-35DE-4720-9DE1-72A98DE93959}" srcId="{B5FD9E50-3BDC-4742-BD18-E5EDCB2EC3FB}" destId="{CF9A1D43-310F-404F-BF3F-EBAEE8470DF9}" srcOrd="1" destOrd="0" parTransId="{8ECFEEC8-1646-4F46-B4E3-1D3B7A382875}" sibTransId="{7AE4E76A-F4C3-47B2-B1F7-6D80A4A2BA70}"/>
    <dgm:cxn modelId="{12D3BB6C-3BFB-4A8F-8FB2-7D6ACCB1E563}" type="presOf" srcId="{DD372C71-5DF4-452C-9D93-E0E8D5F0D80C}" destId="{A89B64D8-B894-4522-B893-FDEBBF992F9C}" srcOrd="0" destOrd="0" presId="urn:microsoft.com/office/officeart/2005/8/layout/vList6"/>
    <dgm:cxn modelId="{B9650832-C93E-4798-A195-820C5648EF7D}" type="presOf" srcId="{CF9A1D43-310F-404F-BF3F-EBAEE8470DF9}" destId="{ABBF6152-504F-4ABB-B62B-953AE9BBC2EB}" srcOrd="0" destOrd="0" presId="urn:microsoft.com/office/officeart/2005/8/layout/vList6"/>
    <dgm:cxn modelId="{D1B93411-5E94-4B77-A95C-18805639802D}" type="presParOf" srcId="{19313CF4-E65E-48A7-8C37-477532B19565}" destId="{F16E761E-C559-4200-89E1-A5DAFEEEBD19}" srcOrd="0" destOrd="0" presId="urn:microsoft.com/office/officeart/2005/8/layout/vList6"/>
    <dgm:cxn modelId="{A32F035B-A253-42D5-84AD-094648282D00}" type="presParOf" srcId="{F16E761E-C559-4200-89E1-A5DAFEEEBD19}" destId="{3E6EA506-F85F-41BF-915B-60ECBA9A9DAF}" srcOrd="0" destOrd="0" presId="urn:microsoft.com/office/officeart/2005/8/layout/vList6"/>
    <dgm:cxn modelId="{A36D7FDC-70AF-445A-A8E9-39E05E4401E4}" type="presParOf" srcId="{F16E761E-C559-4200-89E1-A5DAFEEEBD19}" destId="{319057C1-816B-4B31-8E6A-673823427156}" srcOrd="1" destOrd="0" presId="urn:microsoft.com/office/officeart/2005/8/layout/vList6"/>
    <dgm:cxn modelId="{C4555DEE-286A-4FE6-9FF6-95A374257577}" type="presParOf" srcId="{19313CF4-E65E-48A7-8C37-477532B19565}" destId="{19B428C7-2DDC-4053-91DC-C7B22494E870}" srcOrd="1" destOrd="0" presId="urn:microsoft.com/office/officeart/2005/8/layout/vList6"/>
    <dgm:cxn modelId="{89DB160A-0618-44DF-9A82-0CD92B997B71}" type="presParOf" srcId="{19313CF4-E65E-48A7-8C37-477532B19565}" destId="{25DAAAA1-9922-4264-9C75-4BF5B9D34779}" srcOrd="2" destOrd="0" presId="urn:microsoft.com/office/officeart/2005/8/layout/vList6"/>
    <dgm:cxn modelId="{86301F7B-09A5-4E41-B35D-E38A850C6220}" type="presParOf" srcId="{25DAAAA1-9922-4264-9C75-4BF5B9D34779}" destId="{ABBF6152-504F-4ABB-B62B-953AE9BBC2EB}" srcOrd="0" destOrd="0" presId="urn:microsoft.com/office/officeart/2005/8/layout/vList6"/>
    <dgm:cxn modelId="{E95D898D-5F2D-4A91-8542-96206A919AD9}" type="presParOf" srcId="{25DAAAA1-9922-4264-9C75-4BF5B9D34779}" destId="{A89B64D8-B894-4522-B893-FDEBBF992F9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46257B-E387-4A10-8473-862D7D524AD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E788F76-3071-46DE-A473-C98E8FBCC4E0}">
      <dgm:prSet phldrT="[Текст]"/>
      <dgm:spPr/>
      <dgm:t>
        <a:bodyPr/>
        <a:lstStyle/>
        <a:p>
          <a:r>
            <a:rPr lang="ru-RU" dirty="0" smtClean="0"/>
            <a:t>задания, требующие использования </a:t>
          </a:r>
          <a:r>
            <a:rPr lang="ru-RU" b="1" i="1" dirty="0" smtClean="0"/>
            <a:t>художественных средств — </a:t>
          </a:r>
          <a:r>
            <a:rPr lang="ru-RU" i="1" dirty="0" smtClean="0"/>
            <a:t>словесных и изобразительных </a:t>
          </a:r>
          <a:endParaRPr lang="ru-RU" dirty="0"/>
        </a:p>
      </dgm:t>
    </dgm:pt>
    <dgm:pt modelId="{6EC3F7D2-8903-4209-BC53-44B6253DE305}" type="parTrans" cxnId="{7474DA32-C78A-4D0D-AA70-C00E3C3CAA27}">
      <dgm:prSet/>
      <dgm:spPr/>
      <dgm:t>
        <a:bodyPr/>
        <a:lstStyle/>
        <a:p>
          <a:endParaRPr lang="ru-RU"/>
        </a:p>
      </dgm:t>
    </dgm:pt>
    <dgm:pt modelId="{DDB47D77-CE02-4F3F-982E-4BB0BCDF25DD}" type="sibTrans" cxnId="{7474DA32-C78A-4D0D-AA70-C00E3C3CAA27}">
      <dgm:prSet/>
      <dgm:spPr/>
      <dgm:t>
        <a:bodyPr/>
        <a:lstStyle/>
        <a:p>
          <a:endParaRPr lang="ru-RU"/>
        </a:p>
      </dgm:t>
    </dgm:pt>
    <dgm:pt modelId="{920BC03F-74D4-4A12-AABF-69D319E6213D}">
      <dgm:prSet phldrT="[Текст]"/>
      <dgm:spPr/>
      <dgm:t>
        <a:bodyPr/>
        <a:lstStyle/>
        <a:p>
          <a:r>
            <a:rPr lang="ru-RU" dirty="0" smtClean="0"/>
            <a:t>задания на </a:t>
          </a:r>
          <a:r>
            <a:rPr lang="ru-RU" b="1" i="1" dirty="0" smtClean="0"/>
            <a:t>разрешение проблем </a:t>
          </a:r>
          <a:r>
            <a:rPr lang="ru-RU" b="1" dirty="0" smtClean="0"/>
            <a:t>— </a:t>
          </a:r>
          <a:r>
            <a:rPr lang="ru-RU" i="1" dirty="0" smtClean="0"/>
            <a:t>социальных и научных</a:t>
          </a:r>
          <a:r>
            <a:rPr lang="ru-RU" dirty="0" smtClean="0"/>
            <a:t>.</a:t>
          </a:r>
          <a:endParaRPr lang="ru-RU" dirty="0"/>
        </a:p>
      </dgm:t>
    </dgm:pt>
    <dgm:pt modelId="{18DDEE88-F31C-4A46-86B2-D68F3C15E75F}" type="parTrans" cxnId="{4C8745F4-7050-46BE-9C7C-195D32FA1246}">
      <dgm:prSet/>
      <dgm:spPr/>
      <dgm:t>
        <a:bodyPr/>
        <a:lstStyle/>
        <a:p>
          <a:endParaRPr lang="ru-RU"/>
        </a:p>
      </dgm:t>
    </dgm:pt>
    <dgm:pt modelId="{07C0AEA7-7744-46DC-AE83-0782A2BBA918}" type="sibTrans" cxnId="{4C8745F4-7050-46BE-9C7C-195D32FA1246}">
      <dgm:prSet/>
      <dgm:spPr/>
      <dgm:t>
        <a:bodyPr/>
        <a:lstStyle/>
        <a:p>
          <a:endParaRPr lang="ru-RU"/>
        </a:p>
      </dgm:t>
    </dgm:pt>
    <dgm:pt modelId="{C7BA9189-2558-4750-8C9C-E023E263A394}" type="pres">
      <dgm:prSet presAssocID="{7B46257B-E387-4A10-8473-862D7D524AD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685836-8D98-4874-AB90-4D9D47977C35}" type="pres">
      <dgm:prSet presAssocID="{1E788F76-3071-46DE-A473-C98E8FBCC4E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403F37-9FED-430D-A1D0-B8DADA94F352}" type="pres">
      <dgm:prSet presAssocID="{DDB47D77-CE02-4F3F-982E-4BB0BCDF25DD}" presName="spacer" presStyleCnt="0"/>
      <dgm:spPr/>
    </dgm:pt>
    <dgm:pt modelId="{8D50D81D-3131-461B-B6F7-736A5812BEE5}" type="pres">
      <dgm:prSet presAssocID="{920BC03F-74D4-4A12-AABF-69D319E6213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743069-294C-43E5-A44A-AA203E0E8573}" type="presOf" srcId="{7B46257B-E387-4A10-8473-862D7D524AD6}" destId="{C7BA9189-2558-4750-8C9C-E023E263A394}" srcOrd="0" destOrd="0" presId="urn:microsoft.com/office/officeart/2005/8/layout/vList2"/>
    <dgm:cxn modelId="{7474DA32-C78A-4D0D-AA70-C00E3C3CAA27}" srcId="{7B46257B-E387-4A10-8473-862D7D524AD6}" destId="{1E788F76-3071-46DE-A473-C98E8FBCC4E0}" srcOrd="0" destOrd="0" parTransId="{6EC3F7D2-8903-4209-BC53-44B6253DE305}" sibTransId="{DDB47D77-CE02-4F3F-982E-4BB0BCDF25DD}"/>
    <dgm:cxn modelId="{4C8745F4-7050-46BE-9C7C-195D32FA1246}" srcId="{7B46257B-E387-4A10-8473-862D7D524AD6}" destId="{920BC03F-74D4-4A12-AABF-69D319E6213D}" srcOrd="1" destOrd="0" parTransId="{18DDEE88-F31C-4A46-86B2-D68F3C15E75F}" sibTransId="{07C0AEA7-7744-46DC-AE83-0782A2BBA918}"/>
    <dgm:cxn modelId="{E45C0C3B-29B9-4F7E-B520-29D55E549D3A}" type="presOf" srcId="{920BC03F-74D4-4A12-AABF-69D319E6213D}" destId="{8D50D81D-3131-461B-B6F7-736A5812BEE5}" srcOrd="0" destOrd="0" presId="urn:microsoft.com/office/officeart/2005/8/layout/vList2"/>
    <dgm:cxn modelId="{7A5D174D-54FA-4985-AD5D-D322120180BF}" type="presOf" srcId="{1E788F76-3071-46DE-A473-C98E8FBCC4E0}" destId="{20685836-8D98-4874-AB90-4D9D47977C35}" srcOrd="0" destOrd="0" presId="urn:microsoft.com/office/officeart/2005/8/layout/vList2"/>
    <dgm:cxn modelId="{B2470999-2E1D-4984-BA94-C59C0A47C982}" type="presParOf" srcId="{C7BA9189-2558-4750-8C9C-E023E263A394}" destId="{20685836-8D98-4874-AB90-4D9D47977C35}" srcOrd="0" destOrd="0" presId="urn:microsoft.com/office/officeart/2005/8/layout/vList2"/>
    <dgm:cxn modelId="{82996F27-5321-4E7A-9A42-F1E131ED18B9}" type="presParOf" srcId="{C7BA9189-2558-4750-8C9C-E023E263A394}" destId="{56403F37-9FED-430D-A1D0-B8DADA94F352}" srcOrd="1" destOrd="0" presId="urn:microsoft.com/office/officeart/2005/8/layout/vList2"/>
    <dgm:cxn modelId="{FD60F9E0-78F5-4B4F-AC6E-C26745C31AA6}" type="presParOf" srcId="{C7BA9189-2558-4750-8C9C-E023E263A394}" destId="{8D50D81D-3131-461B-B6F7-736A5812BEE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84B6BC-7BCF-4A89-B985-A75D9B3D23A7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61EC582-9524-4939-9780-DBE9F5E1E592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Ассоциации</a:t>
          </a:r>
          <a:endParaRPr lang="ru-RU" sz="2000" b="1" dirty="0">
            <a:solidFill>
              <a:schemeClr val="tx1"/>
            </a:solidFill>
          </a:endParaRPr>
        </a:p>
      </dgm:t>
    </dgm:pt>
    <dgm:pt modelId="{49E133F5-05E0-4A49-AA7A-AEAADE48A2C9}" type="parTrans" cxnId="{B1DB2EB5-C4D6-4F95-90D3-51E456A6A3C9}">
      <dgm:prSet/>
      <dgm:spPr/>
      <dgm:t>
        <a:bodyPr/>
        <a:lstStyle/>
        <a:p>
          <a:endParaRPr lang="ru-RU"/>
        </a:p>
      </dgm:t>
    </dgm:pt>
    <dgm:pt modelId="{D8BE1C2F-3400-4714-82FF-AA5CE311072A}" type="sibTrans" cxnId="{B1DB2EB5-C4D6-4F95-90D3-51E456A6A3C9}">
      <dgm:prSet/>
      <dgm:spPr/>
      <dgm:t>
        <a:bodyPr/>
        <a:lstStyle/>
        <a:p>
          <a:endParaRPr lang="ru-RU"/>
        </a:p>
      </dgm:t>
    </dgm:pt>
    <dgm:pt modelId="{4AA62913-B590-4729-B23A-7B12F779CB3F}">
      <dgm:prSet phldrT="[Текст]" custT="1"/>
      <dgm:spPr/>
      <dgm:t>
        <a:bodyPr/>
        <a:lstStyle/>
        <a:p>
          <a:pPr algn="l"/>
          <a:r>
            <a:rPr lang="ru-RU" sz="2000" b="1" dirty="0" smtClean="0">
              <a:solidFill>
                <a:schemeClr val="tx1"/>
              </a:solidFill>
            </a:rPr>
            <a:t>Два в одном</a:t>
          </a:r>
          <a:endParaRPr lang="ru-RU" sz="2000" b="1" dirty="0">
            <a:solidFill>
              <a:schemeClr val="tx1"/>
            </a:solidFill>
          </a:endParaRPr>
        </a:p>
      </dgm:t>
    </dgm:pt>
    <dgm:pt modelId="{9494F6C3-85EA-4FFE-A5F7-F523A80E5BCD}" type="parTrans" cxnId="{A25A2D12-9FCC-45E7-8F5E-87B71866F058}">
      <dgm:prSet/>
      <dgm:spPr/>
      <dgm:t>
        <a:bodyPr/>
        <a:lstStyle/>
        <a:p>
          <a:endParaRPr lang="ru-RU"/>
        </a:p>
      </dgm:t>
    </dgm:pt>
    <dgm:pt modelId="{68164B59-5820-4821-86DE-7338A059F85F}" type="sibTrans" cxnId="{A25A2D12-9FCC-45E7-8F5E-87B71866F058}">
      <dgm:prSet/>
      <dgm:spPr/>
      <dgm:t>
        <a:bodyPr/>
        <a:lstStyle/>
        <a:p>
          <a:endParaRPr lang="ru-RU"/>
        </a:p>
      </dgm:t>
    </dgm:pt>
    <dgm:pt modelId="{C2D7DE24-77D1-4D4F-8EB1-F602C069586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Неожиданные связи</a:t>
          </a:r>
          <a:endParaRPr lang="ru-RU" sz="2000" b="1" dirty="0">
            <a:solidFill>
              <a:schemeClr val="tx1"/>
            </a:solidFill>
          </a:endParaRPr>
        </a:p>
      </dgm:t>
    </dgm:pt>
    <dgm:pt modelId="{EBFD035C-C4CA-484E-A9B1-576C3ED96BD2}" type="sibTrans" cxnId="{6E7282CB-66F9-49F8-ACF3-294D8D40461D}">
      <dgm:prSet/>
      <dgm:spPr/>
      <dgm:t>
        <a:bodyPr/>
        <a:lstStyle/>
        <a:p>
          <a:endParaRPr lang="ru-RU"/>
        </a:p>
      </dgm:t>
    </dgm:pt>
    <dgm:pt modelId="{42F75CA4-D753-4CB0-BB5D-D8D7FF099031}" type="parTrans" cxnId="{6E7282CB-66F9-49F8-ACF3-294D8D40461D}">
      <dgm:prSet/>
      <dgm:spPr/>
      <dgm:t>
        <a:bodyPr/>
        <a:lstStyle/>
        <a:p>
          <a:endParaRPr lang="ru-RU"/>
        </a:p>
      </dgm:t>
    </dgm:pt>
    <dgm:pt modelId="{36C7D73E-AC39-4702-B809-3D2E44FDC217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Разгадывание </a:t>
          </a:r>
          <a:r>
            <a:rPr lang="ru-RU" sz="2000" b="1" dirty="0" err="1" smtClean="0">
              <a:solidFill>
                <a:schemeClr val="tx1"/>
              </a:solidFill>
            </a:rPr>
            <a:t>друдлов</a:t>
          </a:r>
          <a:endParaRPr lang="ru-RU" sz="2000" b="1" dirty="0">
            <a:solidFill>
              <a:schemeClr val="tx1"/>
            </a:solidFill>
          </a:endParaRPr>
        </a:p>
      </dgm:t>
    </dgm:pt>
    <dgm:pt modelId="{8F166461-9CBE-43F7-A873-D8C1EAA6995B}" type="parTrans" cxnId="{0B2E2A42-687B-4AAE-8C0A-8C64E9A5B6FB}">
      <dgm:prSet/>
      <dgm:spPr/>
      <dgm:t>
        <a:bodyPr/>
        <a:lstStyle/>
        <a:p>
          <a:endParaRPr lang="ru-RU"/>
        </a:p>
      </dgm:t>
    </dgm:pt>
    <dgm:pt modelId="{2FEE70DB-8011-4631-84B8-30C2DA874585}" type="sibTrans" cxnId="{0B2E2A42-687B-4AAE-8C0A-8C64E9A5B6FB}">
      <dgm:prSet/>
      <dgm:spPr/>
      <dgm:t>
        <a:bodyPr/>
        <a:lstStyle/>
        <a:p>
          <a:endParaRPr lang="ru-RU"/>
        </a:p>
      </dgm:t>
    </dgm:pt>
    <dgm:pt modelId="{824D7EB7-DC62-4252-8521-9679B2B3136B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Роль</a:t>
          </a:r>
          <a:endParaRPr lang="ru-RU" sz="2000" b="1" dirty="0">
            <a:solidFill>
              <a:schemeClr val="tx1"/>
            </a:solidFill>
          </a:endParaRPr>
        </a:p>
      </dgm:t>
    </dgm:pt>
    <dgm:pt modelId="{156E680B-4234-4CCF-9C0E-7B96EC65CCEC}" type="parTrans" cxnId="{52421327-4F54-49E0-8BB1-CD016D403343}">
      <dgm:prSet/>
      <dgm:spPr/>
      <dgm:t>
        <a:bodyPr/>
        <a:lstStyle/>
        <a:p>
          <a:endParaRPr lang="ru-RU"/>
        </a:p>
      </dgm:t>
    </dgm:pt>
    <dgm:pt modelId="{D5D6E731-5222-419E-89D8-4069CEEC7577}" type="sibTrans" cxnId="{52421327-4F54-49E0-8BB1-CD016D403343}">
      <dgm:prSet/>
      <dgm:spPr/>
      <dgm:t>
        <a:bodyPr/>
        <a:lstStyle/>
        <a:p>
          <a:endParaRPr lang="ru-RU"/>
        </a:p>
      </dgm:t>
    </dgm:pt>
    <dgm:pt modelId="{9C24CA1D-0D62-4DF9-8F9D-274CED1A1EDD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Дорисуй</a:t>
          </a:r>
          <a:endParaRPr lang="ru-RU" sz="2000" b="1" dirty="0">
            <a:solidFill>
              <a:schemeClr val="tx1"/>
            </a:solidFill>
          </a:endParaRPr>
        </a:p>
      </dgm:t>
    </dgm:pt>
    <dgm:pt modelId="{75A77EE0-1C17-4FC0-9D23-7F288F29D973}" type="parTrans" cxnId="{E4FB3308-B693-4501-9F89-185F6681E845}">
      <dgm:prSet/>
      <dgm:spPr/>
      <dgm:t>
        <a:bodyPr/>
        <a:lstStyle/>
        <a:p>
          <a:endParaRPr lang="ru-RU"/>
        </a:p>
      </dgm:t>
    </dgm:pt>
    <dgm:pt modelId="{23892A3D-8DC2-46CD-BCE4-DFB97E3871AB}" type="sibTrans" cxnId="{E4FB3308-B693-4501-9F89-185F6681E845}">
      <dgm:prSet/>
      <dgm:spPr/>
      <dgm:t>
        <a:bodyPr/>
        <a:lstStyle/>
        <a:p>
          <a:endParaRPr lang="ru-RU"/>
        </a:p>
      </dgm:t>
    </dgm:pt>
    <dgm:pt modelId="{A4DCAE04-4420-4EFF-A53D-01428EBCB69E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Новые слова</a:t>
          </a:r>
          <a:endParaRPr lang="ru-RU" sz="2000" b="1" dirty="0">
            <a:solidFill>
              <a:schemeClr val="tx1"/>
            </a:solidFill>
          </a:endParaRPr>
        </a:p>
      </dgm:t>
    </dgm:pt>
    <dgm:pt modelId="{CD0E818A-6DB5-4B2E-988E-4EB6BCE97607}" type="parTrans" cxnId="{F985CF1B-ECBB-42D6-8016-4BF9BF4481A7}">
      <dgm:prSet/>
      <dgm:spPr/>
      <dgm:t>
        <a:bodyPr/>
        <a:lstStyle/>
        <a:p>
          <a:endParaRPr lang="ru-RU"/>
        </a:p>
      </dgm:t>
    </dgm:pt>
    <dgm:pt modelId="{ADD59512-F129-4DDB-B888-A65963B4A6B4}" type="sibTrans" cxnId="{F985CF1B-ECBB-42D6-8016-4BF9BF4481A7}">
      <dgm:prSet/>
      <dgm:spPr/>
      <dgm:t>
        <a:bodyPr/>
        <a:lstStyle/>
        <a:p>
          <a:endParaRPr lang="ru-RU"/>
        </a:p>
      </dgm:t>
    </dgm:pt>
    <dgm:pt modelId="{3C085FBB-365A-4B61-A731-69C20088C9E3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Разные решения</a:t>
          </a:r>
          <a:endParaRPr lang="ru-RU" sz="2000" b="1" dirty="0">
            <a:solidFill>
              <a:schemeClr val="tx1"/>
            </a:solidFill>
          </a:endParaRPr>
        </a:p>
      </dgm:t>
    </dgm:pt>
    <dgm:pt modelId="{3AB0AE8D-19A3-4D2F-8B9B-378D92C0C68A}" type="sibTrans" cxnId="{10B68E8E-D8EF-4242-906A-14222255E8F1}">
      <dgm:prSet/>
      <dgm:spPr/>
      <dgm:t>
        <a:bodyPr/>
        <a:lstStyle/>
        <a:p>
          <a:endParaRPr lang="ru-RU"/>
        </a:p>
      </dgm:t>
    </dgm:pt>
    <dgm:pt modelId="{E22E50E4-83B1-45B4-B9D7-8E712005C617}" type="parTrans" cxnId="{10B68E8E-D8EF-4242-906A-14222255E8F1}">
      <dgm:prSet/>
      <dgm:spPr/>
      <dgm:t>
        <a:bodyPr/>
        <a:lstStyle/>
        <a:p>
          <a:endParaRPr lang="ru-RU"/>
        </a:p>
      </dgm:t>
    </dgm:pt>
    <dgm:pt modelId="{8824769F-1F17-4E9A-8E62-303BF7B5ECFE}" type="pres">
      <dgm:prSet presAssocID="{6684B6BC-7BCF-4A89-B985-A75D9B3D23A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310829-62F6-43F5-8607-8BAEB736A98D}" type="pres">
      <dgm:prSet presAssocID="{F61EC582-9524-4939-9780-DBE9F5E1E592}" presName="parentLin" presStyleCnt="0"/>
      <dgm:spPr/>
    </dgm:pt>
    <dgm:pt modelId="{FDC813AE-441A-4292-886E-56F88A9E1A6C}" type="pres">
      <dgm:prSet presAssocID="{F61EC582-9524-4939-9780-DBE9F5E1E592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CB7E59EC-104F-4EA8-BB5B-7FA7C14360FD}" type="pres">
      <dgm:prSet presAssocID="{F61EC582-9524-4939-9780-DBE9F5E1E592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6CFC18-B01E-4A65-9424-C11633B98CA5}" type="pres">
      <dgm:prSet presAssocID="{F61EC582-9524-4939-9780-DBE9F5E1E592}" presName="negativeSpace" presStyleCnt="0"/>
      <dgm:spPr/>
    </dgm:pt>
    <dgm:pt modelId="{6A0505D9-E353-48A5-86DC-2135482B3A0C}" type="pres">
      <dgm:prSet presAssocID="{F61EC582-9524-4939-9780-DBE9F5E1E592}" presName="childText" presStyleLbl="conFgAcc1" presStyleIdx="0" presStyleCnt="8">
        <dgm:presLayoutVars>
          <dgm:bulletEnabled val="1"/>
        </dgm:presLayoutVars>
      </dgm:prSet>
      <dgm:spPr/>
    </dgm:pt>
    <dgm:pt modelId="{10734830-720F-48C5-828B-BCE84E2133D4}" type="pres">
      <dgm:prSet presAssocID="{D8BE1C2F-3400-4714-82FF-AA5CE311072A}" presName="spaceBetweenRectangles" presStyleCnt="0"/>
      <dgm:spPr/>
    </dgm:pt>
    <dgm:pt modelId="{BC492908-B179-42AE-9CB9-33A6A0B99A60}" type="pres">
      <dgm:prSet presAssocID="{C2D7DE24-77D1-4D4F-8EB1-F602C0695861}" presName="parentLin" presStyleCnt="0"/>
      <dgm:spPr/>
    </dgm:pt>
    <dgm:pt modelId="{7AA72F86-D4B4-4A92-AC83-09551C126B02}" type="pres">
      <dgm:prSet presAssocID="{C2D7DE24-77D1-4D4F-8EB1-F602C0695861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BAA2C977-E651-4319-B833-050C20F4FA9A}" type="pres">
      <dgm:prSet presAssocID="{C2D7DE24-77D1-4D4F-8EB1-F602C0695861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C51D19-4B2B-4023-BDAE-9E7C15323AF8}" type="pres">
      <dgm:prSet presAssocID="{C2D7DE24-77D1-4D4F-8EB1-F602C0695861}" presName="negativeSpace" presStyleCnt="0"/>
      <dgm:spPr/>
    </dgm:pt>
    <dgm:pt modelId="{9359667B-0820-466C-B137-AE6159B9188F}" type="pres">
      <dgm:prSet presAssocID="{C2D7DE24-77D1-4D4F-8EB1-F602C0695861}" presName="childText" presStyleLbl="conFgAcc1" presStyleIdx="1" presStyleCnt="8">
        <dgm:presLayoutVars>
          <dgm:bulletEnabled val="1"/>
        </dgm:presLayoutVars>
      </dgm:prSet>
      <dgm:spPr/>
    </dgm:pt>
    <dgm:pt modelId="{0BF3E666-2045-457E-9AB1-AEC1C7F50C4C}" type="pres">
      <dgm:prSet presAssocID="{EBFD035C-C4CA-484E-A9B1-576C3ED96BD2}" presName="spaceBetweenRectangles" presStyleCnt="0"/>
      <dgm:spPr/>
    </dgm:pt>
    <dgm:pt modelId="{FF216966-EDB3-472F-9698-1B52CF2A96DA}" type="pres">
      <dgm:prSet presAssocID="{4AA62913-B590-4729-B23A-7B12F779CB3F}" presName="parentLin" presStyleCnt="0"/>
      <dgm:spPr/>
    </dgm:pt>
    <dgm:pt modelId="{72148F00-7CD9-4544-9362-A580949BEE3C}" type="pres">
      <dgm:prSet presAssocID="{4AA62913-B590-4729-B23A-7B12F779CB3F}" presName="parentLeftMargin" presStyleLbl="node1" presStyleIdx="1" presStyleCnt="8"/>
      <dgm:spPr/>
      <dgm:t>
        <a:bodyPr/>
        <a:lstStyle/>
        <a:p>
          <a:endParaRPr lang="ru-RU"/>
        </a:p>
      </dgm:t>
    </dgm:pt>
    <dgm:pt modelId="{B8B21669-F062-4A86-9575-6F3652592F6B}" type="pres">
      <dgm:prSet presAssocID="{4AA62913-B590-4729-B23A-7B12F779CB3F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707CC9-AC69-45E2-91FC-3D2441AEFFB6}" type="pres">
      <dgm:prSet presAssocID="{4AA62913-B590-4729-B23A-7B12F779CB3F}" presName="negativeSpace" presStyleCnt="0"/>
      <dgm:spPr/>
    </dgm:pt>
    <dgm:pt modelId="{0EF87D47-55F1-4861-BA6C-B96DDF5E51E5}" type="pres">
      <dgm:prSet presAssocID="{4AA62913-B590-4729-B23A-7B12F779CB3F}" presName="childText" presStyleLbl="conFgAcc1" presStyleIdx="2" presStyleCnt="8">
        <dgm:presLayoutVars>
          <dgm:bulletEnabled val="1"/>
        </dgm:presLayoutVars>
      </dgm:prSet>
      <dgm:spPr/>
    </dgm:pt>
    <dgm:pt modelId="{B65D7EA5-514F-4A90-8E2C-3987277D95EB}" type="pres">
      <dgm:prSet presAssocID="{68164B59-5820-4821-86DE-7338A059F85F}" presName="spaceBetweenRectangles" presStyleCnt="0"/>
      <dgm:spPr/>
    </dgm:pt>
    <dgm:pt modelId="{759612EB-FB25-41CC-A362-6DBB6352222D}" type="pres">
      <dgm:prSet presAssocID="{36C7D73E-AC39-4702-B809-3D2E44FDC217}" presName="parentLin" presStyleCnt="0"/>
      <dgm:spPr/>
    </dgm:pt>
    <dgm:pt modelId="{A3A55343-6652-4A28-B93F-C4C6F4437B36}" type="pres">
      <dgm:prSet presAssocID="{36C7D73E-AC39-4702-B809-3D2E44FDC217}" presName="parentLeftMargin" presStyleLbl="node1" presStyleIdx="2" presStyleCnt="8"/>
      <dgm:spPr/>
      <dgm:t>
        <a:bodyPr/>
        <a:lstStyle/>
        <a:p>
          <a:endParaRPr lang="ru-RU"/>
        </a:p>
      </dgm:t>
    </dgm:pt>
    <dgm:pt modelId="{C73883F5-62D6-4AB1-AA39-60096072BBB9}" type="pres">
      <dgm:prSet presAssocID="{36C7D73E-AC39-4702-B809-3D2E44FDC217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F1E7CD-D843-47E3-ABCA-9FC5D1616365}" type="pres">
      <dgm:prSet presAssocID="{36C7D73E-AC39-4702-B809-3D2E44FDC217}" presName="negativeSpace" presStyleCnt="0"/>
      <dgm:spPr/>
    </dgm:pt>
    <dgm:pt modelId="{0FB3A3DE-F88E-4ACD-9B0F-2BE800B45DA2}" type="pres">
      <dgm:prSet presAssocID="{36C7D73E-AC39-4702-B809-3D2E44FDC217}" presName="childText" presStyleLbl="conFgAcc1" presStyleIdx="3" presStyleCnt="8">
        <dgm:presLayoutVars>
          <dgm:bulletEnabled val="1"/>
        </dgm:presLayoutVars>
      </dgm:prSet>
      <dgm:spPr/>
    </dgm:pt>
    <dgm:pt modelId="{A05543C6-34D1-41E6-AD3D-8F20B12732AB}" type="pres">
      <dgm:prSet presAssocID="{2FEE70DB-8011-4631-84B8-30C2DA874585}" presName="spaceBetweenRectangles" presStyleCnt="0"/>
      <dgm:spPr/>
    </dgm:pt>
    <dgm:pt modelId="{411608AA-C6CC-4270-9893-6B2AB5A323FB}" type="pres">
      <dgm:prSet presAssocID="{3C085FBB-365A-4B61-A731-69C20088C9E3}" presName="parentLin" presStyleCnt="0"/>
      <dgm:spPr/>
    </dgm:pt>
    <dgm:pt modelId="{07A61FC7-A7E2-4E27-8762-2861C39398C8}" type="pres">
      <dgm:prSet presAssocID="{3C085FBB-365A-4B61-A731-69C20088C9E3}" presName="parentLeftMargin" presStyleLbl="node1" presStyleIdx="3" presStyleCnt="8"/>
      <dgm:spPr/>
      <dgm:t>
        <a:bodyPr/>
        <a:lstStyle/>
        <a:p>
          <a:endParaRPr lang="ru-RU"/>
        </a:p>
      </dgm:t>
    </dgm:pt>
    <dgm:pt modelId="{AAF18973-E3BC-460A-A52D-7F6483D23DDA}" type="pres">
      <dgm:prSet presAssocID="{3C085FBB-365A-4B61-A731-69C20088C9E3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AC868C-26BF-4AEB-A601-E07C0F753A90}" type="pres">
      <dgm:prSet presAssocID="{3C085FBB-365A-4B61-A731-69C20088C9E3}" presName="negativeSpace" presStyleCnt="0"/>
      <dgm:spPr/>
    </dgm:pt>
    <dgm:pt modelId="{16F88876-3216-4352-8B97-C20682ACA742}" type="pres">
      <dgm:prSet presAssocID="{3C085FBB-365A-4B61-A731-69C20088C9E3}" presName="childText" presStyleLbl="conFgAcc1" presStyleIdx="4" presStyleCnt="8">
        <dgm:presLayoutVars>
          <dgm:bulletEnabled val="1"/>
        </dgm:presLayoutVars>
      </dgm:prSet>
      <dgm:spPr/>
    </dgm:pt>
    <dgm:pt modelId="{E69D3D4B-F98C-4077-8FE0-F280E49B2DD3}" type="pres">
      <dgm:prSet presAssocID="{3AB0AE8D-19A3-4D2F-8B9B-378D92C0C68A}" presName="spaceBetweenRectangles" presStyleCnt="0"/>
      <dgm:spPr/>
    </dgm:pt>
    <dgm:pt modelId="{A61A42BC-5219-4F4B-861E-A0C126D9E293}" type="pres">
      <dgm:prSet presAssocID="{824D7EB7-DC62-4252-8521-9679B2B3136B}" presName="parentLin" presStyleCnt="0"/>
      <dgm:spPr/>
    </dgm:pt>
    <dgm:pt modelId="{123FDEF8-90A8-4563-951C-2047DF6403FE}" type="pres">
      <dgm:prSet presAssocID="{824D7EB7-DC62-4252-8521-9679B2B3136B}" presName="parentLeftMargin" presStyleLbl="node1" presStyleIdx="4" presStyleCnt="8"/>
      <dgm:spPr/>
      <dgm:t>
        <a:bodyPr/>
        <a:lstStyle/>
        <a:p>
          <a:endParaRPr lang="ru-RU"/>
        </a:p>
      </dgm:t>
    </dgm:pt>
    <dgm:pt modelId="{0B9BD5EA-9EF1-4CC2-8184-E13A360A7643}" type="pres">
      <dgm:prSet presAssocID="{824D7EB7-DC62-4252-8521-9679B2B3136B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873BCA-CB31-441A-B44E-7B95719A6438}" type="pres">
      <dgm:prSet presAssocID="{824D7EB7-DC62-4252-8521-9679B2B3136B}" presName="negativeSpace" presStyleCnt="0"/>
      <dgm:spPr/>
    </dgm:pt>
    <dgm:pt modelId="{3ED6AEE5-71CA-4DCD-A1B3-D2325144B13C}" type="pres">
      <dgm:prSet presAssocID="{824D7EB7-DC62-4252-8521-9679B2B3136B}" presName="childText" presStyleLbl="conFgAcc1" presStyleIdx="5" presStyleCnt="8">
        <dgm:presLayoutVars>
          <dgm:bulletEnabled val="1"/>
        </dgm:presLayoutVars>
      </dgm:prSet>
      <dgm:spPr/>
    </dgm:pt>
    <dgm:pt modelId="{00E5403F-C619-423E-8865-B5231E2CDC43}" type="pres">
      <dgm:prSet presAssocID="{D5D6E731-5222-419E-89D8-4069CEEC7577}" presName="spaceBetweenRectangles" presStyleCnt="0"/>
      <dgm:spPr/>
    </dgm:pt>
    <dgm:pt modelId="{ED0ADECA-F284-4388-9BC3-8EB3F714C260}" type="pres">
      <dgm:prSet presAssocID="{9C24CA1D-0D62-4DF9-8F9D-274CED1A1EDD}" presName="parentLin" presStyleCnt="0"/>
      <dgm:spPr/>
    </dgm:pt>
    <dgm:pt modelId="{5706DC90-2799-4E91-8707-EBF00AB2E82F}" type="pres">
      <dgm:prSet presAssocID="{9C24CA1D-0D62-4DF9-8F9D-274CED1A1EDD}" presName="parentLeftMargin" presStyleLbl="node1" presStyleIdx="5" presStyleCnt="8"/>
      <dgm:spPr/>
      <dgm:t>
        <a:bodyPr/>
        <a:lstStyle/>
        <a:p>
          <a:endParaRPr lang="ru-RU"/>
        </a:p>
      </dgm:t>
    </dgm:pt>
    <dgm:pt modelId="{055789BF-39A0-4EAD-A73F-CF1F6D56F428}" type="pres">
      <dgm:prSet presAssocID="{9C24CA1D-0D62-4DF9-8F9D-274CED1A1EDD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2DF5FF-1913-4601-B5E6-C57C06D912F3}" type="pres">
      <dgm:prSet presAssocID="{9C24CA1D-0D62-4DF9-8F9D-274CED1A1EDD}" presName="negativeSpace" presStyleCnt="0"/>
      <dgm:spPr/>
    </dgm:pt>
    <dgm:pt modelId="{8277916D-1149-4B8B-B21F-DB9CA96DCE40}" type="pres">
      <dgm:prSet presAssocID="{9C24CA1D-0D62-4DF9-8F9D-274CED1A1EDD}" presName="childText" presStyleLbl="conFgAcc1" presStyleIdx="6" presStyleCnt="8">
        <dgm:presLayoutVars>
          <dgm:bulletEnabled val="1"/>
        </dgm:presLayoutVars>
      </dgm:prSet>
      <dgm:spPr/>
    </dgm:pt>
    <dgm:pt modelId="{DAA8D49B-1BF0-40CB-AE2D-029CC2B33026}" type="pres">
      <dgm:prSet presAssocID="{23892A3D-8DC2-46CD-BCE4-DFB97E3871AB}" presName="spaceBetweenRectangles" presStyleCnt="0"/>
      <dgm:spPr/>
    </dgm:pt>
    <dgm:pt modelId="{41001AD9-8E62-4118-9D12-21E75FD36E6A}" type="pres">
      <dgm:prSet presAssocID="{A4DCAE04-4420-4EFF-A53D-01428EBCB69E}" presName="parentLin" presStyleCnt="0"/>
      <dgm:spPr/>
    </dgm:pt>
    <dgm:pt modelId="{C97222A6-3198-4936-BCAC-D9FB3B419039}" type="pres">
      <dgm:prSet presAssocID="{A4DCAE04-4420-4EFF-A53D-01428EBCB69E}" presName="parentLeftMargin" presStyleLbl="node1" presStyleIdx="6" presStyleCnt="8"/>
      <dgm:spPr/>
      <dgm:t>
        <a:bodyPr/>
        <a:lstStyle/>
        <a:p>
          <a:endParaRPr lang="ru-RU"/>
        </a:p>
      </dgm:t>
    </dgm:pt>
    <dgm:pt modelId="{F29F6757-90B3-42B0-AA0A-C0097ED1E7CC}" type="pres">
      <dgm:prSet presAssocID="{A4DCAE04-4420-4EFF-A53D-01428EBCB69E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07CB7F-8D7A-4AB9-B433-0FF5487DC4A9}" type="pres">
      <dgm:prSet presAssocID="{A4DCAE04-4420-4EFF-A53D-01428EBCB69E}" presName="negativeSpace" presStyleCnt="0"/>
      <dgm:spPr/>
    </dgm:pt>
    <dgm:pt modelId="{1FDAD56F-DA90-4CD5-900A-92E442A0F39D}" type="pres">
      <dgm:prSet presAssocID="{A4DCAE04-4420-4EFF-A53D-01428EBCB69E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D637BB32-0919-42F3-8FD5-BC3DE035CDEF}" type="presOf" srcId="{36C7D73E-AC39-4702-B809-3D2E44FDC217}" destId="{C73883F5-62D6-4AB1-AA39-60096072BBB9}" srcOrd="1" destOrd="0" presId="urn:microsoft.com/office/officeart/2005/8/layout/list1"/>
    <dgm:cxn modelId="{DAF5AC3F-9F6D-42D4-A09B-ABD4BC913884}" type="presOf" srcId="{3C085FBB-365A-4B61-A731-69C20088C9E3}" destId="{AAF18973-E3BC-460A-A52D-7F6483D23DDA}" srcOrd="1" destOrd="0" presId="urn:microsoft.com/office/officeart/2005/8/layout/list1"/>
    <dgm:cxn modelId="{878EDE8A-EC0D-4ADA-B433-1388CF821B97}" type="presOf" srcId="{C2D7DE24-77D1-4D4F-8EB1-F602C0695861}" destId="{BAA2C977-E651-4319-B833-050C20F4FA9A}" srcOrd="1" destOrd="0" presId="urn:microsoft.com/office/officeart/2005/8/layout/list1"/>
    <dgm:cxn modelId="{1138AEBC-7F29-4B1E-B46B-7AF7C2829610}" type="presOf" srcId="{A4DCAE04-4420-4EFF-A53D-01428EBCB69E}" destId="{C97222A6-3198-4936-BCAC-D9FB3B419039}" srcOrd="0" destOrd="0" presId="urn:microsoft.com/office/officeart/2005/8/layout/list1"/>
    <dgm:cxn modelId="{52421327-4F54-49E0-8BB1-CD016D403343}" srcId="{6684B6BC-7BCF-4A89-B985-A75D9B3D23A7}" destId="{824D7EB7-DC62-4252-8521-9679B2B3136B}" srcOrd="5" destOrd="0" parTransId="{156E680B-4234-4CCF-9C0E-7B96EC65CCEC}" sibTransId="{D5D6E731-5222-419E-89D8-4069CEEC7577}"/>
    <dgm:cxn modelId="{0B2E2A42-687B-4AAE-8C0A-8C64E9A5B6FB}" srcId="{6684B6BC-7BCF-4A89-B985-A75D9B3D23A7}" destId="{36C7D73E-AC39-4702-B809-3D2E44FDC217}" srcOrd="3" destOrd="0" parTransId="{8F166461-9CBE-43F7-A873-D8C1EAA6995B}" sibTransId="{2FEE70DB-8011-4631-84B8-30C2DA874585}"/>
    <dgm:cxn modelId="{25105878-96E9-4439-ACBC-E12224C659AC}" type="presOf" srcId="{824D7EB7-DC62-4252-8521-9679B2B3136B}" destId="{0B9BD5EA-9EF1-4CC2-8184-E13A360A7643}" srcOrd="1" destOrd="0" presId="urn:microsoft.com/office/officeart/2005/8/layout/list1"/>
    <dgm:cxn modelId="{A7F81A6A-22CC-41A8-AEF6-321BBA3ABFFD}" type="presOf" srcId="{A4DCAE04-4420-4EFF-A53D-01428EBCB69E}" destId="{F29F6757-90B3-42B0-AA0A-C0097ED1E7CC}" srcOrd="1" destOrd="0" presId="urn:microsoft.com/office/officeart/2005/8/layout/list1"/>
    <dgm:cxn modelId="{6E7282CB-66F9-49F8-ACF3-294D8D40461D}" srcId="{6684B6BC-7BCF-4A89-B985-A75D9B3D23A7}" destId="{C2D7DE24-77D1-4D4F-8EB1-F602C0695861}" srcOrd="1" destOrd="0" parTransId="{42F75CA4-D753-4CB0-BB5D-D8D7FF099031}" sibTransId="{EBFD035C-C4CA-484E-A9B1-576C3ED96BD2}"/>
    <dgm:cxn modelId="{78F2CC32-BCE4-4E9E-9684-FC7FE4118103}" type="presOf" srcId="{6684B6BC-7BCF-4A89-B985-A75D9B3D23A7}" destId="{8824769F-1F17-4E9A-8E62-303BF7B5ECFE}" srcOrd="0" destOrd="0" presId="urn:microsoft.com/office/officeart/2005/8/layout/list1"/>
    <dgm:cxn modelId="{AC079412-E0E1-4CE3-9332-9FDD977ADAB4}" type="presOf" srcId="{824D7EB7-DC62-4252-8521-9679B2B3136B}" destId="{123FDEF8-90A8-4563-951C-2047DF6403FE}" srcOrd="0" destOrd="0" presId="urn:microsoft.com/office/officeart/2005/8/layout/list1"/>
    <dgm:cxn modelId="{EA5E58FE-196C-44B5-AC49-70BBE74BABF4}" type="presOf" srcId="{F61EC582-9524-4939-9780-DBE9F5E1E592}" destId="{FDC813AE-441A-4292-886E-56F88A9E1A6C}" srcOrd="0" destOrd="0" presId="urn:microsoft.com/office/officeart/2005/8/layout/list1"/>
    <dgm:cxn modelId="{5049929E-6F0E-44DC-8E49-75B5E8E2D1B9}" type="presOf" srcId="{9C24CA1D-0D62-4DF9-8F9D-274CED1A1EDD}" destId="{055789BF-39A0-4EAD-A73F-CF1F6D56F428}" srcOrd="1" destOrd="0" presId="urn:microsoft.com/office/officeart/2005/8/layout/list1"/>
    <dgm:cxn modelId="{A25A2D12-9FCC-45E7-8F5E-87B71866F058}" srcId="{6684B6BC-7BCF-4A89-B985-A75D9B3D23A7}" destId="{4AA62913-B590-4729-B23A-7B12F779CB3F}" srcOrd="2" destOrd="0" parTransId="{9494F6C3-85EA-4FFE-A5F7-F523A80E5BCD}" sibTransId="{68164B59-5820-4821-86DE-7338A059F85F}"/>
    <dgm:cxn modelId="{534A5713-27E5-4737-A08A-66139BE01BA9}" type="presOf" srcId="{9C24CA1D-0D62-4DF9-8F9D-274CED1A1EDD}" destId="{5706DC90-2799-4E91-8707-EBF00AB2E82F}" srcOrd="0" destOrd="0" presId="urn:microsoft.com/office/officeart/2005/8/layout/list1"/>
    <dgm:cxn modelId="{AA23BD70-BF17-48EF-9C78-1586ABC6528C}" type="presOf" srcId="{F61EC582-9524-4939-9780-DBE9F5E1E592}" destId="{CB7E59EC-104F-4EA8-BB5B-7FA7C14360FD}" srcOrd="1" destOrd="0" presId="urn:microsoft.com/office/officeart/2005/8/layout/list1"/>
    <dgm:cxn modelId="{B1DB2EB5-C4D6-4F95-90D3-51E456A6A3C9}" srcId="{6684B6BC-7BCF-4A89-B985-A75D9B3D23A7}" destId="{F61EC582-9524-4939-9780-DBE9F5E1E592}" srcOrd="0" destOrd="0" parTransId="{49E133F5-05E0-4A49-AA7A-AEAADE48A2C9}" sibTransId="{D8BE1C2F-3400-4714-82FF-AA5CE311072A}"/>
    <dgm:cxn modelId="{3D877528-F8D5-4554-A5B9-8E048D3C6745}" type="presOf" srcId="{4AA62913-B590-4729-B23A-7B12F779CB3F}" destId="{72148F00-7CD9-4544-9362-A580949BEE3C}" srcOrd="0" destOrd="0" presId="urn:microsoft.com/office/officeart/2005/8/layout/list1"/>
    <dgm:cxn modelId="{F985CF1B-ECBB-42D6-8016-4BF9BF4481A7}" srcId="{6684B6BC-7BCF-4A89-B985-A75D9B3D23A7}" destId="{A4DCAE04-4420-4EFF-A53D-01428EBCB69E}" srcOrd="7" destOrd="0" parTransId="{CD0E818A-6DB5-4B2E-988E-4EB6BCE97607}" sibTransId="{ADD59512-F129-4DDB-B888-A65963B4A6B4}"/>
    <dgm:cxn modelId="{C19775DE-7D39-4DE2-8F67-E471220C4144}" type="presOf" srcId="{4AA62913-B590-4729-B23A-7B12F779CB3F}" destId="{B8B21669-F062-4A86-9575-6F3652592F6B}" srcOrd="1" destOrd="0" presId="urn:microsoft.com/office/officeart/2005/8/layout/list1"/>
    <dgm:cxn modelId="{10B68E8E-D8EF-4242-906A-14222255E8F1}" srcId="{6684B6BC-7BCF-4A89-B985-A75D9B3D23A7}" destId="{3C085FBB-365A-4B61-A731-69C20088C9E3}" srcOrd="4" destOrd="0" parTransId="{E22E50E4-83B1-45B4-B9D7-8E712005C617}" sibTransId="{3AB0AE8D-19A3-4D2F-8B9B-378D92C0C68A}"/>
    <dgm:cxn modelId="{3AC2A6D6-ACEC-42AC-B1CB-3000C79E6DF7}" type="presOf" srcId="{C2D7DE24-77D1-4D4F-8EB1-F602C0695861}" destId="{7AA72F86-D4B4-4A92-AC83-09551C126B02}" srcOrd="0" destOrd="0" presId="urn:microsoft.com/office/officeart/2005/8/layout/list1"/>
    <dgm:cxn modelId="{91E3F4CF-5A50-44B4-B1EE-F4CFB9F85263}" type="presOf" srcId="{36C7D73E-AC39-4702-B809-3D2E44FDC217}" destId="{A3A55343-6652-4A28-B93F-C4C6F4437B36}" srcOrd="0" destOrd="0" presId="urn:microsoft.com/office/officeart/2005/8/layout/list1"/>
    <dgm:cxn modelId="{E4FB3308-B693-4501-9F89-185F6681E845}" srcId="{6684B6BC-7BCF-4A89-B985-A75D9B3D23A7}" destId="{9C24CA1D-0D62-4DF9-8F9D-274CED1A1EDD}" srcOrd="6" destOrd="0" parTransId="{75A77EE0-1C17-4FC0-9D23-7F288F29D973}" sibTransId="{23892A3D-8DC2-46CD-BCE4-DFB97E3871AB}"/>
    <dgm:cxn modelId="{D96FB8E9-CF89-436F-9F51-B09749A147E1}" type="presOf" srcId="{3C085FBB-365A-4B61-A731-69C20088C9E3}" destId="{07A61FC7-A7E2-4E27-8762-2861C39398C8}" srcOrd="0" destOrd="0" presId="urn:microsoft.com/office/officeart/2005/8/layout/list1"/>
    <dgm:cxn modelId="{26999EF3-4F73-480D-82B4-0C7A110AD050}" type="presParOf" srcId="{8824769F-1F17-4E9A-8E62-303BF7B5ECFE}" destId="{3C310829-62F6-43F5-8607-8BAEB736A98D}" srcOrd="0" destOrd="0" presId="urn:microsoft.com/office/officeart/2005/8/layout/list1"/>
    <dgm:cxn modelId="{2B41D300-E7D4-466F-BE89-BEDC853FD5B6}" type="presParOf" srcId="{3C310829-62F6-43F5-8607-8BAEB736A98D}" destId="{FDC813AE-441A-4292-886E-56F88A9E1A6C}" srcOrd="0" destOrd="0" presId="urn:microsoft.com/office/officeart/2005/8/layout/list1"/>
    <dgm:cxn modelId="{E1910223-4C16-4E66-B300-853CD256734C}" type="presParOf" srcId="{3C310829-62F6-43F5-8607-8BAEB736A98D}" destId="{CB7E59EC-104F-4EA8-BB5B-7FA7C14360FD}" srcOrd="1" destOrd="0" presId="urn:microsoft.com/office/officeart/2005/8/layout/list1"/>
    <dgm:cxn modelId="{98188EE9-CB5C-4AD6-8BC5-DB6821B7153C}" type="presParOf" srcId="{8824769F-1F17-4E9A-8E62-303BF7B5ECFE}" destId="{6D6CFC18-B01E-4A65-9424-C11633B98CA5}" srcOrd="1" destOrd="0" presId="urn:microsoft.com/office/officeart/2005/8/layout/list1"/>
    <dgm:cxn modelId="{459170B5-9FA6-48D8-90F6-DB3D1EBEE45E}" type="presParOf" srcId="{8824769F-1F17-4E9A-8E62-303BF7B5ECFE}" destId="{6A0505D9-E353-48A5-86DC-2135482B3A0C}" srcOrd="2" destOrd="0" presId="urn:microsoft.com/office/officeart/2005/8/layout/list1"/>
    <dgm:cxn modelId="{7A1338B9-A2A9-42CD-ACC7-58A14CFDEA11}" type="presParOf" srcId="{8824769F-1F17-4E9A-8E62-303BF7B5ECFE}" destId="{10734830-720F-48C5-828B-BCE84E2133D4}" srcOrd="3" destOrd="0" presId="urn:microsoft.com/office/officeart/2005/8/layout/list1"/>
    <dgm:cxn modelId="{CED01B29-99EF-4548-A7B0-9C3E8DFF3DE1}" type="presParOf" srcId="{8824769F-1F17-4E9A-8E62-303BF7B5ECFE}" destId="{BC492908-B179-42AE-9CB9-33A6A0B99A60}" srcOrd="4" destOrd="0" presId="urn:microsoft.com/office/officeart/2005/8/layout/list1"/>
    <dgm:cxn modelId="{0F4D70C0-164E-449B-B695-2FA370A8F862}" type="presParOf" srcId="{BC492908-B179-42AE-9CB9-33A6A0B99A60}" destId="{7AA72F86-D4B4-4A92-AC83-09551C126B02}" srcOrd="0" destOrd="0" presId="urn:microsoft.com/office/officeart/2005/8/layout/list1"/>
    <dgm:cxn modelId="{3EB62FE6-8B09-428E-AD87-F397FFCE86F0}" type="presParOf" srcId="{BC492908-B179-42AE-9CB9-33A6A0B99A60}" destId="{BAA2C977-E651-4319-B833-050C20F4FA9A}" srcOrd="1" destOrd="0" presId="urn:microsoft.com/office/officeart/2005/8/layout/list1"/>
    <dgm:cxn modelId="{95400794-1C16-4E47-A779-7C856A28383E}" type="presParOf" srcId="{8824769F-1F17-4E9A-8E62-303BF7B5ECFE}" destId="{F5C51D19-4B2B-4023-BDAE-9E7C15323AF8}" srcOrd="5" destOrd="0" presId="urn:microsoft.com/office/officeart/2005/8/layout/list1"/>
    <dgm:cxn modelId="{602904B7-ACDF-44FD-A0E3-F9121E428201}" type="presParOf" srcId="{8824769F-1F17-4E9A-8E62-303BF7B5ECFE}" destId="{9359667B-0820-466C-B137-AE6159B9188F}" srcOrd="6" destOrd="0" presId="urn:microsoft.com/office/officeart/2005/8/layout/list1"/>
    <dgm:cxn modelId="{5AA9419C-E427-487F-B644-CAB0351727A2}" type="presParOf" srcId="{8824769F-1F17-4E9A-8E62-303BF7B5ECFE}" destId="{0BF3E666-2045-457E-9AB1-AEC1C7F50C4C}" srcOrd="7" destOrd="0" presId="urn:microsoft.com/office/officeart/2005/8/layout/list1"/>
    <dgm:cxn modelId="{6B795D76-DE69-4345-B6DE-AE1D7E68A451}" type="presParOf" srcId="{8824769F-1F17-4E9A-8E62-303BF7B5ECFE}" destId="{FF216966-EDB3-472F-9698-1B52CF2A96DA}" srcOrd="8" destOrd="0" presId="urn:microsoft.com/office/officeart/2005/8/layout/list1"/>
    <dgm:cxn modelId="{7CB4080F-B41F-49D1-998C-6C22FFA9CE95}" type="presParOf" srcId="{FF216966-EDB3-472F-9698-1B52CF2A96DA}" destId="{72148F00-7CD9-4544-9362-A580949BEE3C}" srcOrd="0" destOrd="0" presId="urn:microsoft.com/office/officeart/2005/8/layout/list1"/>
    <dgm:cxn modelId="{DE22F209-E9E2-47FC-8812-AE6CB0460946}" type="presParOf" srcId="{FF216966-EDB3-472F-9698-1B52CF2A96DA}" destId="{B8B21669-F062-4A86-9575-6F3652592F6B}" srcOrd="1" destOrd="0" presId="urn:microsoft.com/office/officeart/2005/8/layout/list1"/>
    <dgm:cxn modelId="{40DAAA35-7BCC-4F50-8A7A-ADBF80E25837}" type="presParOf" srcId="{8824769F-1F17-4E9A-8E62-303BF7B5ECFE}" destId="{58707CC9-AC69-45E2-91FC-3D2441AEFFB6}" srcOrd="9" destOrd="0" presId="urn:microsoft.com/office/officeart/2005/8/layout/list1"/>
    <dgm:cxn modelId="{1D093EBD-D41A-4BE3-BFCC-DD8F83CAF52D}" type="presParOf" srcId="{8824769F-1F17-4E9A-8E62-303BF7B5ECFE}" destId="{0EF87D47-55F1-4861-BA6C-B96DDF5E51E5}" srcOrd="10" destOrd="0" presId="urn:microsoft.com/office/officeart/2005/8/layout/list1"/>
    <dgm:cxn modelId="{FDC7FFA4-00E3-4B67-90F8-F7620EE4C6E1}" type="presParOf" srcId="{8824769F-1F17-4E9A-8E62-303BF7B5ECFE}" destId="{B65D7EA5-514F-4A90-8E2C-3987277D95EB}" srcOrd="11" destOrd="0" presId="urn:microsoft.com/office/officeart/2005/8/layout/list1"/>
    <dgm:cxn modelId="{897CA63A-500E-4F21-8878-DA1B6B101336}" type="presParOf" srcId="{8824769F-1F17-4E9A-8E62-303BF7B5ECFE}" destId="{759612EB-FB25-41CC-A362-6DBB6352222D}" srcOrd="12" destOrd="0" presId="urn:microsoft.com/office/officeart/2005/8/layout/list1"/>
    <dgm:cxn modelId="{3DD45FE4-A7CA-4E84-969F-27B530F92FB2}" type="presParOf" srcId="{759612EB-FB25-41CC-A362-6DBB6352222D}" destId="{A3A55343-6652-4A28-B93F-C4C6F4437B36}" srcOrd="0" destOrd="0" presId="urn:microsoft.com/office/officeart/2005/8/layout/list1"/>
    <dgm:cxn modelId="{6FE8B5A4-A29B-4E17-9C4A-D68D08E3C710}" type="presParOf" srcId="{759612EB-FB25-41CC-A362-6DBB6352222D}" destId="{C73883F5-62D6-4AB1-AA39-60096072BBB9}" srcOrd="1" destOrd="0" presId="urn:microsoft.com/office/officeart/2005/8/layout/list1"/>
    <dgm:cxn modelId="{F3C24F34-9E2D-439E-AB00-B711B42E0B31}" type="presParOf" srcId="{8824769F-1F17-4E9A-8E62-303BF7B5ECFE}" destId="{A2F1E7CD-D843-47E3-ABCA-9FC5D1616365}" srcOrd="13" destOrd="0" presId="urn:microsoft.com/office/officeart/2005/8/layout/list1"/>
    <dgm:cxn modelId="{F48819D3-5509-4F2D-8A3C-54878BCD69C8}" type="presParOf" srcId="{8824769F-1F17-4E9A-8E62-303BF7B5ECFE}" destId="{0FB3A3DE-F88E-4ACD-9B0F-2BE800B45DA2}" srcOrd="14" destOrd="0" presId="urn:microsoft.com/office/officeart/2005/8/layout/list1"/>
    <dgm:cxn modelId="{D36890F3-4991-45BC-84C3-21680D291F91}" type="presParOf" srcId="{8824769F-1F17-4E9A-8E62-303BF7B5ECFE}" destId="{A05543C6-34D1-41E6-AD3D-8F20B12732AB}" srcOrd="15" destOrd="0" presId="urn:microsoft.com/office/officeart/2005/8/layout/list1"/>
    <dgm:cxn modelId="{F241873D-1139-4A1C-A59B-D2A91A61182F}" type="presParOf" srcId="{8824769F-1F17-4E9A-8E62-303BF7B5ECFE}" destId="{411608AA-C6CC-4270-9893-6B2AB5A323FB}" srcOrd="16" destOrd="0" presId="urn:microsoft.com/office/officeart/2005/8/layout/list1"/>
    <dgm:cxn modelId="{AAC4DE42-AA03-4CD8-BF48-7AA6EB8CA686}" type="presParOf" srcId="{411608AA-C6CC-4270-9893-6B2AB5A323FB}" destId="{07A61FC7-A7E2-4E27-8762-2861C39398C8}" srcOrd="0" destOrd="0" presId="urn:microsoft.com/office/officeart/2005/8/layout/list1"/>
    <dgm:cxn modelId="{7DA4C7F3-A365-4EF1-87A2-88912F4E47F6}" type="presParOf" srcId="{411608AA-C6CC-4270-9893-6B2AB5A323FB}" destId="{AAF18973-E3BC-460A-A52D-7F6483D23DDA}" srcOrd="1" destOrd="0" presId="urn:microsoft.com/office/officeart/2005/8/layout/list1"/>
    <dgm:cxn modelId="{3F756E60-09F6-413A-8F8A-A6DE6EDB6C67}" type="presParOf" srcId="{8824769F-1F17-4E9A-8E62-303BF7B5ECFE}" destId="{8DAC868C-26BF-4AEB-A601-E07C0F753A90}" srcOrd="17" destOrd="0" presId="urn:microsoft.com/office/officeart/2005/8/layout/list1"/>
    <dgm:cxn modelId="{9E57072A-5B32-48A9-8E40-FBFC87304143}" type="presParOf" srcId="{8824769F-1F17-4E9A-8E62-303BF7B5ECFE}" destId="{16F88876-3216-4352-8B97-C20682ACA742}" srcOrd="18" destOrd="0" presId="urn:microsoft.com/office/officeart/2005/8/layout/list1"/>
    <dgm:cxn modelId="{302E9976-22D1-4558-B691-A6F0213239E2}" type="presParOf" srcId="{8824769F-1F17-4E9A-8E62-303BF7B5ECFE}" destId="{E69D3D4B-F98C-4077-8FE0-F280E49B2DD3}" srcOrd="19" destOrd="0" presId="urn:microsoft.com/office/officeart/2005/8/layout/list1"/>
    <dgm:cxn modelId="{CE3FD494-C0D9-4B19-B1F1-3A0B5047ECF5}" type="presParOf" srcId="{8824769F-1F17-4E9A-8E62-303BF7B5ECFE}" destId="{A61A42BC-5219-4F4B-861E-A0C126D9E293}" srcOrd="20" destOrd="0" presId="urn:microsoft.com/office/officeart/2005/8/layout/list1"/>
    <dgm:cxn modelId="{E6BE3654-DF7D-475B-AFF5-249D0DADAD02}" type="presParOf" srcId="{A61A42BC-5219-4F4B-861E-A0C126D9E293}" destId="{123FDEF8-90A8-4563-951C-2047DF6403FE}" srcOrd="0" destOrd="0" presId="urn:microsoft.com/office/officeart/2005/8/layout/list1"/>
    <dgm:cxn modelId="{AD5D5DEE-DB8E-4E9C-A8E3-2AB49C53164D}" type="presParOf" srcId="{A61A42BC-5219-4F4B-861E-A0C126D9E293}" destId="{0B9BD5EA-9EF1-4CC2-8184-E13A360A7643}" srcOrd="1" destOrd="0" presId="urn:microsoft.com/office/officeart/2005/8/layout/list1"/>
    <dgm:cxn modelId="{F29A713B-9DDB-46C0-B0F7-B2CE28B0AE0E}" type="presParOf" srcId="{8824769F-1F17-4E9A-8E62-303BF7B5ECFE}" destId="{27873BCA-CB31-441A-B44E-7B95719A6438}" srcOrd="21" destOrd="0" presId="urn:microsoft.com/office/officeart/2005/8/layout/list1"/>
    <dgm:cxn modelId="{07AC6160-7549-4A5B-A846-F22ECFA4EAF9}" type="presParOf" srcId="{8824769F-1F17-4E9A-8E62-303BF7B5ECFE}" destId="{3ED6AEE5-71CA-4DCD-A1B3-D2325144B13C}" srcOrd="22" destOrd="0" presId="urn:microsoft.com/office/officeart/2005/8/layout/list1"/>
    <dgm:cxn modelId="{6E1EFF09-0483-4931-BFC4-EEC6C58BDEE2}" type="presParOf" srcId="{8824769F-1F17-4E9A-8E62-303BF7B5ECFE}" destId="{00E5403F-C619-423E-8865-B5231E2CDC43}" srcOrd="23" destOrd="0" presId="urn:microsoft.com/office/officeart/2005/8/layout/list1"/>
    <dgm:cxn modelId="{50492A07-FF22-4F52-BD9A-9DFA6005FE15}" type="presParOf" srcId="{8824769F-1F17-4E9A-8E62-303BF7B5ECFE}" destId="{ED0ADECA-F284-4388-9BC3-8EB3F714C260}" srcOrd="24" destOrd="0" presId="urn:microsoft.com/office/officeart/2005/8/layout/list1"/>
    <dgm:cxn modelId="{29D45BA4-46C3-4853-B931-8114874E547A}" type="presParOf" srcId="{ED0ADECA-F284-4388-9BC3-8EB3F714C260}" destId="{5706DC90-2799-4E91-8707-EBF00AB2E82F}" srcOrd="0" destOrd="0" presId="urn:microsoft.com/office/officeart/2005/8/layout/list1"/>
    <dgm:cxn modelId="{AB93760F-C8A5-4A9A-AF3D-243C158A0B3E}" type="presParOf" srcId="{ED0ADECA-F284-4388-9BC3-8EB3F714C260}" destId="{055789BF-39A0-4EAD-A73F-CF1F6D56F428}" srcOrd="1" destOrd="0" presId="urn:microsoft.com/office/officeart/2005/8/layout/list1"/>
    <dgm:cxn modelId="{398EBA8B-4384-47D1-B002-D742CB049016}" type="presParOf" srcId="{8824769F-1F17-4E9A-8E62-303BF7B5ECFE}" destId="{CC2DF5FF-1913-4601-B5E6-C57C06D912F3}" srcOrd="25" destOrd="0" presId="urn:microsoft.com/office/officeart/2005/8/layout/list1"/>
    <dgm:cxn modelId="{8D66C7E8-1C7D-46C6-ACD9-12FE74ECC625}" type="presParOf" srcId="{8824769F-1F17-4E9A-8E62-303BF7B5ECFE}" destId="{8277916D-1149-4B8B-B21F-DB9CA96DCE40}" srcOrd="26" destOrd="0" presId="urn:microsoft.com/office/officeart/2005/8/layout/list1"/>
    <dgm:cxn modelId="{1EBC85F4-838F-4691-9988-32BFFEB012BE}" type="presParOf" srcId="{8824769F-1F17-4E9A-8E62-303BF7B5ECFE}" destId="{DAA8D49B-1BF0-40CB-AE2D-029CC2B33026}" srcOrd="27" destOrd="0" presId="urn:microsoft.com/office/officeart/2005/8/layout/list1"/>
    <dgm:cxn modelId="{E4CDAFC5-B3EE-4960-9B1B-7B16465C3AB8}" type="presParOf" srcId="{8824769F-1F17-4E9A-8E62-303BF7B5ECFE}" destId="{41001AD9-8E62-4118-9D12-21E75FD36E6A}" srcOrd="28" destOrd="0" presId="urn:microsoft.com/office/officeart/2005/8/layout/list1"/>
    <dgm:cxn modelId="{7F4263D4-EAD5-4E9C-AF59-F16DFDA2DF50}" type="presParOf" srcId="{41001AD9-8E62-4118-9D12-21E75FD36E6A}" destId="{C97222A6-3198-4936-BCAC-D9FB3B419039}" srcOrd="0" destOrd="0" presId="urn:microsoft.com/office/officeart/2005/8/layout/list1"/>
    <dgm:cxn modelId="{94BF8088-B69E-4B3E-B3C8-6E1773933BD4}" type="presParOf" srcId="{41001AD9-8E62-4118-9D12-21E75FD36E6A}" destId="{F29F6757-90B3-42B0-AA0A-C0097ED1E7CC}" srcOrd="1" destOrd="0" presId="urn:microsoft.com/office/officeart/2005/8/layout/list1"/>
    <dgm:cxn modelId="{27CC98D9-EEC0-4E5E-B368-EE8846C23719}" type="presParOf" srcId="{8824769F-1F17-4E9A-8E62-303BF7B5ECFE}" destId="{A307CB7F-8D7A-4AB9-B433-0FF5487DC4A9}" srcOrd="29" destOrd="0" presId="urn:microsoft.com/office/officeart/2005/8/layout/list1"/>
    <dgm:cxn modelId="{3EDEAFA2-43EE-4628-B2B7-BA6B0C6F7F25}" type="presParOf" srcId="{8824769F-1F17-4E9A-8E62-303BF7B5ECFE}" destId="{1FDAD56F-DA90-4CD5-900A-92E442A0F39D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9057C1-816B-4B31-8E6A-673823427156}">
      <dsp:nvSpPr>
        <dsp:cNvPr id="0" name=""/>
        <dsp:cNvSpPr/>
      </dsp:nvSpPr>
      <dsp:spPr>
        <a:xfrm>
          <a:off x="3261359" y="0"/>
          <a:ext cx="4892040" cy="21546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10600" contourW="3000">
          <a:bevelT w="48600" h="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b="1" i="1" kern="1200" dirty="0" smtClean="0"/>
            <a:t>знание предмета, любознательность, уверенность, мотивация</a:t>
          </a:r>
          <a:endParaRPr lang="ru-RU" sz="2500" b="1" kern="1200" dirty="0"/>
        </a:p>
      </dsp:txBody>
      <dsp:txXfrm>
        <a:off x="3261359" y="0"/>
        <a:ext cx="4892040" cy="2154694"/>
      </dsp:txXfrm>
    </dsp:sp>
    <dsp:sp modelId="{3E6EA506-F85F-41BF-915B-60ECBA9A9DAF}">
      <dsp:nvSpPr>
        <dsp:cNvPr id="0" name=""/>
        <dsp:cNvSpPr/>
      </dsp:nvSpPr>
      <dsp:spPr>
        <a:xfrm>
          <a:off x="0" y="552"/>
          <a:ext cx="3261360" cy="215469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Внутренние</a:t>
          </a:r>
          <a:endParaRPr lang="ru-RU" sz="4100" kern="1200" dirty="0"/>
        </a:p>
      </dsp:txBody>
      <dsp:txXfrm>
        <a:off x="0" y="552"/>
        <a:ext cx="3261360" cy="2154694"/>
      </dsp:txXfrm>
    </dsp:sp>
    <dsp:sp modelId="{A89B64D8-B894-4522-B893-FDEBBF992F9C}">
      <dsp:nvSpPr>
        <dsp:cNvPr id="0" name=""/>
        <dsp:cNvSpPr/>
      </dsp:nvSpPr>
      <dsp:spPr>
        <a:xfrm>
          <a:off x="3261359" y="2370716"/>
          <a:ext cx="4892040" cy="21546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>
          <a:noFill/>
        </a:ln>
        <a:effectLst/>
        <a:sp3d z="-161800" extrusionH="10600" contourW="3000">
          <a:bevelT w="48600" h="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b="1" kern="1200" dirty="0" smtClean="0"/>
            <a:t>Индивидуально или совместно выполненные задания</a:t>
          </a:r>
          <a:endParaRPr lang="ru-RU" sz="2500" b="1" kern="1200" dirty="0"/>
        </a:p>
      </dsp:txBody>
      <dsp:txXfrm>
        <a:off x="3261359" y="2370716"/>
        <a:ext cx="4892040" cy="2154694"/>
      </dsp:txXfrm>
    </dsp:sp>
    <dsp:sp modelId="{ABBF6152-504F-4ABB-B62B-953AE9BBC2EB}">
      <dsp:nvSpPr>
        <dsp:cNvPr id="0" name=""/>
        <dsp:cNvSpPr/>
      </dsp:nvSpPr>
      <dsp:spPr>
        <a:xfrm>
          <a:off x="0" y="2370716"/>
          <a:ext cx="3261360" cy="2154694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внешние</a:t>
          </a:r>
          <a:endParaRPr lang="ru-RU" sz="4100" kern="1200" dirty="0"/>
        </a:p>
      </dsp:txBody>
      <dsp:txXfrm>
        <a:off x="0" y="2370716"/>
        <a:ext cx="3261360" cy="215469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685836-8D98-4874-AB90-4D9D47977C35}">
      <dsp:nvSpPr>
        <dsp:cNvPr id="0" name=""/>
        <dsp:cNvSpPr/>
      </dsp:nvSpPr>
      <dsp:spPr>
        <a:xfrm>
          <a:off x="0" y="48219"/>
          <a:ext cx="7543800" cy="192464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задания, требующие использования </a:t>
          </a:r>
          <a:r>
            <a:rPr lang="ru-RU" sz="3500" b="1" i="1" kern="1200" dirty="0" smtClean="0"/>
            <a:t>художественных средств — </a:t>
          </a:r>
          <a:r>
            <a:rPr lang="ru-RU" sz="3500" i="1" kern="1200" dirty="0" smtClean="0"/>
            <a:t>словесных и изобразительных </a:t>
          </a:r>
          <a:endParaRPr lang="ru-RU" sz="3500" kern="1200" dirty="0"/>
        </a:p>
      </dsp:txBody>
      <dsp:txXfrm>
        <a:off x="0" y="48219"/>
        <a:ext cx="7543800" cy="1924649"/>
      </dsp:txXfrm>
    </dsp:sp>
    <dsp:sp modelId="{8D50D81D-3131-461B-B6F7-736A5812BEE5}">
      <dsp:nvSpPr>
        <dsp:cNvPr id="0" name=""/>
        <dsp:cNvSpPr/>
      </dsp:nvSpPr>
      <dsp:spPr>
        <a:xfrm>
          <a:off x="0" y="2073669"/>
          <a:ext cx="7543800" cy="1924649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задания на </a:t>
          </a:r>
          <a:r>
            <a:rPr lang="ru-RU" sz="3500" b="1" i="1" kern="1200" dirty="0" smtClean="0"/>
            <a:t>разрешение проблем </a:t>
          </a:r>
          <a:r>
            <a:rPr lang="ru-RU" sz="3500" b="1" kern="1200" dirty="0" smtClean="0"/>
            <a:t>— </a:t>
          </a:r>
          <a:r>
            <a:rPr lang="ru-RU" sz="3500" i="1" kern="1200" dirty="0" smtClean="0"/>
            <a:t>социальных и научных</a:t>
          </a:r>
          <a:r>
            <a:rPr lang="ru-RU" sz="3500" kern="1200" dirty="0" smtClean="0"/>
            <a:t>.</a:t>
          </a:r>
          <a:endParaRPr lang="ru-RU" sz="3500" kern="1200" dirty="0"/>
        </a:p>
      </dsp:txBody>
      <dsp:txXfrm>
        <a:off x="0" y="2073669"/>
        <a:ext cx="7543800" cy="192464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0505D9-E353-48A5-86DC-2135482B3A0C}">
      <dsp:nvSpPr>
        <dsp:cNvPr id="0" name=""/>
        <dsp:cNvSpPr/>
      </dsp:nvSpPr>
      <dsp:spPr>
        <a:xfrm>
          <a:off x="0" y="397799"/>
          <a:ext cx="6172199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7E59EC-104F-4EA8-BB5B-7FA7C14360FD}">
      <dsp:nvSpPr>
        <dsp:cNvPr id="0" name=""/>
        <dsp:cNvSpPr/>
      </dsp:nvSpPr>
      <dsp:spPr>
        <a:xfrm>
          <a:off x="308610" y="176399"/>
          <a:ext cx="4320540" cy="442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306" tIns="0" rIns="16330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Ассоциации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08610" y="176399"/>
        <a:ext cx="4320540" cy="442800"/>
      </dsp:txXfrm>
    </dsp:sp>
    <dsp:sp modelId="{9359667B-0820-466C-B137-AE6159B9188F}">
      <dsp:nvSpPr>
        <dsp:cNvPr id="0" name=""/>
        <dsp:cNvSpPr/>
      </dsp:nvSpPr>
      <dsp:spPr>
        <a:xfrm>
          <a:off x="0" y="1078199"/>
          <a:ext cx="6172199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419125"/>
              <a:satOff val="5687"/>
              <a:lumOff val="12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A2C977-E651-4319-B833-050C20F4FA9A}">
      <dsp:nvSpPr>
        <dsp:cNvPr id="0" name=""/>
        <dsp:cNvSpPr/>
      </dsp:nvSpPr>
      <dsp:spPr>
        <a:xfrm>
          <a:off x="308610" y="856799"/>
          <a:ext cx="4320540" cy="442800"/>
        </a:xfrm>
        <a:prstGeom prst="roundRect">
          <a:avLst/>
        </a:prstGeom>
        <a:solidFill>
          <a:schemeClr val="accent5">
            <a:hueOff val="-1419125"/>
            <a:satOff val="5687"/>
            <a:lumOff val="12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306" tIns="0" rIns="16330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Неожиданные связи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08610" y="856799"/>
        <a:ext cx="4320540" cy="442800"/>
      </dsp:txXfrm>
    </dsp:sp>
    <dsp:sp modelId="{0EF87D47-55F1-4861-BA6C-B96DDF5E51E5}">
      <dsp:nvSpPr>
        <dsp:cNvPr id="0" name=""/>
        <dsp:cNvSpPr/>
      </dsp:nvSpPr>
      <dsp:spPr>
        <a:xfrm>
          <a:off x="0" y="1758600"/>
          <a:ext cx="6172199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838251"/>
              <a:satOff val="11375"/>
              <a:lumOff val="24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B21669-F062-4A86-9575-6F3652592F6B}">
      <dsp:nvSpPr>
        <dsp:cNvPr id="0" name=""/>
        <dsp:cNvSpPr/>
      </dsp:nvSpPr>
      <dsp:spPr>
        <a:xfrm>
          <a:off x="308610" y="1537199"/>
          <a:ext cx="4320540" cy="442800"/>
        </a:xfrm>
        <a:prstGeom prst="roundRect">
          <a:avLst/>
        </a:prstGeom>
        <a:solidFill>
          <a:schemeClr val="accent5">
            <a:hueOff val="-2838251"/>
            <a:satOff val="11375"/>
            <a:lumOff val="24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306" tIns="0" rIns="16330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Два в одном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08610" y="1537199"/>
        <a:ext cx="4320540" cy="442800"/>
      </dsp:txXfrm>
    </dsp:sp>
    <dsp:sp modelId="{0FB3A3DE-F88E-4ACD-9B0F-2BE800B45DA2}">
      <dsp:nvSpPr>
        <dsp:cNvPr id="0" name=""/>
        <dsp:cNvSpPr/>
      </dsp:nvSpPr>
      <dsp:spPr>
        <a:xfrm>
          <a:off x="0" y="2439000"/>
          <a:ext cx="6172199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257376"/>
              <a:satOff val="17062"/>
              <a:lumOff val="36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3883F5-62D6-4AB1-AA39-60096072BBB9}">
      <dsp:nvSpPr>
        <dsp:cNvPr id="0" name=""/>
        <dsp:cNvSpPr/>
      </dsp:nvSpPr>
      <dsp:spPr>
        <a:xfrm>
          <a:off x="308610" y="2217600"/>
          <a:ext cx="4320540" cy="442800"/>
        </a:xfrm>
        <a:prstGeom prst="roundRect">
          <a:avLst/>
        </a:prstGeom>
        <a:solidFill>
          <a:schemeClr val="accent5">
            <a:hueOff val="-4257376"/>
            <a:satOff val="17062"/>
            <a:lumOff val="36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306" tIns="0" rIns="16330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Разгадывание </a:t>
          </a:r>
          <a:r>
            <a:rPr lang="ru-RU" sz="2000" b="1" kern="1200" dirty="0" err="1" smtClean="0">
              <a:solidFill>
                <a:schemeClr val="tx1"/>
              </a:solidFill>
            </a:rPr>
            <a:t>друдлов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08610" y="2217600"/>
        <a:ext cx="4320540" cy="442800"/>
      </dsp:txXfrm>
    </dsp:sp>
    <dsp:sp modelId="{16F88876-3216-4352-8B97-C20682ACA742}">
      <dsp:nvSpPr>
        <dsp:cNvPr id="0" name=""/>
        <dsp:cNvSpPr/>
      </dsp:nvSpPr>
      <dsp:spPr>
        <a:xfrm>
          <a:off x="0" y="3119400"/>
          <a:ext cx="6172199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5676501"/>
              <a:satOff val="22749"/>
              <a:lumOff val="49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F18973-E3BC-460A-A52D-7F6483D23DDA}">
      <dsp:nvSpPr>
        <dsp:cNvPr id="0" name=""/>
        <dsp:cNvSpPr/>
      </dsp:nvSpPr>
      <dsp:spPr>
        <a:xfrm>
          <a:off x="308610" y="2898000"/>
          <a:ext cx="4320540" cy="442800"/>
        </a:xfrm>
        <a:prstGeom prst="roundRect">
          <a:avLst/>
        </a:prstGeom>
        <a:solidFill>
          <a:schemeClr val="accent5">
            <a:hueOff val="-5676501"/>
            <a:satOff val="22749"/>
            <a:lumOff val="49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306" tIns="0" rIns="16330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Разные решения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08610" y="2898000"/>
        <a:ext cx="4320540" cy="442800"/>
      </dsp:txXfrm>
    </dsp:sp>
    <dsp:sp modelId="{3ED6AEE5-71CA-4DCD-A1B3-D2325144B13C}">
      <dsp:nvSpPr>
        <dsp:cNvPr id="0" name=""/>
        <dsp:cNvSpPr/>
      </dsp:nvSpPr>
      <dsp:spPr>
        <a:xfrm>
          <a:off x="0" y="3799800"/>
          <a:ext cx="6172199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095626"/>
              <a:satOff val="28436"/>
              <a:lumOff val="61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9BD5EA-9EF1-4CC2-8184-E13A360A7643}">
      <dsp:nvSpPr>
        <dsp:cNvPr id="0" name=""/>
        <dsp:cNvSpPr/>
      </dsp:nvSpPr>
      <dsp:spPr>
        <a:xfrm>
          <a:off x="308610" y="3578400"/>
          <a:ext cx="4320540" cy="442800"/>
        </a:xfrm>
        <a:prstGeom prst="roundRect">
          <a:avLst/>
        </a:prstGeom>
        <a:solidFill>
          <a:schemeClr val="accent5">
            <a:hueOff val="-7095626"/>
            <a:satOff val="28436"/>
            <a:lumOff val="61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306" tIns="0" rIns="16330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Роль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08610" y="3578400"/>
        <a:ext cx="4320540" cy="442800"/>
      </dsp:txXfrm>
    </dsp:sp>
    <dsp:sp modelId="{8277916D-1149-4B8B-B21F-DB9CA96DCE40}">
      <dsp:nvSpPr>
        <dsp:cNvPr id="0" name=""/>
        <dsp:cNvSpPr/>
      </dsp:nvSpPr>
      <dsp:spPr>
        <a:xfrm>
          <a:off x="0" y="4480199"/>
          <a:ext cx="6172199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8514751"/>
              <a:satOff val="34124"/>
              <a:lumOff val="73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5789BF-39A0-4EAD-A73F-CF1F6D56F428}">
      <dsp:nvSpPr>
        <dsp:cNvPr id="0" name=""/>
        <dsp:cNvSpPr/>
      </dsp:nvSpPr>
      <dsp:spPr>
        <a:xfrm>
          <a:off x="308610" y="4258800"/>
          <a:ext cx="4320540" cy="442800"/>
        </a:xfrm>
        <a:prstGeom prst="roundRect">
          <a:avLst/>
        </a:prstGeom>
        <a:solidFill>
          <a:schemeClr val="accent5">
            <a:hueOff val="-8514751"/>
            <a:satOff val="34124"/>
            <a:lumOff val="73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306" tIns="0" rIns="16330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Дорисуй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08610" y="4258800"/>
        <a:ext cx="4320540" cy="442800"/>
      </dsp:txXfrm>
    </dsp:sp>
    <dsp:sp modelId="{1FDAD56F-DA90-4CD5-900A-92E442A0F39D}">
      <dsp:nvSpPr>
        <dsp:cNvPr id="0" name=""/>
        <dsp:cNvSpPr/>
      </dsp:nvSpPr>
      <dsp:spPr>
        <a:xfrm>
          <a:off x="0" y="5160600"/>
          <a:ext cx="6172199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9F6757-90B3-42B0-AA0A-C0097ED1E7CC}">
      <dsp:nvSpPr>
        <dsp:cNvPr id="0" name=""/>
        <dsp:cNvSpPr/>
      </dsp:nvSpPr>
      <dsp:spPr>
        <a:xfrm>
          <a:off x="308610" y="4939199"/>
          <a:ext cx="4320540" cy="44280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306" tIns="0" rIns="16330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Новые слова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08610" y="4939199"/>
        <a:ext cx="4320540" cy="442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65099" y="2222754"/>
            <a:ext cx="8613800" cy="15322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1168" y="266700"/>
            <a:ext cx="498347" cy="68732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32587" y="1528572"/>
            <a:ext cx="8784590" cy="3416935"/>
          </a:xfrm>
          <a:custGeom>
            <a:avLst/>
            <a:gdLst/>
            <a:ahLst/>
            <a:cxnLst/>
            <a:rect l="l" t="t" r="r" b="b"/>
            <a:pathLst>
              <a:path w="8784590" h="3416935">
                <a:moveTo>
                  <a:pt x="0" y="3416807"/>
                </a:moveTo>
                <a:lnTo>
                  <a:pt x="8784336" y="3416807"/>
                </a:lnTo>
                <a:lnTo>
                  <a:pt x="8784336" y="0"/>
                </a:lnTo>
                <a:lnTo>
                  <a:pt x="0" y="0"/>
                </a:lnTo>
                <a:lnTo>
                  <a:pt x="0" y="3416807"/>
                </a:lnTo>
                <a:close/>
              </a:path>
            </a:pathLst>
          </a:custGeom>
          <a:ln w="9143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0C66FA0E-2ED6-4826-B6BC-C79AD8F187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77940"/>
            <a:ext cx="2103120" cy="276999"/>
          </a:xfrm>
        </p:spPr>
        <p:txBody>
          <a:bodyPr/>
          <a:lstStyle/>
          <a:p>
            <a:fld id="{E60EAFA6-8193-4B8A-82C2-C69210F86C96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64AC125-8AC1-49AE-B7C5-3BCE1860F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08960" y="6377940"/>
            <a:ext cx="2926080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5149E99-7061-4F78-9D15-A83030BDA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3680" y="6377940"/>
            <a:ext cx="2103120" cy="276999"/>
          </a:xfrm>
        </p:spPr>
        <p:txBody>
          <a:bodyPr/>
          <a:lstStyle/>
          <a:p>
            <a:fld id="{B2DE4F8A-D8EA-42CD-9708-7E1EB43659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5697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E7CD1-1A54-4120-A22F-8B2ECDD78E3A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FF48C-3E8B-4FF9-9BA2-38A1C6D76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9864" y="86055"/>
            <a:ext cx="8364270" cy="9537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8460" y="2910967"/>
            <a:ext cx="4463415" cy="1460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228600" y="1066800"/>
            <a:ext cx="8613800" cy="154978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125095" rIns="0" bIns="0" rtlCol="0">
            <a:spAutoFit/>
          </a:bodyPr>
          <a:lstStyle/>
          <a:p>
            <a:pPr marL="1244600" marR="979805" indent="635" algn="ctr">
              <a:lnSpc>
                <a:spcPts val="3650"/>
              </a:lnSpc>
              <a:spcBef>
                <a:spcPts val="985"/>
              </a:spcBef>
            </a:pPr>
            <a:r>
              <a:rPr lang="ru-RU" spc="-5" dirty="0" smtClean="0"/>
              <a:t>Методы и приёмы  формирования креативного мышления</a:t>
            </a:r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4114800" y="3886200"/>
            <a:ext cx="4547870" cy="10611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ru-RU" sz="3350" b="1" i="1" spc="15" dirty="0" smtClean="0">
                <a:solidFill>
                  <a:srgbClr val="00B050"/>
                </a:solidFill>
                <a:latin typeface="Calibri"/>
                <a:cs typeface="Calibri"/>
              </a:rPr>
              <a:t>ШМО</a:t>
            </a:r>
            <a:r>
              <a:rPr lang="ru-RU" sz="3350" b="1" i="1" spc="15" dirty="0" smtClean="0">
                <a:latin typeface="Calibri"/>
                <a:cs typeface="Calibri"/>
              </a:rPr>
              <a:t> учителей</a:t>
            </a: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3350" b="1" i="1" spc="15" dirty="0" smtClean="0">
                <a:latin typeface="Calibri"/>
                <a:cs typeface="Calibri"/>
              </a:rPr>
              <a:t>гуманитарного цикла</a:t>
            </a:r>
            <a:endParaRPr sz="3350" dirty="0">
              <a:latin typeface="Calibri"/>
              <a:cs typeface="Calibri"/>
            </a:endParaRPr>
          </a:p>
        </p:txBody>
      </p:sp>
      <p:pic>
        <p:nvPicPr>
          <p:cNvPr id="4098" name="Picture 2" descr="C:\Documents and Settings\Admin\Мои документы\Мои рисунки\картины мастеров\Владимир Куш\Владимир Куш - Fiery Da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971800"/>
            <a:ext cx="2895600" cy="3610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выступ на апрел конф\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139395"/>
            <a:ext cx="5362575" cy="95376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z="3200" spc="-25" dirty="0"/>
              <a:t>Примеры</a:t>
            </a:r>
            <a:r>
              <a:rPr sz="3200" spc="-114" dirty="0"/>
              <a:t> </a:t>
            </a:r>
            <a:r>
              <a:rPr sz="3200" spc="-25" dirty="0"/>
              <a:t>заданий:</a:t>
            </a:r>
            <a:r>
              <a:rPr sz="3200" spc="-90" dirty="0"/>
              <a:t> </a:t>
            </a:r>
            <a:r>
              <a:rPr sz="3200" spc="-25" dirty="0"/>
              <a:t>письменное </a:t>
            </a:r>
            <a:r>
              <a:rPr sz="3200" spc="-710" dirty="0"/>
              <a:t> </a:t>
            </a:r>
            <a:r>
              <a:rPr sz="3200" spc="-30" dirty="0"/>
              <a:t>самовыражение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0916" y="1722120"/>
            <a:ext cx="2802636" cy="276910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19531" y="4850333"/>
            <a:ext cx="262890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Придумайте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запишите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libri"/>
                <a:cs typeface="Calibri"/>
              </a:rPr>
              <a:t>несколько</a:t>
            </a:r>
            <a:r>
              <a:rPr sz="1800" spc="-5" dirty="0">
                <a:latin typeface="Calibri"/>
                <a:cs typeface="Calibri"/>
              </a:rPr>
              <a:t> разных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заголовков </a:t>
            </a:r>
            <a:r>
              <a:rPr sz="1800" dirty="0">
                <a:latin typeface="Calibri"/>
                <a:cs typeface="Calibri"/>
              </a:rPr>
              <a:t>к </a:t>
            </a:r>
            <a:r>
              <a:rPr sz="1800" spc="-5" dirty="0">
                <a:latin typeface="Calibri"/>
                <a:cs typeface="Calibri"/>
              </a:rPr>
              <a:t>приведенной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иллюстрации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10811" y="1722120"/>
            <a:ext cx="3910584" cy="277825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289805" y="4850333"/>
            <a:ext cx="374332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Рассмотрите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обложку </a:t>
            </a:r>
            <a:r>
              <a:rPr sz="1800" dirty="0">
                <a:latin typeface="Calibri"/>
                <a:cs typeface="Calibri"/>
              </a:rPr>
              <a:t>книги.</a:t>
            </a:r>
            <a:r>
              <a:rPr sz="1800" spc="-10" dirty="0">
                <a:latin typeface="Calibri"/>
                <a:cs typeface="Calibri"/>
              </a:rPr>
              <a:t> Как</a:t>
            </a:r>
            <a:r>
              <a:rPr sz="1800" dirty="0">
                <a:latin typeface="Calibri"/>
                <a:cs typeface="Calibri"/>
              </a:rPr>
              <a:t> вы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libri"/>
                <a:cs typeface="Calibri"/>
              </a:rPr>
              <a:t>думаете,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-5" dirty="0">
                <a:latin typeface="Calibri"/>
                <a:cs typeface="Calibri"/>
              </a:rPr>
              <a:t> чём </a:t>
            </a:r>
            <a:r>
              <a:rPr sz="1800" spc="-15" dirty="0">
                <a:latin typeface="Calibri"/>
                <a:cs typeface="Calibri"/>
              </a:rPr>
              <a:t>может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быть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эта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книга?</a:t>
            </a:r>
            <a:endParaRPr sz="1800">
              <a:latin typeface="Calibri"/>
              <a:cs typeface="Calibri"/>
            </a:endParaRPr>
          </a:p>
          <a:p>
            <a:pPr marL="12700" marR="53467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Предложите несколько </a:t>
            </a:r>
            <a:r>
              <a:rPr sz="1800" spc="-5" dirty="0">
                <a:latin typeface="Calibri"/>
                <a:cs typeface="Calibri"/>
              </a:rPr>
              <a:t>версий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кратко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их </a:t>
            </a:r>
            <a:r>
              <a:rPr sz="1800" spc="-10" dirty="0">
                <a:latin typeface="Calibri"/>
                <a:cs typeface="Calibri"/>
              </a:rPr>
              <a:t>опишите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1168" y="266700"/>
            <a:ext cx="498347" cy="68732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572000" y="3950971"/>
            <a:ext cx="4161281" cy="2076274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385"/>
              </a:spcBef>
            </a:pPr>
            <a:r>
              <a:rPr sz="2000" spc="-10" dirty="0">
                <a:latin typeface="Calibri Light"/>
                <a:cs typeface="Calibri Light"/>
              </a:rPr>
              <a:t>Познакомьтесь</a:t>
            </a:r>
            <a:r>
              <a:rPr sz="2000" spc="40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с</a:t>
            </a:r>
            <a:r>
              <a:rPr sz="2000" spc="-5" dirty="0">
                <a:latin typeface="Calibri Light"/>
                <a:cs typeface="Calibri Light"/>
              </a:rPr>
              <a:t> </a:t>
            </a:r>
            <a:r>
              <a:rPr sz="2000" spc="-10" dirty="0">
                <a:latin typeface="Calibri Light"/>
                <a:cs typeface="Calibri Light"/>
              </a:rPr>
              <a:t>творчеством </a:t>
            </a:r>
            <a:r>
              <a:rPr sz="2000" spc="-5" dirty="0">
                <a:latin typeface="Calibri Light"/>
                <a:cs typeface="Calibri Light"/>
              </a:rPr>
              <a:t> </a:t>
            </a:r>
            <a:r>
              <a:rPr sz="2000" spc="-10" dirty="0">
                <a:latin typeface="Calibri Light"/>
                <a:cs typeface="Calibri Light"/>
              </a:rPr>
              <a:t>Пауля</a:t>
            </a:r>
            <a:r>
              <a:rPr sz="2000" spc="5" dirty="0">
                <a:latin typeface="Calibri Light"/>
                <a:cs typeface="Calibri Light"/>
              </a:rPr>
              <a:t> </a:t>
            </a:r>
            <a:r>
              <a:rPr sz="2000" spc="-5" dirty="0">
                <a:latin typeface="Calibri Light"/>
                <a:cs typeface="Calibri Light"/>
              </a:rPr>
              <a:t>Клее.</a:t>
            </a:r>
            <a:r>
              <a:rPr sz="2000" spc="-10" dirty="0">
                <a:latin typeface="Calibri Light"/>
                <a:cs typeface="Calibri Light"/>
              </a:rPr>
              <a:t> </a:t>
            </a:r>
            <a:r>
              <a:rPr sz="2000" spc="-5" dirty="0">
                <a:latin typeface="Calibri Light"/>
                <a:cs typeface="Calibri Light"/>
              </a:rPr>
              <a:t>Рассмотрите </a:t>
            </a:r>
            <a:r>
              <a:rPr sz="2000" dirty="0">
                <a:latin typeface="Calibri Light"/>
                <a:cs typeface="Calibri Light"/>
              </a:rPr>
              <a:t> </a:t>
            </a:r>
            <a:r>
              <a:rPr sz="2000" spc="-5" dirty="0">
                <a:latin typeface="Calibri Light"/>
                <a:cs typeface="Calibri Light"/>
              </a:rPr>
              <a:t>представленные репродукции </a:t>
            </a:r>
            <a:r>
              <a:rPr sz="2000" dirty="0">
                <a:latin typeface="Calibri Light"/>
                <a:cs typeface="Calibri Light"/>
              </a:rPr>
              <a:t>и </a:t>
            </a:r>
            <a:r>
              <a:rPr sz="2000" spc="-530" dirty="0">
                <a:latin typeface="Calibri Light"/>
                <a:cs typeface="Calibri Light"/>
              </a:rPr>
              <a:t> </a:t>
            </a:r>
            <a:r>
              <a:rPr sz="2000" spc="-5" dirty="0">
                <a:latin typeface="Calibri Light"/>
                <a:cs typeface="Calibri Light"/>
              </a:rPr>
              <a:t>подготовьте </a:t>
            </a:r>
            <a:r>
              <a:rPr sz="2000" dirty="0">
                <a:latin typeface="Calibri Light"/>
                <a:cs typeface="Calibri Light"/>
              </a:rPr>
              <a:t>к </a:t>
            </a:r>
            <a:r>
              <a:rPr sz="2000" spc="-5" dirty="0">
                <a:latin typeface="Calibri Light"/>
                <a:cs typeface="Calibri Light"/>
              </a:rPr>
              <a:t>выставке </a:t>
            </a:r>
            <a:r>
              <a:rPr sz="2000" dirty="0">
                <a:latin typeface="Calibri Light"/>
                <a:cs typeface="Calibri Light"/>
              </a:rPr>
              <a:t>в </a:t>
            </a:r>
            <a:r>
              <a:rPr sz="2000" spc="-5" dirty="0">
                <a:latin typeface="Calibri Light"/>
                <a:cs typeface="Calibri Light"/>
              </a:rPr>
              <a:t>вашем </a:t>
            </a:r>
            <a:r>
              <a:rPr sz="2000" spc="-530" dirty="0">
                <a:latin typeface="Calibri Light"/>
                <a:cs typeface="Calibri Light"/>
              </a:rPr>
              <a:t> </a:t>
            </a:r>
            <a:r>
              <a:rPr sz="2000" spc="-5" dirty="0">
                <a:latin typeface="Calibri Light"/>
                <a:cs typeface="Calibri Light"/>
              </a:rPr>
              <a:t>классе</a:t>
            </a:r>
            <a:r>
              <a:rPr sz="2000" dirty="0">
                <a:latin typeface="Calibri Light"/>
                <a:cs typeface="Calibri Light"/>
              </a:rPr>
              <a:t> </a:t>
            </a:r>
            <a:r>
              <a:rPr sz="2000" spc="-5" dirty="0">
                <a:latin typeface="Calibri Light"/>
                <a:cs typeface="Calibri Light"/>
              </a:rPr>
              <a:t>два </a:t>
            </a:r>
            <a:r>
              <a:rPr sz="2000" spc="-10" dirty="0">
                <a:latin typeface="Calibri Light"/>
                <a:cs typeface="Calibri Light"/>
              </a:rPr>
              <a:t>экспоната,</a:t>
            </a:r>
            <a:endParaRPr sz="2000">
              <a:latin typeface="Calibri Light"/>
              <a:cs typeface="Calibri Light"/>
            </a:endParaRPr>
          </a:p>
          <a:p>
            <a:pPr marL="12700" marR="1116330">
              <a:lnSpc>
                <a:spcPts val="2590"/>
              </a:lnSpc>
              <a:spcBef>
                <a:spcPts val="40"/>
              </a:spcBef>
            </a:pPr>
            <a:r>
              <a:rPr sz="2000" dirty="0">
                <a:latin typeface="Calibri Light"/>
                <a:cs typeface="Calibri Light"/>
              </a:rPr>
              <a:t>выполненные</a:t>
            </a:r>
            <a:r>
              <a:rPr sz="2000" spc="-40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в</a:t>
            </a:r>
            <a:r>
              <a:rPr sz="2000" spc="-65" dirty="0">
                <a:latin typeface="Calibri Light"/>
                <a:cs typeface="Calibri Light"/>
              </a:rPr>
              <a:t> </a:t>
            </a:r>
            <a:r>
              <a:rPr sz="2000" spc="-5" dirty="0">
                <a:latin typeface="Calibri Light"/>
                <a:cs typeface="Calibri Light"/>
              </a:rPr>
              <a:t>манере </a:t>
            </a:r>
            <a:r>
              <a:rPr sz="2000" spc="-530" dirty="0">
                <a:latin typeface="Calibri Light"/>
                <a:cs typeface="Calibri Light"/>
              </a:rPr>
              <a:t> </a:t>
            </a:r>
            <a:r>
              <a:rPr sz="2000" spc="-5" dirty="0">
                <a:latin typeface="Calibri Light"/>
                <a:cs typeface="Calibri Light"/>
              </a:rPr>
              <a:t>художника.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506730" marR="5080">
              <a:lnSpc>
                <a:spcPts val="3460"/>
              </a:lnSpc>
              <a:spcBef>
                <a:spcPts val="535"/>
              </a:spcBef>
            </a:pPr>
            <a:r>
              <a:rPr sz="3200" spc="-20" dirty="0"/>
              <a:t>Примеры</a:t>
            </a:r>
            <a:r>
              <a:rPr sz="3200" spc="-114" dirty="0"/>
              <a:t> </a:t>
            </a:r>
            <a:r>
              <a:rPr sz="3200" spc="-20" dirty="0"/>
              <a:t>заданий:</a:t>
            </a:r>
            <a:r>
              <a:rPr sz="3200" spc="-95" dirty="0"/>
              <a:t> </a:t>
            </a:r>
            <a:r>
              <a:rPr sz="3200" spc="-25" dirty="0"/>
              <a:t>визуальное </a:t>
            </a:r>
            <a:r>
              <a:rPr sz="3200" spc="-710" dirty="0"/>
              <a:t> </a:t>
            </a:r>
            <a:r>
              <a:rPr sz="3200" spc="-30" dirty="0"/>
              <a:t>самовыражение</a:t>
            </a:r>
            <a:endParaRPr sz="320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95188" y="729995"/>
            <a:ext cx="2839212" cy="233934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8600" y="3733800"/>
            <a:ext cx="3496055" cy="261518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44397" y="6379565"/>
            <a:ext cx="20116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 Light"/>
                <a:cs typeface="Calibri Light"/>
              </a:rPr>
              <a:t>Пе</a:t>
            </a:r>
            <a:r>
              <a:rPr sz="1600" dirty="0">
                <a:latin typeface="Calibri Light"/>
                <a:cs typeface="Calibri Light"/>
              </a:rPr>
              <a:t>й</a:t>
            </a:r>
            <a:r>
              <a:rPr sz="1600" spc="-20" dirty="0">
                <a:latin typeface="Calibri Light"/>
                <a:cs typeface="Calibri Light"/>
              </a:rPr>
              <a:t>з</a:t>
            </a:r>
            <a:r>
              <a:rPr sz="1600" spc="-25" dirty="0">
                <a:latin typeface="Calibri Light"/>
                <a:cs typeface="Calibri Light"/>
              </a:rPr>
              <a:t>а</a:t>
            </a:r>
            <a:r>
              <a:rPr sz="1600" spc="-5" dirty="0">
                <a:latin typeface="Calibri Light"/>
                <a:cs typeface="Calibri Light"/>
              </a:rPr>
              <a:t>ж</a:t>
            </a:r>
            <a:r>
              <a:rPr sz="1600" spc="-65" dirty="0">
                <a:latin typeface="Calibri Light"/>
                <a:cs typeface="Calibri Light"/>
              </a:rPr>
              <a:t> </a:t>
            </a:r>
            <a:r>
              <a:rPr sz="1600" spc="-5" dirty="0">
                <a:latin typeface="Calibri Light"/>
                <a:cs typeface="Calibri Light"/>
              </a:rPr>
              <a:t>с</a:t>
            </a:r>
            <a:r>
              <a:rPr sz="1600" spc="-35" dirty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з</a:t>
            </a:r>
            <a:r>
              <a:rPr sz="1600" spc="-5" dirty="0">
                <a:latin typeface="Calibri Light"/>
                <a:cs typeface="Calibri Light"/>
              </a:rPr>
              <a:t>а</a:t>
            </a:r>
            <a:r>
              <a:rPr sz="1600" spc="-15" dirty="0">
                <a:latin typeface="Calibri Light"/>
                <a:cs typeface="Calibri Light"/>
              </a:rPr>
              <a:t>ка</a:t>
            </a:r>
            <a:r>
              <a:rPr sz="1600" spc="-10" dirty="0">
                <a:latin typeface="Calibri Light"/>
                <a:cs typeface="Calibri Light"/>
              </a:rPr>
              <a:t>т</a:t>
            </a:r>
            <a:r>
              <a:rPr sz="1600" spc="-25" dirty="0">
                <a:latin typeface="Calibri Light"/>
                <a:cs typeface="Calibri Light"/>
              </a:rPr>
              <a:t>о</a:t>
            </a:r>
            <a:r>
              <a:rPr sz="1600" spc="-20" dirty="0">
                <a:latin typeface="Calibri Light"/>
                <a:cs typeface="Calibri Light"/>
              </a:rPr>
              <a:t>м</a:t>
            </a:r>
            <a:r>
              <a:rPr sz="1600" spc="-5" dirty="0">
                <a:latin typeface="Calibri Light"/>
                <a:cs typeface="Calibri Light"/>
              </a:rPr>
              <a:t>,</a:t>
            </a:r>
            <a:r>
              <a:rPr sz="1600" spc="-60" dirty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192</a:t>
            </a:r>
            <a:r>
              <a:rPr sz="1600" spc="-5" dirty="0">
                <a:latin typeface="Calibri Light"/>
                <a:cs typeface="Calibri Light"/>
              </a:rPr>
              <a:t>3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23414" y="3378200"/>
            <a:ext cx="15779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 Light"/>
                <a:cs typeface="Calibri Light"/>
              </a:rPr>
              <a:t>Ш</a:t>
            </a:r>
            <a:r>
              <a:rPr sz="1600" spc="-15" dirty="0">
                <a:latin typeface="Calibri Light"/>
                <a:cs typeface="Calibri Light"/>
              </a:rPr>
              <a:t>ес</a:t>
            </a:r>
            <a:r>
              <a:rPr sz="1600" spc="-10" dirty="0">
                <a:latin typeface="Calibri Light"/>
                <a:cs typeface="Calibri Light"/>
              </a:rPr>
              <a:t>т</a:t>
            </a:r>
            <a:r>
              <a:rPr sz="1600" spc="-5" dirty="0">
                <a:latin typeface="Calibri Light"/>
                <a:cs typeface="Calibri Light"/>
              </a:rPr>
              <a:t>ь</a:t>
            </a:r>
            <a:r>
              <a:rPr sz="1600" spc="-65" dirty="0">
                <a:latin typeface="Calibri Light"/>
                <a:cs typeface="Calibri Light"/>
              </a:rPr>
              <a:t> </a:t>
            </a:r>
            <a:r>
              <a:rPr sz="1600" dirty="0">
                <a:latin typeface="Calibri Light"/>
                <a:cs typeface="Calibri Light"/>
              </a:rPr>
              <a:t>т</a:t>
            </a:r>
            <a:r>
              <a:rPr sz="1600" spc="-10" dirty="0">
                <a:latin typeface="Calibri Light"/>
                <a:cs typeface="Calibri Light"/>
              </a:rPr>
              <a:t>и</a:t>
            </a:r>
            <a:r>
              <a:rPr sz="1600" spc="-15" dirty="0">
                <a:latin typeface="Calibri Light"/>
                <a:cs typeface="Calibri Light"/>
              </a:rPr>
              <a:t>п</a:t>
            </a:r>
            <a:r>
              <a:rPr sz="1600" spc="-10" dirty="0">
                <a:latin typeface="Calibri Light"/>
                <a:cs typeface="Calibri Light"/>
              </a:rPr>
              <a:t>о</a:t>
            </a:r>
            <a:r>
              <a:rPr sz="1600" spc="-20" dirty="0">
                <a:latin typeface="Calibri Light"/>
                <a:cs typeface="Calibri Light"/>
              </a:rPr>
              <a:t>в</a:t>
            </a:r>
            <a:r>
              <a:rPr sz="1600" spc="-5" dirty="0">
                <a:latin typeface="Calibri Light"/>
                <a:cs typeface="Calibri Light"/>
              </a:rPr>
              <a:t>,</a:t>
            </a:r>
            <a:r>
              <a:rPr sz="1600" spc="-60" dirty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192</a:t>
            </a:r>
            <a:r>
              <a:rPr sz="1600" spc="-5" dirty="0">
                <a:latin typeface="Calibri Light"/>
                <a:cs typeface="Calibri Light"/>
              </a:rPr>
              <a:t>1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63539" y="3148075"/>
            <a:ext cx="22834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latin typeface="Calibri Light"/>
                <a:cs typeface="Calibri Light"/>
              </a:rPr>
              <a:t>Щ</a:t>
            </a:r>
            <a:r>
              <a:rPr sz="1600" spc="-10" dirty="0">
                <a:latin typeface="Calibri Light"/>
                <a:cs typeface="Calibri Light"/>
              </a:rPr>
              <a:t>е</a:t>
            </a:r>
            <a:r>
              <a:rPr sz="1600" spc="-15" dirty="0">
                <a:latin typeface="Calibri Light"/>
                <a:cs typeface="Calibri Light"/>
              </a:rPr>
              <a:t>б</a:t>
            </a:r>
            <a:r>
              <a:rPr sz="1600" spc="-30" dirty="0">
                <a:latin typeface="Calibri Light"/>
                <a:cs typeface="Calibri Light"/>
              </a:rPr>
              <a:t>е</a:t>
            </a:r>
            <a:r>
              <a:rPr sz="1600" spc="-20" dirty="0">
                <a:latin typeface="Calibri Light"/>
                <a:cs typeface="Calibri Light"/>
              </a:rPr>
              <a:t>ч</a:t>
            </a:r>
            <a:r>
              <a:rPr sz="1600" spc="-15" dirty="0">
                <a:latin typeface="Calibri Light"/>
                <a:cs typeface="Calibri Light"/>
              </a:rPr>
              <a:t>у</a:t>
            </a:r>
            <a:r>
              <a:rPr sz="1600" spc="-25" dirty="0">
                <a:latin typeface="Calibri Light"/>
                <a:cs typeface="Calibri Light"/>
              </a:rPr>
              <a:t>щ</a:t>
            </a:r>
            <a:r>
              <a:rPr sz="1600" spc="-15" dirty="0">
                <a:latin typeface="Calibri Light"/>
                <a:cs typeface="Calibri Light"/>
              </a:rPr>
              <a:t>и</a:t>
            </a:r>
            <a:r>
              <a:rPr sz="1600" spc="-5" dirty="0">
                <a:latin typeface="Calibri Light"/>
                <a:cs typeface="Calibri Light"/>
              </a:rPr>
              <a:t>е</a:t>
            </a:r>
            <a:r>
              <a:rPr sz="1600" spc="-60" dirty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м</a:t>
            </a:r>
            <a:r>
              <a:rPr sz="1600" spc="-20" dirty="0">
                <a:latin typeface="Calibri Light"/>
                <a:cs typeface="Calibri Light"/>
              </a:rPr>
              <a:t>а</a:t>
            </a:r>
            <a:r>
              <a:rPr sz="1600" spc="-25" dirty="0">
                <a:latin typeface="Calibri Light"/>
                <a:cs typeface="Calibri Light"/>
              </a:rPr>
              <a:t>ш</a:t>
            </a:r>
            <a:r>
              <a:rPr sz="1600" spc="-15" dirty="0">
                <a:latin typeface="Calibri Light"/>
                <a:cs typeface="Calibri Light"/>
              </a:rPr>
              <a:t>и</a:t>
            </a:r>
            <a:r>
              <a:rPr sz="1600" spc="-25" dirty="0">
                <a:latin typeface="Calibri Light"/>
                <a:cs typeface="Calibri Light"/>
              </a:rPr>
              <a:t>н</a:t>
            </a:r>
            <a:r>
              <a:rPr sz="1600" spc="-20" dirty="0">
                <a:latin typeface="Calibri Light"/>
                <a:cs typeface="Calibri Light"/>
              </a:rPr>
              <a:t>ы</a:t>
            </a:r>
            <a:r>
              <a:rPr sz="1600" spc="-5" dirty="0">
                <a:latin typeface="Calibri Light"/>
                <a:cs typeface="Calibri Light"/>
              </a:rPr>
              <a:t>,</a:t>
            </a:r>
            <a:r>
              <a:rPr sz="1600" spc="-45" dirty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192</a:t>
            </a:r>
            <a:r>
              <a:rPr sz="1600" spc="-5" dirty="0">
                <a:latin typeface="Calibri Light"/>
                <a:cs typeface="Calibri Light"/>
              </a:rPr>
              <a:t>2</a:t>
            </a:r>
            <a:endParaRPr sz="1600">
              <a:latin typeface="Calibri Light"/>
              <a:cs typeface="Calibri Light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99388" y="1112519"/>
            <a:ext cx="3223260" cy="22692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6248400" cy="446276"/>
          </a:xfrm>
        </p:spPr>
        <p:txBody>
          <a:bodyPr/>
          <a:lstStyle/>
          <a:p>
            <a:r>
              <a:rPr lang="ru-RU" dirty="0" smtClean="0"/>
              <a:t>Формируем </a:t>
            </a:r>
            <a:r>
              <a:rPr lang="ru-RU" dirty="0" err="1" smtClean="0"/>
              <a:t>креативное</a:t>
            </a:r>
            <a:r>
              <a:rPr lang="ru-RU" dirty="0" smtClean="0"/>
              <a:t> мышление 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752600" y="838200"/>
          <a:ext cx="61722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0" y="533400"/>
            <a:ext cx="2810536" cy="446276"/>
          </a:xfrm>
        </p:spPr>
        <p:txBody>
          <a:bodyPr/>
          <a:lstStyle/>
          <a:p>
            <a:r>
              <a:rPr lang="ru-RU" dirty="0" smtClean="0"/>
              <a:t>Ассоциации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1295400"/>
            <a:ext cx="7467600" cy="4835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5181600" cy="1785104"/>
          </a:xfrm>
        </p:spPr>
        <p:txBody>
          <a:bodyPr/>
          <a:lstStyle/>
          <a:p>
            <a:pPr algn="ctr"/>
            <a:r>
              <a:rPr lang="ru-RU" dirty="0" err="1" smtClean="0"/>
              <a:t>Друдл</a:t>
            </a:r>
            <a:r>
              <a:rPr lang="ru-RU" dirty="0" smtClean="0"/>
              <a:t> – это незаконченная картинка, которую нужно додумать или дорисовать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E:\креативность\e4f238aca2aecfea1b7ae.jpg"/>
          <p:cNvPicPr>
            <a:picLocks noChangeAspect="1" noChangeArrowheads="1"/>
          </p:cNvPicPr>
          <p:nvPr/>
        </p:nvPicPr>
        <p:blipFill>
          <a:blip r:embed="rId2" cstate="print"/>
          <a:srcRect r="1385" b="48647"/>
          <a:stretch>
            <a:fillRect/>
          </a:stretch>
        </p:blipFill>
        <p:spPr bwMode="auto">
          <a:xfrm>
            <a:off x="152400" y="1981200"/>
            <a:ext cx="8660791" cy="4486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1168" y="266700"/>
            <a:ext cx="498347" cy="68732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572000" y="3950971"/>
            <a:ext cx="4161281" cy="2076274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385"/>
              </a:spcBef>
            </a:pPr>
            <a:r>
              <a:rPr sz="2000" spc="-10" dirty="0">
                <a:latin typeface="Calibri Light"/>
                <a:cs typeface="Calibri Light"/>
              </a:rPr>
              <a:t>Познакомьтесь</a:t>
            </a:r>
            <a:r>
              <a:rPr sz="2000" spc="40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с</a:t>
            </a:r>
            <a:r>
              <a:rPr sz="2000" spc="-5" dirty="0">
                <a:latin typeface="Calibri Light"/>
                <a:cs typeface="Calibri Light"/>
              </a:rPr>
              <a:t> </a:t>
            </a:r>
            <a:r>
              <a:rPr sz="2000" spc="-10" dirty="0">
                <a:latin typeface="Calibri Light"/>
                <a:cs typeface="Calibri Light"/>
              </a:rPr>
              <a:t>творчеством </a:t>
            </a:r>
            <a:r>
              <a:rPr sz="2000" spc="-5" dirty="0">
                <a:latin typeface="Calibri Light"/>
                <a:cs typeface="Calibri Light"/>
              </a:rPr>
              <a:t> </a:t>
            </a:r>
            <a:r>
              <a:rPr sz="2000" spc="-10" dirty="0">
                <a:latin typeface="Calibri Light"/>
                <a:cs typeface="Calibri Light"/>
              </a:rPr>
              <a:t>Пауля</a:t>
            </a:r>
            <a:r>
              <a:rPr sz="2000" spc="5" dirty="0">
                <a:latin typeface="Calibri Light"/>
                <a:cs typeface="Calibri Light"/>
              </a:rPr>
              <a:t> </a:t>
            </a:r>
            <a:r>
              <a:rPr sz="2000" spc="-5" dirty="0">
                <a:latin typeface="Calibri Light"/>
                <a:cs typeface="Calibri Light"/>
              </a:rPr>
              <a:t>Клее.</a:t>
            </a:r>
            <a:r>
              <a:rPr sz="2000" spc="-10" dirty="0">
                <a:latin typeface="Calibri Light"/>
                <a:cs typeface="Calibri Light"/>
              </a:rPr>
              <a:t> </a:t>
            </a:r>
            <a:r>
              <a:rPr sz="2000" spc="-5" dirty="0">
                <a:latin typeface="Calibri Light"/>
                <a:cs typeface="Calibri Light"/>
              </a:rPr>
              <a:t>Рассмотрите </a:t>
            </a:r>
            <a:r>
              <a:rPr sz="2000" dirty="0">
                <a:latin typeface="Calibri Light"/>
                <a:cs typeface="Calibri Light"/>
              </a:rPr>
              <a:t> </a:t>
            </a:r>
            <a:r>
              <a:rPr sz="2000" spc="-5" dirty="0">
                <a:latin typeface="Calibri Light"/>
                <a:cs typeface="Calibri Light"/>
              </a:rPr>
              <a:t>представленные репродукции </a:t>
            </a:r>
            <a:r>
              <a:rPr sz="2000" dirty="0">
                <a:latin typeface="Calibri Light"/>
                <a:cs typeface="Calibri Light"/>
              </a:rPr>
              <a:t>и </a:t>
            </a:r>
            <a:r>
              <a:rPr sz="2000" spc="-530" dirty="0">
                <a:latin typeface="Calibri Light"/>
                <a:cs typeface="Calibri Light"/>
              </a:rPr>
              <a:t> </a:t>
            </a:r>
            <a:r>
              <a:rPr sz="2000" spc="-5" dirty="0">
                <a:latin typeface="Calibri Light"/>
                <a:cs typeface="Calibri Light"/>
              </a:rPr>
              <a:t>подготовьте </a:t>
            </a:r>
            <a:r>
              <a:rPr sz="2000" dirty="0">
                <a:latin typeface="Calibri Light"/>
                <a:cs typeface="Calibri Light"/>
              </a:rPr>
              <a:t>к </a:t>
            </a:r>
            <a:r>
              <a:rPr sz="2000" spc="-5" dirty="0">
                <a:latin typeface="Calibri Light"/>
                <a:cs typeface="Calibri Light"/>
              </a:rPr>
              <a:t>выставке </a:t>
            </a:r>
            <a:r>
              <a:rPr sz="2000" dirty="0">
                <a:latin typeface="Calibri Light"/>
                <a:cs typeface="Calibri Light"/>
              </a:rPr>
              <a:t>в </a:t>
            </a:r>
            <a:r>
              <a:rPr sz="2000" spc="-5" dirty="0">
                <a:latin typeface="Calibri Light"/>
                <a:cs typeface="Calibri Light"/>
              </a:rPr>
              <a:t>вашем </a:t>
            </a:r>
            <a:r>
              <a:rPr sz="2000" spc="-530" dirty="0">
                <a:latin typeface="Calibri Light"/>
                <a:cs typeface="Calibri Light"/>
              </a:rPr>
              <a:t> </a:t>
            </a:r>
            <a:r>
              <a:rPr sz="2000" spc="-5" dirty="0">
                <a:latin typeface="Calibri Light"/>
                <a:cs typeface="Calibri Light"/>
              </a:rPr>
              <a:t>классе</a:t>
            </a:r>
            <a:r>
              <a:rPr sz="2000" dirty="0">
                <a:latin typeface="Calibri Light"/>
                <a:cs typeface="Calibri Light"/>
              </a:rPr>
              <a:t> </a:t>
            </a:r>
            <a:r>
              <a:rPr sz="2000" spc="-5" dirty="0">
                <a:latin typeface="Calibri Light"/>
                <a:cs typeface="Calibri Light"/>
              </a:rPr>
              <a:t>два </a:t>
            </a:r>
            <a:r>
              <a:rPr sz="2000" spc="-10" dirty="0">
                <a:latin typeface="Calibri Light"/>
                <a:cs typeface="Calibri Light"/>
              </a:rPr>
              <a:t>экспоната,</a:t>
            </a:r>
            <a:endParaRPr sz="2000">
              <a:latin typeface="Calibri Light"/>
              <a:cs typeface="Calibri Light"/>
            </a:endParaRPr>
          </a:p>
          <a:p>
            <a:pPr marL="12700" marR="1116330">
              <a:lnSpc>
                <a:spcPts val="2590"/>
              </a:lnSpc>
              <a:spcBef>
                <a:spcPts val="40"/>
              </a:spcBef>
            </a:pPr>
            <a:r>
              <a:rPr sz="2000" dirty="0">
                <a:latin typeface="Calibri Light"/>
                <a:cs typeface="Calibri Light"/>
              </a:rPr>
              <a:t>выполненные</a:t>
            </a:r>
            <a:r>
              <a:rPr sz="2000" spc="-40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в</a:t>
            </a:r>
            <a:r>
              <a:rPr sz="2000" spc="-65" dirty="0">
                <a:latin typeface="Calibri Light"/>
                <a:cs typeface="Calibri Light"/>
              </a:rPr>
              <a:t> </a:t>
            </a:r>
            <a:r>
              <a:rPr sz="2000" spc="-5" dirty="0">
                <a:latin typeface="Calibri Light"/>
                <a:cs typeface="Calibri Light"/>
              </a:rPr>
              <a:t>манере </a:t>
            </a:r>
            <a:r>
              <a:rPr sz="2000" spc="-530" dirty="0">
                <a:latin typeface="Calibri Light"/>
                <a:cs typeface="Calibri Light"/>
              </a:rPr>
              <a:t> </a:t>
            </a:r>
            <a:r>
              <a:rPr sz="2000" spc="-5" dirty="0">
                <a:latin typeface="Calibri Light"/>
                <a:cs typeface="Calibri Light"/>
              </a:rPr>
              <a:t>художника.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506730" marR="5080">
              <a:lnSpc>
                <a:spcPts val="3460"/>
              </a:lnSpc>
              <a:spcBef>
                <a:spcPts val="535"/>
              </a:spcBef>
            </a:pPr>
            <a:r>
              <a:rPr sz="3200" spc="-20" dirty="0"/>
              <a:t>Примеры</a:t>
            </a:r>
            <a:r>
              <a:rPr sz="3200" spc="-114" dirty="0"/>
              <a:t> </a:t>
            </a:r>
            <a:r>
              <a:rPr sz="3200" spc="-20" dirty="0"/>
              <a:t>заданий:</a:t>
            </a:r>
            <a:r>
              <a:rPr sz="3200" spc="-95" dirty="0"/>
              <a:t> </a:t>
            </a:r>
            <a:r>
              <a:rPr sz="3200" spc="-25" dirty="0"/>
              <a:t>визуальное </a:t>
            </a:r>
            <a:r>
              <a:rPr sz="3200" spc="-710" dirty="0"/>
              <a:t> </a:t>
            </a:r>
            <a:r>
              <a:rPr sz="3200" spc="-30" dirty="0"/>
              <a:t>самовыражение</a:t>
            </a:r>
            <a:endParaRPr sz="320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95188" y="729995"/>
            <a:ext cx="2839212" cy="233934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8600" y="3733800"/>
            <a:ext cx="3496055" cy="261518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44397" y="6379565"/>
            <a:ext cx="20116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 Light"/>
                <a:cs typeface="Calibri Light"/>
              </a:rPr>
              <a:t>Пе</a:t>
            </a:r>
            <a:r>
              <a:rPr sz="1600" dirty="0">
                <a:latin typeface="Calibri Light"/>
                <a:cs typeface="Calibri Light"/>
              </a:rPr>
              <a:t>й</a:t>
            </a:r>
            <a:r>
              <a:rPr sz="1600" spc="-20" dirty="0">
                <a:latin typeface="Calibri Light"/>
                <a:cs typeface="Calibri Light"/>
              </a:rPr>
              <a:t>з</a:t>
            </a:r>
            <a:r>
              <a:rPr sz="1600" spc="-25" dirty="0">
                <a:latin typeface="Calibri Light"/>
                <a:cs typeface="Calibri Light"/>
              </a:rPr>
              <a:t>а</a:t>
            </a:r>
            <a:r>
              <a:rPr sz="1600" spc="-5" dirty="0">
                <a:latin typeface="Calibri Light"/>
                <a:cs typeface="Calibri Light"/>
              </a:rPr>
              <a:t>ж</a:t>
            </a:r>
            <a:r>
              <a:rPr sz="1600" spc="-65" dirty="0">
                <a:latin typeface="Calibri Light"/>
                <a:cs typeface="Calibri Light"/>
              </a:rPr>
              <a:t> </a:t>
            </a:r>
            <a:r>
              <a:rPr sz="1600" spc="-5" dirty="0">
                <a:latin typeface="Calibri Light"/>
                <a:cs typeface="Calibri Light"/>
              </a:rPr>
              <a:t>с</a:t>
            </a:r>
            <a:r>
              <a:rPr sz="1600" spc="-35" dirty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з</a:t>
            </a:r>
            <a:r>
              <a:rPr sz="1600" spc="-5" dirty="0">
                <a:latin typeface="Calibri Light"/>
                <a:cs typeface="Calibri Light"/>
              </a:rPr>
              <a:t>а</a:t>
            </a:r>
            <a:r>
              <a:rPr sz="1600" spc="-15" dirty="0">
                <a:latin typeface="Calibri Light"/>
                <a:cs typeface="Calibri Light"/>
              </a:rPr>
              <a:t>ка</a:t>
            </a:r>
            <a:r>
              <a:rPr sz="1600" spc="-10" dirty="0">
                <a:latin typeface="Calibri Light"/>
                <a:cs typeface="Calibri Light"/>
              </a:rPr>
              <a:t>т</a:t>
            </a:r>
            <a:r>
              <a:rPr sz="1600" spc="-25" dirty="0">
                <a:latin typeface="Calibri Light"/>
                <a:cs typeface="Calibri Light"/>
              </a:rPr>
              <a:t>о</a:t>
            </a:r>
            <a:r>
              <a:rPr sz="1600" spc="-20" dirty="0">
                <a:latin typeface="Calibri Light"/>
                <a:cs typeface="Calibri Light"/>
              </a:rPr>
              <a:t>м</a:t>
            </a:r>
            <a:r>
              <a:rPr sz="1600" spc="-5" dirty="0">
                <a:latin typeface="Calibri Light"/>
                <a:cs typeface="Calibri Light"/>
              </a:rPr>
              <a:t>,</a:t>
            </a:r>
            <a:r>
              <a:rPr sz="1600" spc="-60" dirty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192</a:t>
            </a:r>
            <a:r>
              <a:rPr sz="1600" spc="-5" dirty="0">
                <a:latin typeface="Calibri Light"/>
                <a:cs typeface="Calibri Light"/>
              </a:rPr>
              <a:t>3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23414" y="3378200"/>
            <a:ext cx="15779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 Light"/>
                <a:cs typeface="Calibri Light"/>
              </a:rPr>
              <a:t>Ш</a:t>
            </a:r>
            <a:r>
              <a:rPr sz="1600" spc="-15" dirty="0">
                <a:latin typeface="Calibri Light"/>
                <a:cs typeface="Calibri Light"/>
              </a:rPr>
              <a:t>ес</a:t>
            </a:r>
            <a:r>
              <a:rPr sz="1600" spc="-10" dirty="0">
                <a:latin typeface="Calibri Light"/>
                <a:cs typeface="Calibri Light"/>
              </a:rPr>
              <a:t>т</a:t>
            </a:r>
            <a:r>
              <a:rPr sz="1600" spc="-5" dirty="0">
                <a:latin typeface="Calibri Light"/>
                <a:cs typeface="Calibri Light"/>
              </a:rPr>
              <a:t>ь</a:t>
            </a:r>
            <a:r>
              <a:rPr sz="1600" spc="-65" dirty="0">
                <a:latin typeface="Calibri Light"/>
                <a:cs typeface="Calibri Light"/>
              </a:rPr>
              <a:t> </a:t>
            </a:r>
            <a:r>
              <a:rPr sz="1600" dirty="0">
                <a:latin typeface="Calibri Light"/>
                <a:cs typeface="Calibri Light"/>
              </a:rPr>
              <a:t>т</a:t>
            </a:r>
            <a:r>
              <a:rPr sz="1600" spc="-10" dirty="0">
                <a:latin typeface="Calibri Light"/>
                <a:cs typeface="Calibri Light"/>
              </a:rPr>
              <a:t>и</a:t>
            </a:r>
            <a:r>
              <a:rPr sz="1600" spc="-15" dirty="0">
                <a:latin typeface="Calibri Light"/>
                <a:cs typeface="Calibri Light"/>
              </a:rPr>
              <a:t>п</a:t>
            </a:r>
            <a:r>
              <a:rPr sz="1600" spc="-10" dirty="0">
                <a:latin typeface="Calibri Light"/>
                <a:cs typeface="Calibri Light"/>
              </a:rPr>
              <a:t>о</a:t>
            </a:r>
            <a:r>
              <a:rPr sz="1600" spc="-20" dirty="0">
                <a:latin typeface="Calibri Light"/>
                <a:cs typeface="Calibri Light"/>
              </a:rPr>
              <a:t>в</a:t>
            </a:r>
            <a:r>
              <a:rPr sz="1600" spc="-5" dirty="0">
                <a:latin typeface="Calibri Light"/>
                <a:cs typeface="Calibri Light"/>
              </a:rPr>
              <a:t>,</a:t>
            </a:r>
            <a:r>
              <a:rPr sz="1600" spc="-60" dirty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192</a:t>
            </a:r>
            <a:r>
              <a:rPr sz="1600" spc="-5" dirty="0">
                <a:latin typeface="Calibri Light"/>
                <a:cs typeface="Calibri Light"/>
              </a:rPr>
              <a:t>1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63539" y="3148075"/>
            <a:ext cx="22834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latin typeface="Calibri Light"/>
                <a:cs typeface="Calibri Light"/>
              </a:rPr>
              <a:t>Щ</a:t>
            </a:r>
            <a:r>
              <a:rPr sz="1600" spc="-10" dirty="0">
                <a:latin typeface="Calibri Light"/>
                <a:cs typeface="Calibri Light"/>
              </a:rPr>
              <a:t>е</a:t>
            </a:r>
            <a:r>
              <a:rPr sz="1600" spc="-15" dirty="0">
                <a:latin typeface="Calibri Light"/>
                <a:cs typeface="Calibri Light"/>
              </a:rPr>
              <a:t>б</a:t>
            </a:r>
            <a:r>
              <a:rPr sz="1600" spc="-30" dirty="0">
                <a:latin typeface="Calibri Light"/>
                <a:cs typeface="Calibri Light"/>
              </a:rPr>
              <a:t>е</a:t>
            </a:r>
            <a:r>
              <a:rPr sz="1600" spc="-20" dirty="0">
                <a:latin typeface="Calibri Light"/>
                <a:cs typeface="Calibri Light"/>
              </a:rPr>
              <a:t>ч</a:t>
            </a:r>
            <a:r>
              <a:rPr sz="1600" spc="-15" dirty="0">
                <a:latin typeface="Calibri Light"/>
                <a:cs typeface="Calibri Light"/>
              </a:rPr>
              <a:t>у</a:t>
            </a:r>
            <a:r>
              <a:rPr sz="1600" spc="-25" dirty="0">
                <a:latin typeface="Calibri Light"/>
                <a:cs typeface="Calibri Light"/>
              </a:rPr>
              <a:t>щ</a:t>
            </a:r>
            <a:r>
              <a:rPr sz="1600" spc="-15" dirty="0">
                <a:latin typeface="Calibri Light"/>
                <a:cs typeface="Calibri Light"/>
              </a:rPr>
              <a:t>и</a:t>
            </a:r>
            <a:r>
              <a:rPr sz="1600" spc="-5" dirty="0">
                <a:latin typeface="Calibri Light"/>
                <a:cs typeface="Calibri Light"/>
              </a:rPr>
              <a:t>е</a:t>
            </a:r>
            <a:r>
              <a:rPr sz="1600" spc="-60" dirty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м</a:t>
            </a:r>
            <a:r>
              <a:rPr sz="1600" spc="-20" dirty="0">
                <a:latin typeface="Calibri Light"/>
                <a:cs typeface="Calibri Light"/>
              </a:rPr>
              <a:t>а</a:t>
            </a:r>
            <a:r>
              <a:rPr sz="1600" spc="-25" dirty="0">
                <a:latin typeface="Calibri Light"/>
                <a:cs typeface="Calibri Light"/>
              </a:rPr>
              <a:t>ш</a:t>
            </a:r>
            <a:r>
              <a:rPr sz="1600" spc="-15" dirty="0">
                <a:latin typeface="Calibri Light"/>
                <a:cs typeface="Calibri Light"/>
              </a:rPr>
              <a:t>и</a:t>
            </a:r>
            <a:r>
              <a:rPr sz="1600" spc="-25" dirty="0">
                <a:latin typeface="Calibri Light"/>
                <a:cs typeface="Calibri Light"/>
              </a:rPr>
              <a:t>н</a:t>
            </a:r>
            <a:r>
              <a:rPr sz="1600" spc="-20" dirty="0">
                <a:latin typeface="Calibri Light"/>
                <a:cs typeface="Calibri Light"/>
              </a:rPr>
              <a:t>ы</a:t>
            </a:r>
            <a:r>
              <a:rPr sz="1600" spc="-5" dirty="0">
                <a:latin typeface="Calibri Light"/>
                <a:cs typeface="Calibri Light"/>
              </a:rPr>
              <a:t>,</a:t>
            </a:r>
            <a:r>
              <a:rPr sz="1600" spc="-45" dirty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192</a:t>
            </a:r>
            <a:r>
              <a:rPr sz="1600" spc="-5" dirty="0">
                <a:latin typeface="Calibri Light"/>
                <a:cs typeface="Calibri Light"/>
              </a:rPr>
              <a:t>2</a:t>
            </a:r>
            <a:endParaRPr sz="1600">
              <a:latin typeface="Calibri Light"/>
              <a:cs typeface="Calibri Light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99388" y="1112519"/>
            <a:ext cx="3223260" cy="22692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381000"/>
            <a:ext cx="3343936" cy="446276"/>
          </a:xfrm>
        </p:spPr>
        <p:txBody>
          <a:bodyPr/>
          <a:lstStyle/>
          <a:p>
            <a:r>
              <a:rPr lang="ru-RU" dirty="0" smtClean="0"/>
              <a:t>Разные решения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3400" y="1143000"/>
            <a:ext cx="4463415" cy="14605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E:\креативность\КМ_6_2020_ задания_page-0002.jpg"/>
          <p:cNvPicPr>
            <a:picLocks noChangeAspect="1" noChangeArrowheads="1"/>
          </p:cNvPicPr>
          <p:nvPr/>
        </p:nvPicPr>
        <p:blipFill>
          <a:blip r:embed="rId2" cstate="print"/>
          <a:srcRect l="11849" t="23991" r="8396" b="41856"/>
          <a:stretch>
            <a:fillRect/>
          </a:stretch>
        </p:blipFill>
        <p:spPr bwMode="auto">
          <a:xfrm>
            <a:off x="609600" y="1295400"/>
            <a:ext cx="7885044" cy="4772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000" y="381000"/>
            <a:ext cx="3801136" cy="446276"/>
          </a:xfrm>
        </p:spPr>
        <p:txBody>
          <a:bodyPr/>
          <a:lstStyle/>
          <a:p>
            <a:r>
              <a:rPr lang="ru-RU" dirty="0" smtClean="0"/>
              <a:t>Неожиданные связи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E:\креативность\КМ_6_2020_ задания_page-0006.jpg"/>
          <p:cNvPicPr>
            <a:picLocks noChangeAspect="1" noChangeArrowheads="1"/>
          </p:cNvPicPr>
          <p:nvPr/>
        </p:nvPicPr>
        <p:blipFill>
          <a:blip r:embed="rId2" cstate="print"/>
          <a:srcRect l="11528" t="8076" r="1735" b="75969"/>
          <a:stretch>
            <a:fillRect/>
          </a:stretch>
        </p:blipFill>
        <p:spPr bwMode="auto">
          <a:xfrm>
            <a:off x="533400" y="838200"/>
            <a:ext cx="8001000" cy="2209800"/>
          </a:xfrm>
          <a:prstGeom prst="rect">
            <a:avLst/>
          </a:prstGeom>
          <a:noFill/>
        </p:spPr>
      </p:pic>
      <p:pic>
        <p:nvPicPr>
          <p:cNvPr id="5" name="Picture 2" descr="E:\креативность\КМ_6_2020_ задания_page-0002.jpg"/>
          <p:cNvPicPr>
            <a:picLocks noChangeAspect="1" noChangeArrowheads="1"/>
          </p:cNvPicPr>
          <p:nvPr/>
        </p:nvPicPr>
        <p:blipFill>
          <a:blip r:embed="rId3" cstate="print"/>
          <a:srcRect l="23410" t="34897" r="61175" b="41856"/>
          <a:stretch>
            <a:fillRect/>
          </a:stretch>
        </p:blipFill>
        <p:spPr bwMode="auto">
          <a:xfrm>
            <a:off x="762000" y="3352800"/>
            <a:ext cx="1524000" cy="3248526"/>
          </a:xfrm>
          <a:prstGeom prst="rect">
            <a:avLst/>
          </a:prstGeom>
          <a:noFill/>
        </p:spPr>
      </p:pic>
      <p:pic>
        <p:nvPicPr>
          <p:cNvPr id="6" name="Picture 2" descr="E:\креативность\КМ_6_2020_ задания_page-0002.jpg"/>
          <p:cNvPicPr>
            <a:picLocks noChangeAspect="1" noChangeArrowheads="1"/>
          </p:cNvPicPr>
          <p:nvPr/>
        </p:nvPicPr>
        <p:blipFill>
          <a:blip r:embed="rId3" cstate="print"/>
          <a:srcRect l="61947" t="23991" r="24180" b="54742"/>
          <a:stretch>
            <a:fillRect/>
          </a:stretch>
        </p:blipFill>
        <p:spPr bwMode="auto">
          <a:xfrm>
            <a:off x="6553200" y="3429000"/>
            <a:ext cx="13716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782955" marR="5080">
              <a:lnSpc>
                <a:spcPts val="3460"/>
              </a:lnSpc>
              <a:spcBef>
                <a:spcPts val="535"/>
              </a:spcBef>
            </a:pPr>
            <a:r>
              <a:rPr sz="3200" spc="-30" dirty="0"/>
              <a:t>Модели</a:t>
            </a:r>
            <a:r>
              <a:rPr sz="3200" spc="-95" dirty="0"/>
              <a:t> </a:t>
            </a:r>
            <a:r>
              <a:rPr sz="3200" spc="-25" dirty="0"/>
              <a:t>заданий:</a:t>
            </a:r>
            <a:r>
              <a:rPr sz="3200" spc="-85" dirty="0"/>
              <a:t> </a:t>
            </a:r>
            <a:r>
              <a:rPr sz="3200" spc="-25" dirty="0"/>
              <a:t>письменное </a:t>
            </a:r>
            <a:r>
              <a:rPr sz="3200" spc="-710" dirty="0"/>
              <a:t> </a:t>
            </a:r>
            <a:r>
              <a:rPr sz="3200" spc="-30" dirty="0"/>
              <a:t>самовыражение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35381" y="1778965"/>
            <a:ext cx="8408035" cy="4065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2960" indent="-463550">
              <a:lnSpc>
                <a:spcPct val="100000"/>
              </a:lnSpc>
              <a:spcBef>
                <a:spcPts val="100"/>
              </a:spcBef>
              <a:buAutoNum type="arabicParenBoth"/>
              <a:tabLst>
                <a:tab pos="823594" algn="l"/>
              </a:tabLst>
            </a:pPr>
            <a:r>
              <a:rPr sz="2400" spc="-25" dirty="0">
                <a:latin typeface="Microsoft Sans Serif"/>
                <a:cs typeface="Microsoft Sans Serif"/>
              </a:rPr>
              <a:t>создание</a:t>
            </a:r>
            <a:r>
              <a:rPr sz="2400" spc="60" dirty="0">
                <a:latin typeface="Microsoft Sans Serif"/>
                <a:cs typeface="Microsoft Sans Serif"/>
              </a:rPr>
              <a:t> </a:t>
            </a:r>
            <a:r>
              <a:rPr sz="2400" b="1" i="1" spc="-10" dirty="0">
                <a:latin typeface="Arial"/>
                <a:cs typeface="Arial"/>
              </a:rPr>
              <a:t>свободных</a:t>
            </a:r>
            <a:r>
              <a:rPr sz="2400" b="1" i="1" spc="25" dirty="0">
                <a:latin typeface="Arial"/>
                <a:cs typeface="Arial"/>
              </a:rPr>
              <a:t> </a:t>
            </a:r>
            <a:r>
              <a:rPr sz="2400" b="1" i="1" spc="-5" dirty="0">
                <a:latin typeface="Arial"/>
                <a:cs typeface="Arial"/>
              </a:rPr>
              <a:t>высказываний</a:t>
            </a:r>
            <a:r>
              <a:rPr sz="2400" b="1" i="1" spc="45" dirty="0">
                <a:latin typeface="Arial"/>
                <a:cs typeface="Arial"/>
              </a:rPr>
              <a:t> </a:t>
            </a:r>
            <a:r>
              <a:rPr sz="2400" b="1" i="1" dirty="0">
                <a:latin typeface="Arial"/>
                <a:cs typeface="Arial"/>
              </a:rPr>
              <a:t>и</a:t>
            </a:r>
            <a:r>
              <a:rPr sz="2400" b="1" i="1" spc="25" dirty="0">
                <a:latin typeface="Arial"/>
                <a:cs typeface="Arial"/>
              </a:rPr>
              <a:t> </a:t>
            </a:r>
            <a:r>
              <a:rPr sz="2400" b="1" i="1" spc="-10" dirty="0">
                <a:latin typeface="Arial"/>
                <a:cs typeface="Arial"/>
              </a:rPr>
              <a:t>текстов</a:t>
            </a:r>
            <a:r>
              <a:rPr sz="2400" b="1" i="1" spc="25" dirty="0">
                <a:latin typeface="Arial"/>
                <a:cs typeface="Arial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(с</a:t>
            </a:r>
            <a:endParaRPr sz="240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400" spc="-35" dirty="0">
                <a:latin typeface="Microsoft Sans Serif"/>
                <a:cs typeface="Microsoft Sans Serif"/>
              </a:rPr>
              <a:t>указанными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ограничениями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по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объёму);</a:t>
            </a:r>
            <a:endParaRPr sz="2400">
              <a:latin typeface="Microsoft Sans Serif"/>
              <a:cs typeface="Microsoft Sans Serif"/>
            </a:endParaRPr>
          </a:p>
          <a:p>
            <a:pPr marL="12700" marR="5080" indent="347345" algn="just">
              <a:lnSpc>
                <a:spcPct val="100000"/>
              </a:lnSpc>
              <a:spcBef>
                <a:spcPts val="994"/>
              </a:spcBef>
              <a:buAutoNum type="arabicParenBoth" startAt="2"/>
              <a:tabLst>
                <a:tab pos="973455" algn="l"/>
              </a:tabLst>
            </a:pPr>
            <a:r>
              <a:rPr sz="2400" spc="-15" dirty="0">
                <a:latin typeface="Microsoft Sans Serif"/>
                <a:cs typeface="Microsoft Sans Serif"/>
              </a:rPr>
              <a:t>выдвижение</a:t>
            </a:r>
            <a:r>
              <a:rPr sz="2400" spc="610" dirty="0">
                <a:latin typeface="Microsoft Sans Serif"/>
                <a:cs typeface="Microsoft Sans Serif"/>
              </a:rPr>
              <a:t> </a:t>
            </a:r>
            <a:r>
              <a:rPr sz="2400" b="1" i="1" dirty="0">
                <a:latin typeface="Arial"/>
                <a:cs typeface="Arial"/>
              </a:rPr>
              <a:t>идей</a:t>
            </a:r>
            <a:r>
              <a:rPr sz="2400" b="1" i="1" spc="5" dirty="0">
                <a:latin typeface="Arial"/>
                <a:cs typeface="Arial"/>
              </a:rPr>
              <a:t> </a:t>
            </a:r>
            <a:r>
              <a:rPr sz="2400" b="1" i="1" spc="-5" dirty="0">
                <a:latin typeface="Arial"/>
                <a:cs typeface="Arial"/>
              </a:rPr>
              <a:t>для</a:t>
            </a:r>
            <a:r>
              <a:rPr sz="2400" b="1" i="1" dirty="0">
                <a:latin typeface="Arial"/>
                <a:cs typeface="Arial"/>
              </a:rPr>
              <a:t> </a:t>
            </a:r>
            <a:r>
              <a:rPr sz="2400" b="1" i="1" spc="-10" dirty="0">
                <a:latin typeface="Arial"/>
                <a:cs typeface="Arial"/>
              </a:rPr>
              <a:t>создания</a:t>
            </a:r>
            <a:r>
              <a:rPr sz="2400" b="1" i="1" spc="-5" dirty="0">
                <a:latin typeface="Arial"/>
                <a:cs typeface="Arial"/>
              </a:rPr>
              <a:t> </a:t>
            </a:r>
            <a:r>
              <a:rPr sz="2400" b="1" i="1" spc="-15" dirty="0">
                <a:latin typeface="Arial"/>
                <a:cs typeface="Arial"/>
              </a:rPr>
              <a:t>текстов</a:t>
            </a:r>
            <a:r>
              <a:rPr sz="2400" b="1" i="1" spc="-10" dirty="0">
                <a:latin typeface="Arial"/>
                <a:cs typeface="Arial"/>
              </a:rPr>
              <a:t> </a:t>
            </a:r>
            <a:r>
              <a:rPr sz="2400" b="1" i="1" dirty="0">
                <a:latin typeface="Arial"/>
                <a:cs typeface="Arial"/>
              </a:rPr>
              <a:t>на </a:t>
            </a:r>
            <a:r>
              <a:rPr sz="2400" b="1" i="1" spc="5" dirty="0">
                <a:latin typeface="Arial"/>
                <a:cs typeface="Arial"/>
              </a:rPr>
              <a:t> </a:t>
            </a:r>
            <a:r>
              <a:rPr sz="2400" b="1" i="1" spc="-15" dirty="0">
                <a:latin typeface="Arial"/>
                <a:cs typeface="Arial"/>
              </a:rPr>
              <a:t>основе </a:t>
            </a:r>
            <a:r>
              <a:rPr sz="2400" b="1" i="1" dirty="0">
                <a:latin typeface="Arial"/>
                <a:cs typeface="Arial"/>
              </a:rPr>
              <a:t>рассмотрения </a:t>
            </a:r>
            <a:r>
              <a:rPr sz="2400" b="1" i="1" spc="-5" dirty="0">
                <a:latin typeface="Arial"/>
                <a:cs typeface="Arial"/>
              </a:rPr>
              <a:t>различных </a:t>
            </a:r>
            <a:r>
              <a:rPr sz="2400" b="1" i="1" spc="-10" dirty="0">
                <a:latin typeface="Arial"/>
                <a:cs typeface="Arial"/>
              </a:rPr>
              <a:t>стимулов</a:t>
            </a:r>
            <a:r>
              <a:rPr sz="2400" spc="-10" dirty="0">
                <a:latin typeface="Microsoft Sans Serif"/>
                <a:cs typeface="Microsoft Sans Serif"/>
              </a:rPr>
              <a:t>, </a:t>
            </a:r>
            <a:r>
              <a:rPr sz="2400" spc="-40" dirty="0">
                <a:latin typeface="Microsoft Sans Serif"/>
                <a:cs typeface="Microsoft Sans Serif"/>
              </a:rPr>
              <a:t>таких </a:t>
            </a:r>
            <a:r>
              <a:rPr sz="2400" spc="-90" dirty="0">
                <a:latin typeface="Microsoft Sans Serif"/>
                <a:cs typeface="Microsoft Sans Serif"/>
              </a:rPr>
              <a:t>как </a:t>
            </a:r>
            <a:r>
              <a:rPr sz="2400" spc="-8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фантастические </a:t>
            </a:r>
            <a:r>
              <a:rPr sz="2400" dirty="0">
                <a:latin typeface="Microsoft Sans Serif"/>
                <a:cs typeface="Microsoft Sans Serif"/>
              </a:rPr>
              <a:t>иллюстрации, </a:t>
            </a:r>
            <a:r>
              <a:rPr sz="2400" spc="-10" dirty="0">
                <a:latin typeface="Microsoft Sans Serif"/>
                <a:cs typeface="Microsoft Sans Serif"/>
              </a:rPr>
              <a:t>рисованные </a:t>
            </a:r>
            <a:r>
              <a:rPr sz="2400" spc="-30" dirty="0">
                <a:latin typeface="Microsoft Sans Serif"/>
                <a:cs typeface="Microsoft Sans Serif"/>
              </a:rPr>
              <a:t>мультфильмы </a:t>
            </a:r>
            <a:r>
              <a:rPr sz="2400" spc="-25" dirty="0">
                <a:latin typeface="Microsoft Sans Serif"/>
                <a:cs typeface="Microsoft Sans Serif"/>
              </a:rPr>
              <a:t> </a:t>
            </a:r>
            <a:r>
              <a:rPr sz="2400" spc="-60" dirty="0">
                <a:latin typeface="Microsoft Sans Serif"/>
                <a:cs typeface="Microsoft Sans Serif"/>
              </a:rPr>
              <a:t>без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35" dirty="0">
                <a:latin typeface="Microsoft Sans Serif"/>
                <a:cs typeface="Microsoft Sans Serif"/>
              </a:rPr>
              <a:t>заголовков,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10" dirty="0">
                <a:latin typeface="Microsoft Sans Serif"/>
                <a:cs typeface="Microsoft Sans Serif"/>
              </a:rPr>
              <a:t>или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ряд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абстрактных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40" dirty="0">
                <a:latin typeface="Microsoft Sans Serif"/>
                <a:cs typeface="Microsoft Sans Serif"/>
              </a:rPr>
              <a:t>картинок;</a:t>
            </a:r>
            <a:endParaRPr sz="2400">
              <a:latin typeface="Microsoft Sans Serif"/>
              <a:cs typeface="Microsoft Sans Serif"/>
            </a:endParaRPr>
          </a:p>
          <a:p>
            <a:pPr marL="12700" marR="7620" indent="347345" algn="just">
              <a:lnSpc>
                <a:spcPct val="100000"/>
              </a:lnSpc>
              <a:spcBef>
                <a:spcPts val="994"/>
              </a:spcBef>
              <a:buFont typeface="Microsoft Sans Serif"/>
              <a:buAutoNum type="arabicParenBoth" startAt="2"/>
              <a:tabLst>
                <a:tab pos="837565" algn="l"/>
              </a:tabLst>
            </a:pPr>
            <a:r>
              <a:rPr sz="2400" b="1" i="1" spc="-20" dirty="0">
                <a:latin typeface="Arial"/>
                <a:cs typeface="Arial"/>
              </a:rPr>
              <a:t>оценка </a:t>
            </a:r>
            <a:r>
              <a:rPr sz="2400" b="1" i="1" spc="-5" dirty="0">
                <a:latin typeface="Arial"/>
                <a:cs typeface="Arial"/>
              </a:rPr>
              <a:t>креативности </a:t>
            </a:r>
            <a:r>
              <a:rPr sz="2400" spc="-25" dirty="0">
                <a:latin typeface="Microsoft Sans Serif"/>
                <a:cs typeface="Microsoft Sans Serif"/>
              </a:rPr>
              <a:t>приводимых высказываний, </a:t>
            </a:r>
            <a:r>
              <a:rPr sz="2400" spc="-2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например,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35" dirty="0">
                <a:latin typeface="Microsoft Sans Serif"/>
                <a:cs typeface="Microsoft Sans Serif"/>
              </a:rPr>
              <a:t>заголовков,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историй,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лозунгов,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и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80" dirty="0">
                <a:latin typeface="Microsoft Sans Serif"/>
                <a:cs typeface="Microsoft Sans Serif"/>
              </a:rPr>
              <a:t>т.п.</a:t>
            </a:r>
            <a:r>
              <a:rPr sz="2400" dirty="0">
                <a:latin typeface="Microsoft Sans Serif"/>
                <a:cs typeface="Microsoft Sans Serif"/>
              </a:rPr>
              <a:t> и</a:t>
            </a:r>
            <a:endParaRPr sz="2400">
              <a:latin typeface="Microsoft Sans Serif"/>
              <a:cs typeface="Microsoft Sans Serif"/>
            </a:endParaRPr>
          </a:p>
          <a:p>
            <a:pPr marL="12700" marR="6350" indent="347345" algn="just">
              <a:lnSpc>
                <a:spcPct val="100000"/>
              </a:lnSpc>
              <a:spcBef>
                <a:spcPts val="1015"/>
              </a:spcBef>
              <a:buFont typeface="Microsoft Sans Serif"/>
              <a:buAutoNum type="arabicParenBoth" startAt="2"/>
              <a:tabLst>
                <a:tab pos="1052195" algn="l"/>
              </a:tabLst>
            </a:pPr>
            <a:r>
              <a:rPr sz="2400" b="1" i="1" spc="-15" dirty="0">
                <a:latin typeface="Arial"/>
                <a:cs typeface="Arial"/>
              </a:rPr>
              <a:t>совершенствование</a:t>
            </a:r>
            <a:r>
              <a:rPr sz="2400" b="1" i="1" spc="640" dirty="0">
                <a:latin typeface="Arial"/>
                <a:cs typeface="Arial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собственных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spc="10" dirty="0">
                <a:latin typeface="Microsoft Sans Serif"/>
                <a:cs typeface="Microsoft Sans Serif"/>
              </a:rPr>
              <a:t>или</a:t>
            </a:r>
            <a:r>
              <a:rPr sz="2400" spc="66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чужих </a:t>
            </a:r>
            <a:r>
              <a:rPr sz="2400" spc="-2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текстов.</a:t>
            </a:r>
            <a:endParaRPr sz="24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1168" y="266700"/>
            <a:ext cx="498347" cy="687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6238"/>
            <a:ext cx="9144000" cy="610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770255" marR="5080">
              <a:lnSpc>
                <a:spcPts val="3460"/>
              </a:lnSpc>
              <a:spcBef>
                <a:spcPts val="535"/>
              </a:spcBef>
            </a:pPr>
            <a:r>
              <a:rPr sz="3200" spc="-30" dirty="0"/>
              <a:t>Модели</a:t>
            </a:r>
            <a:r>
              <a:rPr sz="3200" spc="-85" dirty="0"/>
              <a:t> </a:t>
            </a:r>
            <a:r>
              <a:rPr sz="3200" spc="-25" dirty="0"/>
              <a:t>заданий:</a:t>
            </a:r>
            <a:r>
              <a:rPr sz="3200" spc="-75" dirty="0"/>
              <a:t> </a:t>
            </a:r>
            <a:r>
              <a:rPr sz="3200" spc="-25" dirty="0"/>
              <a:t>визуальное </a:t>
            </a:r>
            <a:r>
              <a:rPr sz="3200" spc="-705" dirty="0"/>
              <a:t> </a:t>
            </a:r>
            <a:r>
              <a:rPr sz="3200" spc="-30" dirty="0"/>
              <a:t>самовыражение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72592" y="1660347"/>
            <a:ext cx="8490585" cy="4303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indent="347345" algn="just">
              <a:lnSpc>
                <a:spcPct val="100000"/>
              </a:lnSpc>
              <a:spcBef>
                <a:spcPts val="100"/>
              </a:spcBef>
              <a:buFont typeface="Microsoft Sans Serif"/>
              <a:buAutoNum type="arabicParenBoth"/>
              <a:tabLst>
                <a:tab pos="898525" algn="l"/>
              </a:tabLst>
            </a:pPr>
            <a:r>
              <a:rPr sz="2400" b="1" i="1" spc="-5" dirty="0">
                <a:latin typeface="Arial"/>
                <a:cs typeface="Arial"/>
              </a:rPr>
              <a:t>выдвижение </a:t>
            </a:r>
            <a:r>
              <a:rPr sz="2400" b="1" i="1" dirty="0">
                <a:latin typeface="Arial"/>
                <a:cs typeface="Arial"/>
              </a:rPr>
              <a:t>идей </a:t>
            </a:r>
            <a:r>
              <a:rPr sz="2400" spc="10" dirty="0">
                <a:latin typeface="Microsoft Sans Serif"/>
                <a:cs typeface="Microsoft Sans Serif"/>
              </a:rPr>
              <a:t>для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своих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проектов</a:t>
            </a:r>
            <a:r>
              <a:rPr sz="2400" spc="-2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на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основе </a:t>
            </a:r>
            <a:r>
              <a:rPr sz="2400" spc="-10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заданного </a:t>
            </a:r>
            <a:r>
              <a:rPr sz="2400" spc="-10" dirty="0">
                <a:latin typeface="Microsoft Sans Serif"/>
                <a:cs typeface="Microsoft Sans Serif"/>
              </a:rPr>
              <a:t>сценария </a:t>
            </a:r>
            <a:r>
              <a:rPr sz="2400" spc="-5" dirty="0">
                <a:latin typeface="Microsoft Sans Serif"/>
                <a:cs typeface="Microsoft Sans Serif"/>
              </a:rPr>
              <a:t>и </a:t>
            </a:r>
            <a:r>
              <a:rPr sz="2400" spc="-15" dirty="0">
                <a:latin typeface="Microsoft Sans Serif"/>
                <a:cs typeface="Microsoft Sans Serif"/>
              </a:rPr>
              <a:t>исходных </a:t>
            </a:r>
            <a:r>
              <a:rPr sz="2400" spc="-30" dirty="0">
                <a:latin typeface="Microsoft Sans Serif"/>
                <a:cs typeface="Microsoft Sans Serif"/>
              </a:rPr>
              <a:t>установок </a:t>
            </a:r>
            <a:r>
              <a:rPr sz="2400" spc="-15" dirty="0">
                <a:latin typeface="Microsoft Sans Serif"/>
                <a:cs typeface="Microsoft Sans Serif"/>
              </a:rPr>
              <a:t>(например, на </a:t>
            </a:r>
            <a:r>
              <a:rPr sz="2400" spc="-1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тех </a:t>
            </a:r>
            <a:r>
              <a:rPr sz="2400" spc="-15" dirty="0">
                <a:latin typeface="Microsoft Sans Serif"/>
                <a:cs typeface="Microsoft Sans Serif"/>
              </a:rPr>
              <a:t>деталях, </a:t>
            </a:r>
            <a:r>
              <a:rPr sz="2400" spc="-30" dirty="0">
                <a:latin typeface="Microsoft Sans Serif"/>
                <a:cs typeface="Microsoft Sans Serif"/>
              </a:rPr>
              <a:t>которые </a:t>
            </a:r>
            <a:r>
              <a:rPr sz="2400" spc="-25" dirty="0">
                <a:latin typeface="Microsoft Sans Serif"/>
                <a:cs typeface="Microsoft Sans Serif"/>
              </a:rPr>
              <a:t>должны </a:t>
            </a:r>
            <a:r>
              <a:rPr sz="2400" spc="-5" dirty="0">
                <a:latin typeface="Microsoft Sans Serif"/>
                <a:cs typeface="Microsoft Sans Serif"/>
              </a:rPr>
              <a:t>быть </a:t>
            </a:r>
            <a:r>
              <a:rPr sz="2400" spc="-30" dirty="0">
                <a:latin typeface="Microsoft Sans Serif"/>
                <a:cs typeface="Microsoft Sans Serif"/>
              </a:rPr>
              <a:t>включены </a:t>
            </a:r>
            <a:r>
              <a:rPr sz="2400" dirty="0">
                <a:latin typeface="Microsoft Sans Serif"/>
                <a:cs typeface="Microsoft Sans Serif"/>
              </a:rPr>
              <a:t>в </a:t>
            </a:r>
            <a:r>
              <a:rPr sz="2400" spc="-65" dirty="0">
                <a:latin typeface="Microsoft Sans Serif"/>
                <a:cs typeface="Microsoft Sans Serif"/>
              </a:rPr>
              <a:t>проект, </a:t>
            </a:r>
            <a:r>
              <a:rPr sz="2400" dirty="0">
                <a:latin typeface="Microsoft Sans Serif"/>
                <a:cs typeface="Microsoft Sans Serif"/>
              </a:rPr>
              <a:t>или 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тех</a:t>
            </a:r>
            <a:r>
              <a:rPr sz="2400" spc="-2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инструментах</a:t>
            </a:r>
            <a:r>
              <a:rPr sz="2400" spc="610" dirty="0">
                <a:latin typeface="Microsoft Sans Serif"/>
                <a:cs typeface="Microsoft Sans Serif"/>
              </a:rPr>
              <a:t> </a:t>
            </a:r>
            <a:r>
              <a:rPr sz="2400" spc="10" dirty="0">
                <a:latin typeface="Microsoft Sans Serif"/>
                <a:cs typeface="Microsoft Sans Serif"/>
              </a:rPr>
              <a:t>или</a:t>
            </a:r>
            <a:r>
              <a:rPr sz="2400" spc="66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способах,</a:t>
            </a:r>
            <a:r>
              <a:rPr sz="2400" spc="610" dirty="0">
                <a:latin typeface="Microsoft Sans Serif"/>
                <a:cs typeface="Microsoft Sans Serif"/>
              </a:rPr>
              <a:t> </a:t>
            </a:r>
            <a:r>
              <a:rPr sz="2400" spc="-35" dirty="0">
                <a:latin typeface="Microsoft Sans Serif"/>
                <a:cs typeface="Microsoft Sans Serif"/>
              </a:rPr>
              <a:t>которые</a:t>
            </a:r>
            <a:r>
              <a:rPr sz="2400" spc="-30" dirty="0">
                <a:latin typeface="Microsoft Sans Serif"/>
                <a:cs typeface="Microsoft Sans Serif"/>
              </a:rPr>
              <a:t> необходимо </a:t>
            </a:r>
            <a:r>
              <a:rPr sz="2400" spc="-25" dirty="0">
                <a:latin typeface="Microsoft Sans Serif"/>
                <a:cs typeface="Microsoft Sans Serif"/>
              </a:rPr>
              <a:t> использовать);</a:t>
            </a:r>
            <a:endParaRPr sz="2400">
              <a:latin typeface="Microsoft Sans Serif"/>
              <a:cs typeface="Microsoft Sans Serif"/>
            </a:endParaRPr>
          </a:p>
          <a:p>
            <a:pPr marL="12700" marR="5080" indent="347345" algn="just">
              <a:lnSpc>
                <a:spcPct val="100000"/>
              </a:lnSpc>
              <a:spcBef>
                <a:spcPts val="1000"/>
              </a:spcBef>
              <a:buFont typeface="Microsoft Sans Serif"/>
              <a:buAutoNum type="arabicParenBoth"/>
              <a:tabLst>
                <a:tab pos="972185" algn="l"/>
              </a:tabLst>
            </a:pPr>
            <a:r>
              <a:rPr sz="2400" b="1" i="1" spc="-20" dirty="0">
                <a:latin typeface="Arial"/>
                <a:cs typeface="Arial"/>
              </a:rPr>
              <a:t>оценка</a:t>
            </a:r>
            <a:r>
              <a:rPr sz="2400" b="1" i="1" spc="-15" dirty="0">
                <a:latin typeface="Arial"/>
                <a:cs typeface="Arial"/>
              </a:rPr>
              <a:t> </a:t>
            </a:r>
            <a:r>
              <a:rPr sz="2400" b="1" i="1" dirty="0">
                <a:latin typeface="Arial"/>
                <a:cs typeface="Arial"/>
              </a:rPr>
              <a:t>креативности</a:t>
            </a:r>
            <a:r>
              <a:rPr sz="2400" b="1" i="1" spc="5" dirty="0">
                <a:latin typeface="Arial"/>
                <a:cs typeface="Arial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собственных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spc="10" dirty="0">
                <a:latin typeface="Microsoft Sans Serif"/>
                <a:cs typeface="Microsoft Sans Serif"/>
              </a:rPr>
              <a:t>или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чужих </a:t>
            </a:r>
            <a:r>
              <a:rPr sz="2400" spc="-2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идей</a:t>
            </a:r>
            <a:r>
              <a:rPr sz="2400" dirty="0">
                <a:latin typeface="Microsoft Sans Serif"/>
                <a:cs typeface="Microsoft Sans Serif"/>
              </a:rPr>
              <a:t> с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позиций</a:t>
            </a:r>
            <a:r>
              <a:rPr sz="2400" spc="-2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их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ясности,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привлекательности</a:t>
            </a:r>
            <a:r>
              <a:rPr sz="2400" spc="-20" dirty="0">
                <a:latin typeface="Microsoft Sans Serif"/>
                <a:cs typeface="Microsoft Sans Serif"/>
              </a:rPr>
              <a:t> </a:t>
            </a:r>
            <a:r>
              <a:rPr sz="2400" spc="5" dirty="0">
                <a:latin typeface="Microsoft Sans Serif"/>
                <a:cs typeface="Microsoft Sans Serif"/>
              </a:rPr>
              <a:t>или 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новизны;</a:t>
            </a:r>
            <a:endParaRPr sz="2400">
              <a:latin typeface="Microsoft Sans Serif"/>
              <a:cs typeface="Microsoft Sans Serif"/>
            </a:endParaRPr>
          </a:p>
          <a:p>
            <a:pPr marL="12700" marR="6350" indent="347345" algn="just">
              <a:lnSpc>
                <a:spcPct val="100000"/>
              </a:lnSpc>
              <a:spcBef>
                <a:spcPts val="1000"/>
              </a:spcBef>
              <a:buFont typeface="Microsoft Sans Serif"/>
              <a:buAutoNum type="arabicParenBoth"/>
              <a:tabLst>
                <a:tab pos="854075" algn="l"/>
              </a:tabLst>
            </a:pPr>
            <a:r>
              <a:rPr sz="2400" b="1" i="1" spc="-15" dirty="0">
                <a:latin typeface="Arial"/>
                <a:cs typeface="Arial"/>
              </a:rPr>
              <a:t>совершенствование </a:t>
            </a:r>
            <a:r>
              <a:rPr sz="2400" b="1" i="1" spc="-10" dirty="0">
                <a:latin typeface="Arial"/>
                <a:cs typeface="Arial"/>
              </a:rPr>
              <a:t>изображений </a:t>
            </a:r>
            <a:r>
              <a:rPr sz="2400" dirty="0">
                <a:latin typeface="Microsoft Sans Serif"/>
                <a:cs typeface="Microsoft Sans Serif"/>
              </a:rPr>
              <a:t>в </a:t>
            </a:r>
            <a:r>
              <a:rPr sz="2400" spc="-20" dirty="0">
                <a:latin typeface="Microsoft Sans Serif"/>
                <a:cs typeface="Microsoft Sans Serif"/>
              </a:rPr>
              <a:t>соответствии </a:t>
            </a:r>
            <a:r>
              <a:rPr sz="2400" spc="-1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с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данными</a:t>
            </a:r>
            <a:r>
              <a:rPr sz="2400" spc="-1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инструкциями</a:t>
            </a:r>
            <a:r>
              <a:rPr sz="2400" spc="-2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или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дополнительной </a:t>
            </a:r>
            <a:r>
              <a:rPr sz="2400" spc="-1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информацией.</a:t>
            </a:r>
            <a:endParaRPr sz="24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1168" y="277368"/>
            <a:ext cx="498347" cy="68884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7620" y="186055"/>
            <a:ext cx="6688455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z="3200" spc="-30" dirty="0"/>
              <a:t>Модели</a:t>
            </a:r>
            <a:r>
              <a:rPr sz="3200" spc="-75" dirty="0"/>
              <a:t> </a:t>
            </a:r>
            <a:r>
              <a:rPr sz="3200" spc="-25" dirty="0"/>
              <a:t>заданий:</a:t>
            </a:r>
            <a:r>
              <a:rPr sz="3200" spc="-65" dirty="0"/>
              <a:t> </a:t>
            </a:r>
            <a:r>
              <a:rPr sz="3200" spc="-25" dirty="0"/>
              <a:t>решение</a:t>
            </a:r>
            <a:r>
              <a:rPr sz="3200" spc="-85" dirty="0"/>
              <a:t> </a:t>
            </a:r>
            <a:r>
              <a:rPr sz="3200" spc="-30" dirty="0"/>
              <a:t>социальных </a:t>
            </a:r>
            <a:r>
              <a:rPr sz="3200" spc="-710" dirty="0"/>
              <a:t> </a:t>
            </a:r>
            <a:r>
              <a:rPr sz="3200" spc="-25" dirty="0"/>
              <a:t>проблем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607263" y="1979803"/>
            <a:ext cx="7877809" cy="1249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indent="347345">
              <a:lnSpc>
                <a:spcPct val="100000"/>
              </a:lnSpc>
              <a:spcBef>
                <a:spcPts val="100"/>
              </a:spcBef>
              <a:buFont typeface="Microsoft Sans Serif"/>
              <a:buAutoNum type="arabicParenBoth"/>
              <a:tabLst>
                <a:tab pos="850265" algn="l"/>
              </a:tabLst>
            </a:pPr>
            <a:r>
              <a:rPr sz="2400" b="1" i="1" spc="-10" dirty="0">
                <a:latin typeface="Arial"/>
                <a:cs typeface="Arial"/>
              </a:rPr>
              <a:t>погружение</a:t>
            </a:r>
            <a:r>
              <a:rPr sz="2400" b="1" i="1" spc="235" dirty="0">
                <a:latin typeface="Arial"/>
                <a:cs typeface="Arial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в</a:t>
            </a:r>
            <a:r>
              <a:rPr sz="2400" spc="265" dirty="0">
                <a:latin typeface="Microsoft Sans Serif"/>
                <a:cs typeface="Microsoft Sans Serif"/>
              </a:rPr>
              <a:t> </a:t>
            </a:r>
            <a:r>
              <a:rPr sz="2400" spc="-50" dirty="0">
                <a:latin typeface="Microsoft Sans Serif"/>
                <a:cs typeface="Microsoft Sans Serif"/>
              </a:rPr>
              <a:t>проблему,</a:t>
            </a:r>
            <a:r>
              <a:rPr sz="2400" spc="27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имеющую</a:t>
            </a:r>
            <a:r>
              <a:rPr sz="2400" spc="27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социальный </a:t>
            </a:r>
            <a:r>
              <a:rPr sz="2400" spc="-620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фокус;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994"/>
              </a:spcBef>
              <a:tabLst>
                <a:tab pos="0" algn="l"/>
                <a:tab pos="2943225" algn="l"/>
                <a:tab pos="4756150" algn="l"/>
                <a:tab pos="5624513" algn="l"/>
                <a:tab pos="6280150" algn="l"/>
              </a:tabLst>
            </a:pPr>
            <a:r>
              <a:rPr lang="ru-RU" sz="2400" b="1" i="1" spc="-5" dirty="0" smtClean="0">
                <a:latin typeface="Arial"/>
                <a:cs typeface="Arial"/>
              </a:rPr>
              <a:t>(2)</a:t>
            </a:r>
            <a:r>
              <a:rPr sz="2400" b="1" i="1" spc="-5" smtClean="0">
                <a:latin typeface="Arial"/>
                <a:cs typeface="Arial"/>
              </a:rPr>
              <a:t>выдвижение</a:t>
            </a:r>
            <a:r>
              <a:rPr sz="2400" b="1" i="1" spc="-5" dirty="0">
                <a:latin typeface="Arial"/>
                <a:cs typeface="Arial"/>
              </a:rPr>
              <a:t>	различных	</a:t>
            </a:r>
            <a:r>
              <a:rPr sz="2400" b="1" i="1" dirty="0">
                <a:latin typeface="Arial"/>
                <a:cs typeface="Arial"/>
              </a:rPr>
              <a:t>идей	</a:t>
            </a:r>
            <a:r>
              <a:rPr sz="2400" spc="10" dirty="0">
                <a:latin typeface="Microsoft Sans Serif"/>
                <a:cs typeface="Microsoft Sans Serif"/>
              </a:rPr>
              <a:t>для	</a:t>
            </a:r>
            <a:r>
              <a:rPr sz="2400" spc="-45" dirty="0">
                <a:latin typeface="Microsoft Sans Serif"/>
                <a:cs typeface="Microsoft Sans Serif"/>
              </a:rPr>
              <a:t>возможных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7263" y="3203828"/>
            <a:ext cx="7879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64260" algn="l"/>
                <a:tab pos="2576195" algn="l"/>
                <a:tab pos="4550410" algn="l"/>
                <a:tab pos="6113780" algn="l"/>
              </a:tabLst>
            </a:pPr>
            <a:r>
              <a:rPr sz="2400" spc="-15" dirty="0">
                <a:latin typeface="Microsoft Sans Serif"/>
                <a:cs typeface="Microsoft Sans Serif"/>
              </a:rPr>
              <a:t>путей	</a:t>
            </a:r>
            <a:r>
              <a:rPr sz="2400" spc="-10" dirty="0">
                <a:latin typeface="Microsoft Sans Serif"/>
                <a:cs typeface="Microsoft Sans Serif"/>
              </a:rPr>
              <a:t>решения	</a:t>
            </a:r>
            <a:r>
              <a:rPr sz="2400" dirty="0">
                <a:latin typeface="Microsoft Sans Serif"/>
                <a:cs typeface="Microsoft Sans Serif"/>
              </a:rPr>
              <a:t>социальных	</a:t>
            </a:r>
            <a:r>
              <a:rPr sz="2400" spc="-30" dirty="0">
                <a:latin typeface="Microsoft Sans Serif"/>
                <a:cs typeface="Microsoft Sans Serif"/>
              </a:rPr>
              <a:t>проблем,	</a:t>
            </a:r>
            <a:r>
              <a:rPr sz="2400" spc="-20" dirty="0">
                <a:latin typeface="Microsoft Sans Serif"/>
                <a:cs typeface="Microsoft Sans Serif"/>
              </a:rPr>
              <a:t>отвечающих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7263" y="3443097"/>
            <a:ext cx="7880350" cy="223583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2400" spc="-25" dirty="0">
                <a:latin typeface="Microsoft Sans Serif"/>
                <a:cs typeface="Microsoft Sans Serif"/>
              </a:rPr>
              <a:t>заданному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сценарию;</a:t>
            </a:r>
            <a:endParaRPr sz="2400">
              <a:latin typeface="Microsoft Sans Serif"/>
              <a:cs typeface="Microsoft Sans Serif"/>
            </a:endParaRPr>
          </a:p>
          <a:p>
            <a:pPr marL="12700" marR="5080" indent="347345">
              <a:lnSpc>
                <a:spcPct val="100000"/>
              </a:lnSpc>
              <a:spcBef>
                <a:spcPts val="994"/>
              </a:spcBef>
              <a:buFont typeface="Microsoft Sans Serif"/>
              <a:buAutoNum type="arabicParenBoth" startAt="3"/>
              <a:tabLst>
                <a:tab pos="862965" algn="l"/>
                <a:tab pos="863600" algn="l"/>
                <a:tab pos="2044064" algn="l"/>
                <a:tab pos="7680959" algn="l"/>
              </a:tabLst>
            </a:pPr>
            <a:r>
              <a:rPr sz="2400" b="1" i="1" dirty="0">
                <a:latin typeface="Arial"/>
                <a:cs typeface="Arial"/>
              </a:rPr>
              <a:t>о</a:t>
            </a:r>
            <a:r>
              <a:rPr sz="2400" b="1" i="1" spc="-105" dirty="0">
                <a:latin typeface="Arial"/>
                <a:cs typeface="Arial"/>
              </a:rPr>
              <a:t>ц</a:t>
            </a:r>
            <a:r>
              <a:rPr sz="2400" b="1" i="1" spc="-5" dirty="0">
                <a:latin typeface="Arial"/>
                <a:cs typeface="Arial"/>
              </a:rPr>
              <a:t>ен</a:t>
            </a:r>
            <a:r>
              <a:rPr sz="2400" b="1" i="1" spc="15" dirty="0">
                <a:latin typeface="Arial"/>
                <a:cs typeface="Arial"/>
              </a:rPr>
              <a:t>к</a:t>
            </a:r>
            <a:r>
              <a:rPr sz="2400" b="1" i="1" dirty="0">
                <a:latin typeface="Arial"/>
                <a:cs typeface="Arial"/>
              </a:rPr>
              <a:t>а	ор</a:t>
            </a:r>
            <a:r>
              <a:rPr sz="2400" b="1" i="1" spc="-15" dirty="0">
                <a:latin typeface="Arial"/>
                <a:cs typeface="Arial"/>
              </a:rPr>
              <a:t>и</a:t>
            </a:r>
            <a:r>
              <a:rPr sz="2400" b="1" i="1" dirty="0">
                <a:latin typeface="Arial"/>
                <a:cs typeface="Arial"/>
              </a:rPr>
              <a:t>гин</a:t>
            </a:r>
            <a:r>
              <a:rPr sz="2400" b="1" i="1" spc="25" dirty="0">
                <a:latin typeface="Arial"/>
                <a:cs typeface="Arial"/>
              </a:rPr>
              <a:t>а</a:t>
            </a:r>
            <a:r>
              <a:rPr sz="2400" b="1" i="1" spc="-5" dirty="0">
                <a:latin typeface="Arial"/>
                <a:cs typeface="Arial"/>
              </a:rPr>
              <a:t>ль</a:t>
            </a:r>
            <a:r>
              <a:rPr sz="2400" b="1" i="1" dirty="0">
                <a:latin typeface="Arial"/>
                <a:cs typeface="Arial"/>
              </a:rPr>
              <a:t>ности,</a:t>
            </a:r>
            <a:r>
              <a:rPr sz="2400" b="1" i="1" spc="325" dirty="0">
                <a:latin typeface="Arial"/>
                <a:cs typeface="Arial"/>
              </a:rPr>
              <a:t> </a:t>
            </a:r>
            <a:r>
              <a:rPr sz="2400" b="1" i="1" spc="-45" dirty="0">
                <a:latin typeface="Arial"/>
                <a:cs typeface="Arial"/>
              </a:rPr>
              <a:t>э</a:t>
            </a:r>
            <a:r>
              <a:rPr sz="2400" b="1" i="1" dirty="0">
                <a:latin typeface="Arial"/>
                <a:cs typeface="Arial"/>
              </a:rPr>
              <a:t>ффе</a:t>
            </a:r>
            <a:r>
              <a:rPr sz="2400" b="1" i="1" spc="-10" dirty="0">
                <a:latin typeface="Arial"/>
                <a:cs typeface="Arial"/>
              </a:rPr>
              <a:t>к</a:t>
            </a:r>
            <a:r>
              <a:rPr sz="2400" b="1" i="1" spc="10" dirty="0">
                <a:latin typeface="Arial"/>
                <a:cs typeface="Arial"/>
              </a:rPr>
              <a:t>т</a:t>
            </a:r>
            <a:r>
              <a:rPr sz="2400" b="1" i="1" dirty="0">
                <a:latin typeface="Arial"/>
                <a:cs typeface="Arial"/>
              </a:rPr>
              <a:t>ивности	и  </a:t>
            </a:r>
            <a:r>
              <a:rPr sz="2400" b="1" i="1" spc="-10" dirty="0">
                <a:latin typeface="Arial"/>
                <a:cs typeface="Arial"/>
              </a:rPr>
              <a:t>осуществимости</a:t>
            </a:r>
            <a:r>
              <a:rPr sz="2400" b="1" i="1" spc="30" dirty="0">
                <a:latin typeface="Arial"/>
                <a:cs typeface="Arial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собственных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10" dirty="0">
                <a:latin typeface="Microsoft Sans Serif"/>
                <a:cs typeface="Microsoft Sans Serif"/>
              </a:rPr>
              <a:t>или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чужих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решений;</a:t>
            </a:r>
            <a:endParaRPr sz="2400">
              <a:latin typeface="Microsoft Sans Serif"/>
              <a:cs typeface="Microsoft Sans Serif"/>
            </a:endParaRPr>
          </a:p>
          <a:p>
            <a:pPr marL="12700" marR="6350" indent="347345">
              <a:lnSpc>
                <a:spcPct val="100000"/>
              </a:lnSpc>
              <a:spcBef>
                <a:spcPts val="1010"/>
              </a:spcBef>
              <a:buAutoNum type="arabicParenBoth" startAt="3"/>
              <a:tabLst>
                <a:tab pos="850265" algn="l"/>
              </a:tabLst>
            </a:pPr>
            <a:r>
              <a:rPr sz="2400" spc="-25" dirty="0">
                <a:latin typeface="Microsoft Sans Serif"/>
                <a:cs typeface="Microsoft Sans Serif"/>
              </a:rPr>
              <a:t>вовлечение</a:t>
            </a:r>
            <a:r>
              <a:rPr sz="2400" spc="28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в</a:t>
            </a:r>
            <a:r>
              <a:rPr sz="2400" spc="27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непрерывный</a:t>
            </a:r>
            <a:r>
              <a:rPr sz="2400" spc="28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процесс</a:t>
            </a:r>
            <a:r>
              <a:rPr sz="2400" spc="26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построения </a:t>
            </a:r>
            <a:r>
              <a:rPr sz="2400" spc="-62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знания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и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b="1" i="1" spc="-15" dirty="0">
                <a:latin typeface="Arial"/>
                <a:cs typeface="Arial"/>
              </a:rPr>
              <a:t>совершенствование</a:t>
            </a:r>
            <a:r>
              <a:rPr sz="2400" b="1" i="1" spc="20" dirty="0">
                <a:latin typeface="Arial"/>
                <a:cs typeface="Arial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решения;</a:t>
            </a:r>
            <a:endParaRPr sz="2400">
              <a:latin typeface="Microsoft Sans Serif"/>
              <a:cs typeface="Microsoft Sans Serif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1168" y="266700"/>
            <a:ext cx="498347" cy="687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713740" marR="5080">
              <a:lnSpc>
                <a:spcPts val="3460"/>
              </a:lnSpc>
              <a:spcBef>
                <a:spcPts val="535"/>
              </a:spcBef>
            </a:pPr>
            <a:r>
              <a:rPr sz="3200" spc="-25" dirty="0"/>
              <a:t>Примеры</a:t>
            </a:r>
            <a:r>
              <a:rPr sz="3200" spc="-105" dirty="0"/>
              <a:t> </a:t>
            </a:r>
            <a:r>
              <a:rPr sz="3200" spc="-25" dirty="0"/>
              <a:t>заданий:</a:t>
            </a:r>
            <a:r>
              <a:rPr sz="3200" spc="-85" dirty="0"/>
              <a:t> </a:t>
            </a:r>
            <a:r>
              <a:rPr sz="3200" spc="-25" dirty="0"/>
              <a:t>решение</a:t>
            </a:r>
            <a:r>
              <a:rPr sz="3200" spc="-95" dirty="0"/>
              <a:t> </a:t>
            </a:r>
            <a:r>
              <a:rPr sz="3200" spc="-25" dirty="0"/>
              <a:t>социальных </a:t>
            </a:r>
            <a:r>
              <a:rPr sz="3200" spc="-710" dirty="0"/>
              <a:t> </a:t>
            </a:r>
            <a:r>
              <a:rPr sz="3200" spc="-25" dirty="0"/>
              <a:t>проблем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5358" y="1533597"/>
            <a:ext cx="7509113" cy="433874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1168" y="266700"/>
            <a:ext cx="498347" cy="68732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2037" y="303657"/>
            <a:ext cx="76574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30" dirty="0"/>
              <a:t>Модели</a:t>
            </a:r>
            <a:r>
              <a:rPr sz="3200" spc="-80" dirty="0"/>
              <a:t> </a:t>
            </a:r>
            <a:r>
              <a:rPr sz="3200" spc="-25" dirty="0"/>
              <a:t>заданий:</a:t>
            </a:r>
            <a:r>
              <a:rPr sz="3200" spc="-70" dirty="0"/>
              <a:t> </a:t>
            </a:r>
            <a:r>
              <a:rPr sz="3200" spc="-25" dirty="0"/>
              <a:t>решение</a:t>
            </a:r>
            <a:r>
              <a:rPr sz="3200" spc="-90" dirty="0"/>
              <a:t> </a:t>
            </a:r>
            <a:r>
              <a:rPr sz="3200" spc="-25" dirty="0"/>
              <a:t>научных</a:t>
            </a:r>
            <a:r>
              <a:rPr sz="3200" spc="-75" dirty="0"/>
              <a:t> </a:t>
            </a:r>
            <a:r>
              <a:rPr sz="3200" spc="-25" dirty="0"/>
              <a:t>проблем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474370" y="1509776"/>
            <a:ext cx="8329295" cy="5172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30" dirty="0">
                <a:solidFill>
                  <a:srgbClr val="2D75B6"/>
                </a:solidFill>
                <a:latin typeface="Microsoft Sans Serif"/>
                <a:cs typeface="Microsoft Sans Serif"/>
              </a:rPr>
              <a:t>Возможные</a:t>
            </a:r>
            <a:r>
              <a:rPr sz="2000" spc="-45" dirty="0">
                <a:solidFill>
                  <a:srgbClr val="2D75B6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2D75B6"/>
                </a:solidFill>
                <a:latin typeface="Microsoft Sans Serif"/>
                <a:cs typeface="Microsoft Sans Serif"/>
              </a:rPr>
              <a:t>сюжеты</a:t>
            </a:r>
            <a:endParaRPr sz="2000">
              <a:latin typeface="Microsoft Sans Serif"/>
              <a:cs typeface="Microsoft Sans Serif"/>
            </a:endParaRPr>
          </a:p>
          <a:p>
            <a:pPr marL="276225" indent="-264160">
              <a:lnSpc>
                <a:spcPct val="100000"/>
              </a:lnSpc>
              <a:buChar char="•"/>
              <a:tabLst>
                <a:tab pos="276225" algn="l"/>
                <a:tab pos="276860" algn="l"/>
              </a:tabLst>
            </a:pPr>
            <a:r>
              <a:rPr sz="2000" spc="-25" dirty="0">
                <a:solidFill>
                  <a:srgbClr val="2D75B6"/>
                </a:solidFill>
                <a:latin typeface="Microsoft Sans Serif"/>
                <a:cs typeface="Microsoft Sans Serif"/>
              </a:rPr>
              <a:t>замысел </a:t>
            </a:r>
            <a:r>
              <a:rPr sz="2000" spc="-10" dirty="0">
                <a:solidFill>
                  <a:srgbClr val="2D75B6"/>
                </a:solidFill>
                <a:latin typeface="Microsoft Sans Serif"/>
                <a:cs typeface="Microsoft Sans Serif"/>
              </a:rPr>
              <a:t>новой</a:t>
            </a:r>
            <a:r>
              <a:rPr sz="2000" spc="10" dirty="0">
                <a:solidFill>
                  <a:srgbClr val="2D75B6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2D75B6"/>
                </a:solidFill>
                <a:latin typeface="Microsoft Sans Serif"/>
                <a:cs typeface="Microsoft Sans Serif"/>
              </a:rPr>
              <a:t>идеи,</a:t>
            </a:r>
            <a:r>
              <a:rPr sz="2000" spc="-10" dirty="0">
                <a:solidFill>
                  <a:srgbClr val="2D75B6"/>
                </a:solidFill>
                <a:latin typeface="Microsoft Sans Serif"/>
                <a:cs typeface="Microsoft Sans Serif"/>
              </a:rPr>
              <a:t> привносящей</a:t>
            </a:r>
            <a:r>
              <a:rPr sz="2000" spc="5" dirty="0">
                <a:solidFill>
                  <a:srgbClr val="2D75B6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2D75B6"/>
                </a:solidFill>
                <a:latin typeface="Microsoft Sans Serif"/>
                <a:cs typeface="Microsoft Sans Serif"/>
              </a:rPr>
              <a:t>вклад</a:t>
            </a:r>
            <a:r>
              <a:rPr sz="2000" spc="5" dirty="0">
                <a:solidFill>
                  <a:srgbClr val="2D75B6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2D75B6"/>
                </a:solidFill>
                <a:latin typeface="Microsoft Sans Serif"/>
                <a:cs typeface="Microsoft Sans Serif"/>
              </a:rPr>
              <a:t>в</a:t>
            </a:r>
            <a:r>
              <a:rPr sz="2000" spc="15" dirty="0">
                <a:solidFill>
                  <a:srgbClr val="2D75B6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2D75B6"/>
                </a:solidFill>
                <a:latin typeface="Microsoft Sans Serif"/>
                <a:cs typeface="Microsoft Sans Serif"/>
              </a:rPr>
              <a:t>научное</a:t>
            </a:r>
            <a:r>
              <a:rPr sz="2000" dirty="0">
                <a:solidFill>
                  <a:srgbClr val="2D75B6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2D75B6"/>
                </a:solidFill>
                <a:latin typeface="Microsoft Sans Serif"/>
                <a:cs typeface="Microsoft Sans Serif"/>
              </a:rPr>
              <a:t>знание;</a:t>
            </a:r>
            <a:endParaRPr sz="2000">
              <a:latin typeface="Microsoft Sans Serif"/>
              <a:cs typeface="Microsoft Sans Serif"/>
            </a:endParaRPr>
          </a:p>
          <a:p>
            <a:pPr marL="276225" indent="-264160">
              <a:lnSpc>
                <a:spcPct val="100000"/>
              </a:lnSpc>
              <a:buChar char="•"/>
              <a:tabLst>
                <a:tab pos="276225" algn="l"/>
                <a:tab pos="276860" algn="l"/>
              </a:tabLst>
            </a:pPr>
            <a:r>
              <a:rPr sz="2000" spc="-25" dirty="0">
                <a:solidFill>
                  <a:srgbClr val="2D75B6"/>
                </a:solidFill>
                <a:latin typeface="Microsoft Sans Serif"/>
                <a:cs typeface="Microsoft Sans Serif"/>
              </a:rPr>
              <a:t>замысел </a:t>
            </a:r>
            <a:r>
              <a:rPr sz="2000" spc="-20" dirty="0">
                <a:solidFill>
                  <a:srgbClr val="2D75B6"/>
                </a:solidFill>
                <a:latin typeface="Microsoft Sans Serif"/>
                <a:cs typeface="Microsoft Sans Serif"/>
              </a:rPr>
              <a:t>эксперимента</a:t>
            </a:r>
            <a:r>
              <a:rPr sz="2000" spc="-5" dirty="0">
                <a:solidFill>
                  <a:srgbClr val="2D75B6"/>
                </a:solidFill>
                <a:latin typeface="Microsoft Sans Serif"/>
                <a:cs typeface="Microsoft Sans Serif"/>
              </a:rPr>
              <a:t> </a:t>
            </a:r>
            <a:r>
              <a:rPr sz="2000" spc="5" dirty="0">
                <a:solidFill>
                  <a:srgbClr val="2D75B6"/>
                </a:solidFill>
                <a:latin typeface="Microsoft Sans Serif"/>
                <a:cs typeface="Microsoft Sans Serif"/>
              </a:rPr>
              <a:t>для</a:t>
            </a:r>
            <a:r>
              <a:rPr sz="2000" spc="20" dirty="0">
                <a:solidFill>
                  <a:srgbClr val="2D75B6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2D75B6"/>
                </a:solidFill>
                <a:latin typeface="Microsoft Sans Serif"/>
                <a:cs typeface="Microsoft Sans Serif"/>
              </a:rPr>
              <a:t>проверки</a:t>
            </a:r>
            <a:r>
              <a:rPr sz="2000" spc="-10" dirty="0">
                <a:solidFill>
                  <a:srgbClr val="2D75B6"/>
                </a:solidFill>
                <a:latin typeface="Microsoft Sans Serif"/>
                <a:cs typeface="Microsoft Sans Serif"/>
              </a:rPr>
              <a:t> </a:t>
            </a:r>
            <a:r>
              <a:rPr sz="2000" spc="-35" dirty="0">
                <a:solidFill>
                  <a:srgbClr val="2D75B6"/>
                </a:solidFill>
                <a:latin typeface="Microsoft Sans Serif"/>
                <a:cs typeface="Microsoft Sans Serif"/>
              </a:rPr>
              <a:t>гипотезы;</a:t>
            </a:r>
            <a:endParaRPr sz="2000">
              <a:latin typeface="Microsoft Sans Serif"/>
              <a:cs typeface="Microsoft Sans Serif"/>
            </a:endParaRPr>
          </a:p>
          <a:p>
            <a:pPr marL="276225" indent="-264160">
              <a:lnSpc>
                <a:spcPct val="100000"/>
              </a:lnSpc>
              <a:buChar char="•"/>
              <a:tabLst>
                <a:tab pos="276225" algn="l"/>
                <a:tab pos="276860" algn="l"/>
              </a:tabLst>
            </a:pPr>
            <a:r>
              <a:rPr sz="2000" spc="-25" dirty="0">
                <a:solidFill>
                  <a:srgbClr val="2D75B6"/>
                </a:solidFill>
                <a:latin typeface="Microsoft Sans Serif"/>
                <a:cs typeface="Microsoft Sans Serif"/>
              </a:rPr>
              <a:t>замысел</a:t>
            </a:r>
            <a:r>
              <a:rPr sz="2000" spc="-30" dirty="0">
                <a:solidFill>
                  <a:srgbClr val="2D75B6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2D75B6"/>
                </a:solidFill>
                <a:latin typeface="Microsoft Sans Serif"/>
                <a:cs typeface="Microsoft Sans Serif"/>
              </a:rPr>
              <a:t>эксперимента</a:t>
            </a:r>
            <a:r>
              <a:rPr sz="2000" spc="-5" dirty="0">
                <a:solidFill>
                  <a:srgbClr val="2D75B6"/>
                </a:solidFill>
                <a:latin typeface="Microsoft Sans Serif"/>
                <a:cs typeface="Microsoft Sans Serif"/>
              </a:rPr>
              <a:t> </a:t>
            </a:r>
            <a:r>
              <a:rPr sz="2000" spc="5" dirty="0">
                <a:solidFill>
                  <a:srgbClr val="2D75B6"/>
                </a:solidFill>
                <a:latin typeface="Microsoft Sans Serif"/>
                <a:cs typeface="Microsoft Sans Serif"/>
              </a:rPr>
              <a:t>для</a:t>
            </a:r>
            <a:r>
              <a:rPr sz="2000" spc="15" dirty="0">
                <a:solidFill>
                  <a:srgbClr val="2D75B6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2D75B6"/>
                </a:solidFill>
                <a:latin typeface="Microsoft Sans Serif"/>
                <a:cs typeface="Microsoft Sans Serif"/>
              </a:rPr>
              <a:t>развития научной</a:t>
            </a:r>
            <a:r>
              <a:rPr sz="2000" spc="-10" dirty="0">
                <a:solidFill>
                  <a:srgbClr val="2D75B6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2D75B6"/>
                </a:solidFill>
                <a:latin typeface="Microsoft Sans Serif"/>
                <a:cs typeface="Microsoft Sans Serif"/>
              </a:rPr>
              <a:t>идеи;</a:t>
            </a:r>
            <a:endParaRPr sz="2000">
              <a:latin typeface="Microsoft Sans Serif"/>
              <a:cs typeface="Microsoft Sans Serif"/>
            </a:endParaRPr>
          </a:p>
          <a:p>
            <a:pPr marL="276225" indent="-264160">
              <a:lnSpc>
                <a:spcPct val="100000"/>
              </a:lnSpc>
              <a:buChar char="•"/>
              <a:tabLst>
                <a:tab pos="276225" algn="l"/>
                <a:tab pos="276860" algn="l"/>
              </a:tabLst>
            </a:pPr>
            <a:r>
              <a:rPr sz="2000" spc="-20" dirty="0">
                <a:solidFill>
                  <a:srgbClr val="2D75B6"/>
                </a:solidFill>
                <a:latin typeface="Microsoft Sans Serif"/>
                <a:cs typeface="Microsoft Sans Serif"/>
              </a:rPr>
              <a:t>изобретение,</a:t>
            </a:r>
            <a:r>
              <a:rPr sz="2000" spc="-35" dirty="0">
                <a:solidFill>
                  <a:srgbClr val="2D75B6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2D75B6"/>
                </a:solidFill>
                <a:latin typeface="Microsoft Sans Serif"/>
                <a:cs typeface="Microsoft Sans Serif"/>
              </a:rPr>
              <a:t>имеющее</a:t>
            </a:r>
            <a:r>
              <a:rPr sz="2000" dirty="0">
                <a:solidFill>
                  <a:srgbClr val="2D75B6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2D75B6"/>
                </a:solidFill>
                <a:latin typeface="Microsoft Sans Serif"/>
                <a:cs typeface="Microsoft Sans Serif"/>
              </a:rPr>
              <a:t>прикладную</a:t>
            </a:r>
            <a:r>
              <a:rPr sz="2000" spc="-5" dirty="0">
                <a:solidFill>
                  <a:srgbClr val="2D75B6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2D75B6"/>
                </a:solidFill>
                <a:latin typeface="Microsoft Sans Serif"/>
                <a:cs typeface="Microsoft Sans Serif"/>
              </a:rPr>
              <a:t>ценность;</a:t>
            </a:r>
            <a:endParaRPr sz="2000">
              <a:latin typeface="Microsoft Sans Serif"/>
              <a:cs typeface="Microsoft Sans Serif"/>
            </a:endParaRPr>
          </a:p>
          <a:p>
            <a:pPr marL="276225" indent="-264160">
              <a:lnSpc>
                <a:spcPct val="100000"/>
              </a:lnSpc>
              <a:buChar char="•"/>
              <a:tabLst>
                <a:tab pos="276225" algn="l"/>
                <a:tab pos="276860" algn="l"/>
              </a:tabLst>
            </a:pPr>
            <a:r>
              <a:rPr sz="2000" spc="-5" dirty="0">
                <a:solidFill>
                  <a:srgbClr val="2D75B6"/>
                </a:solidFill>
                <a:latin typeface="Microsoft Sans Serif"/>
                <a:cs typeface="Microsoft Sans Serif"/>
              </a:rPr>
              <a:t>планирование</a:t>
            </a:r>
            <a:r>
              <a:rPr sz="2000" spc="-15" dirty="0">
                <a:solidFill>
                  <a:srgbClr val="2D75B6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2D75B6"/>
                </a:solidFill>
                <a:latin typeface="Microsoft Sans Serif"/>
                <a:cs typeface="Microsoft Sans Serif"/>
              </a:rPr>
              <a:t>новых</a:t>
            </a:r>
            <a:r>
              <a:rPr sz="2000" dirty="0">
                <a:solidFill>
                  <a:srgbClr val="2D75B6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2D75B6"/>
                </a:solidFill>
                <a:latin typeface="Microsoft Sans Serif"/>
                <a:cs typeface="Microsoft Sans Serif"/>
              </a:rPr>
              <a:t>областей</a:t>
            </a:r>
            <a:r>
              <a:rPr sz="2000" spc="-5" dirty="0">
                <a:solidFill>
                  <a:srgbClr val="2D75B6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2D75B6"/>
                </a:solidFill>
                <a:latin typeface="Microsoft Sans Serif"/>
                <a:cs typeface="Microsoft Sans Serif"/>
              </a:rPr>
              <a:t>применения</a:t>
            </a:r>
            <a:r>
              <a:rPr sz="2000" spc="-10" dirty="0">
                <a:solidFill>
                  <a:srgbClr val="2D75B6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2D75B6"/>
                </a:solidFill>
                <a:latin typeface="Microsoft Sans Serif"/>
                <a:cs typeface="Microsoft Sans Serif"/>
              </a:rPr>
              <a:t>научной/инженерной</a:t>
            </a:r>
            <a:endParaRPr sz="2000">
              <a:latin typeface="Microsoft Sans Serif"/>
              <a:cs typeface="Microsoft Sans Serif"/>
            </a:endParaRPr>
          </a:p>
          <a:p>
            <a:pPr marL="276225">
              <a:lnSpc>
                <a:spcPct val="100000"/>
              </a:lnSpc>
            </a:pPr>
            <a:r>
              <a:rPr sz="2000" spc="-10" dirty="0">
                <a:solidFill>
                  <a:srgbClr val="2D75B6"/>
                </a:solidFill>
                <a:latin typeface="Microsoft Sans Serif"/>
                <a:cs typeface="Microsoft Sans Serif"/>
              </a:rPr>
              <a:t>деятельности.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965"/>
              </a:spcBef>
            </a:pPr>
            <a:r>
              <a:rPr sz="2000" b="1" dirty="0">
                <a:latin typeface="Arial"/>
                <a:cs typeface="Arial"/>
              </a:rPr>
              <a:t>Примеры</a:t>
            </a:r>
            <a:endParaRPr sz="2000">
              <a:latin typeface="Arial"/>
              <a:cs typeface="Arial"/>
            </a:endParaRPr>
          </a:p>
          <a:p>
            <a:pPr marL="276225" marR="61594" indent="-264160">
              <a:lnSpc>
                <a:spcPct val="80000"/>
              </a:lnSpc>
              <a:spcBef>
                <a:spcPts val="994"/>
              </a:spcBef>
              <a:buChar char="•"/>
              <a:tabLst>
                <a:tab pos="276225" algn="l"/>
                <a:tab pos="276860" algn="l"/>
              </a:tabLst>
            </a:pPr>
            <a:r>
              <a:rPr sz="2000" spc="-15" dirty="0">
                <a:latin typeface="Microsoft Sans Serif"/>
                <a:cs typeface="Microsoft Sans Serif"/>
              </a:rPr>
              <a:t>по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данным наблюдений </a:t>
            </a:r>
            <a:r>
              <a:rPr sz="2000" spc="-10" dirty="0">
                <a:latin typeface="Microsoft Sans Serif"/>
                <a:cs typeface="Microsoft Sans Serif"/>
              </a:rPr>
              <a:t>поставить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исследовательские </a:t>
            </a:r>
            <a:r>
              <a:rPr sz="2000" spc="-10" dirty="0">
                <a:latin typeface="Microsoft Sans Serif"/>
                <a:cs typeface="Microsoft Sans Serif"/>
              </a:rPr>
              <a:t>вопросы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5" dirty="0">
                <a:latin typeface="Microsoft Sans Serif"/>
                <a:cs typeface="Microsoft Sans Serif"/>
              </a:rPr>
              <a:t>или </a:t>
            </a:r>
            <a:r>
              <a:rPr sz="2000" spc="-52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выдвинуть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35" dirty="0">
                <a:latin typeface="Microsoft Sans Serif"/>
                <a:cs typeface="Microsoft Sans Serif"/>
              </a:rPr>
              <a:t>гипотезы</a:t>
            </a:r>
            <a:endParaRPr sz="2000">
              <a:latin typeface="Microsoft Sans Serif"/>
              <a:cs typeface="Microsoft Sans Serif"/>
            </a:endParaRPr>
          </a:p>
          <a:p>
            <a:pPr marL="276225" indent="-264160">
              <a:lnSpc>
                <a:spcPts val="2160"/>
              </a:lnSpc>
              <a:spcBef>
                <a:spcPts val="525"/>
              </a:spcBef>
              <a:buChar char="•"/>
              <a:tabLst>
                <a:tab pos="276225" algn="l"/>
                <a:tab pos="276860" algn="l"/>
              </a:tabLst>
            </a:pPr>
            <a:r>
              <a:rPr sz="2000" spc="-25" dirty="0">
                <a:latin typeface="Microsoft Sans Serif"/>
                <a:cs typeface="Microsoft Sans Serif"/>
              </a:rPr>
              <a:t>используя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различное оборудование,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изобрести </a:t>
            </a:r>
            <a:r>
              <a:rPr sz="2000" spc="-5" dirty="0">
                <a:latin typeface="Microsoft Sans Serif"/>
                <a:cs typeface="Microsoft Sans Serif"/>
              </a:rPr>
              <a:t>что-либо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в</a:t>
            </a:r>
            <a:endParaRPr sz="2000">
              <a:latin typeface="Microsoft Sans Serif"/>
              <a:cs typeface="Microsoft Sans Serif"/>
            </a:endParaRPr>
          </a:p>
          <a:p>
            <a:pPr marL="276225">
              <a:lnSpc>
                <a:spcPts val="2160"/>
              </a:lnSpc>
            </a:pPr>
            <a:r>
              <a:rPr sz="2000" spc="-10" dirty="0">
                <a:latin typeface="Microsoft Sans Serif"/>
                <a:cs typeface="Microsoft Sans Serif"/>
              </a:rPr>
              <a:t>лабораторных </a:t>
            </a:r>
            <a:r>
              <a:rPr sz="2000" spc="-5" dirty="0">
                <a:latin typeface="Microsoft Sans Serif"/>
                <a:cs typeface="Microsoft Sans Serif"/>
              </a:rPr>
              <a:t>условиях,</a:t>
            </a:r>
            <a:r>
              <a:rPr sz="2000" dirty="0">
                <a:latin typeface="Microsoft Sans Serif"/>
                <a:cs typeface="Microsoft Sans Serif"/>
              </a:rPr>
              <a:t> и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усовершенствовать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своё </a:t>
            </a:r>
            <a:r>
              <a:rPr sz="2000" spc="-20" dirty="0">
                <a:latin typeface="Microsoft Sans Serif"/>
                <a:cs typeface="Microsoft Sans Serif"/>
              </a:rPr>
              <a:t>изобретение,</a:t>
            </a:r>
            <a:endParaRPr sz="2000">
              <a:latin typeface="Microsoft Sans Serif"/>
              <a:cs typeface="Microsoft Sans Serif"/>
            </a:endParaRPr>
          </a:p>
          <a:p>
            <a:pPr marL="276225" marR="5080" indent="-264160">
              <a:lnSpc>
                <a:spcPts val="1920"/>
              </a:lnSpc>
              <a:spcBef>
                <a:spcPts val="980"/>
              </a:spcBef>
              <a:buChar char="•"/>
              <a:tabLst>
                <a:tab pos="276225" algn="l"/>
                <a:tab pos="276860" algn="l"/>
              </a:tabLst>
            </a:pPr>
            <a:r>
              <a:rPr sz="2000" spc="-15" dirty="0">
                <a:latin typeface="Microsoft Sans Serif"/>
                <a:cs typeface="Microsoft Sans Serif"/>
              </a:rPr>
              <a:t>предложить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различные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методы,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позволяющие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продемонстрировать </a:t>
            </a:r>
            <a:r>
              <a:rPr sz="2000" spc="-52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определённые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свойства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данных</a:t>
            </a:r>
            <a:r>
              <a:rPr sz="2000" spc="5" dirty="0">
                <a:latin typeface="Microsoft Sans Serif"/>
                <a:cs typeface="Microsoft Sans Serif"/>
              </a:rPr>
              <a:t> или </a:t>
            </a:r>
            <a:r>
              <a:rPr sz="2000" spc="-30" dirty="0">
                <a:latin typeface="Microsoft Sans Serif"/>
                <a:cs typeface="Microsoft Sans Serif"/>
              </a:rPr>
              <a:t>геометрических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фигур</a:t>
            </a:r>
            <a:endParaRPr sz="2000">
              <a:latin typeface="Microsoft Sans Serif"/>
              <a:cs typeface="Microsoft Sans Serif"/>
            </a:endParaRPr>
          </a:p>
          <a:p>
            <a:pPr marL="276225" indent="-264160">
              <a:lnSpc>
                <a:spcPts val="2160"/>
              </a:lnSpc>
              <a:spcBef>
                <a:spcPts val="535"/>
              </a:spcBef>
              <a:buChar char="•"/>
              <a:tabLst>
                <a:tab pos="276225" algn="l"/>
                <a:tab pos="276860" algn="l"/>
              </a:tabLst>
            </a:pPr>
            <a:r>
              <a:rPr sz="2000" spc="-15" dirty="0">
                <a:latin typeface="Microsoft Sans Serif"/>
                <a:cs typeface="Microsoft Sans Serif"/>
              </a:rPr>
              <a:t>сделать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-70" dirty="0">
                <a:latin typeface="Microsoft Sans Serif"/>
                <a:cs typeface="Microsoft Sans Serif"/>
              </a:rPr>
              <a:t>как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можно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больше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валидных</a:t>
            </a:r>
            <a:r>
              <a:rPr sz="2000" spc="-10" dirty="0">
                <a:latin typeface="Microsoft Sans Serif"/>
                <a:cs typeface="Microsoft Sans Serif"/>
              </a:rPr>
              <a:t> выводов,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следующих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45" dirty="0">
                <a:latin typeface="Microsoft Sans Serif"/>
                <a:cs typeface="Microsoft Sans Serif"/>
              </a:rPr>
              <a:t>из</a:t>
            </a:r>
            <a:endParaRPr sz="2000">
              <a:latin typeface="Microsoft Sans Serif"/>
              <a:cs typeface="Microsoft Sans Serif"/>
            </a:endParaRPr>
          </a:p>
          <a:p>
            <a:pPr marL="276225">
              <a:lnSpc>
                <a:spcPts val="2160"/>
              </a:lnSpc>
            </a:pPr>
            <a:r>
              <a:rPr sz="2000" spc="-20" dirty="0">
                <a:latin typeface="Microsoft Sans Serif"/>
                <a:cs typeface="Microsoft Sans Serif"/>
              </a:rPr>
              <a:t>представленного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набора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данных</a:t>
            </a:r>
            <a:endParaRPr sz="20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1168" y="266700"/>
            <a:ext cx="498347" cy="68732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0305" y="84201"/>
            <a:ext cx="6290945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z="3200" spc="-25" dirty="0"/>
              <a:t>Примеры</a:t>
            </a:r>
            <a:r>
              <a:rPr sz="3200" spc="-105" dirty="0"/>
              <a:t> </a:t>
            </a:r>
            <a:r>
              <a:rPr sz="3200" spc="-25" dirty="0"/>
              <a:t>заданий:</a:t>
            </a:r>
            <a:r>
              <a:rPr sz="3200" spc="-85" dirty="0"/>
              <a:t> </a:t>
            </a:r>
            <a:r>
              <a:rPr sz="3200" spc="-25" dirty="0"/>
              <a:t>решение</a:t>
            </a:r>
            <a:r>
              <a:rPr sz="3200" spc="-90" dirty="0"/>
              <a:t> </a:t>
            </a:r>
            <a:r>
              <a:rPr sz="3200" spc="-25" dirty="0"/>
              <a:t>научных </a:t>
            </a:r>
            <a:r>
              <a:rPr sz="3200" spc="-710" dirty="0"/>
              <a:t> </a:t>
            </a:r>
            <a:r>
              <a:rPr sz="3200" spc="-25" dirty="0"/>
              <a:t>проблем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5076" y="1368552"/>
            <a:ext cx="8120527" cy="532028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1168" y="266700"/>
            <a:ext cx="498347" cy="68732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492759" marR="5080">
              <a:lnSpc>
                <a:spcPts val="3460"/>
              </a:lnSpc>
              <a:spcBef>
                <a:spcPts val="535"/>
              </a:spcBef>
            </a:pPr>
            <a:r>
              <a:rPr sz="3200" spc="-25" dirty="0"/>
              <a:t>Специфика</a:t>
            </a:r>
            <a:r>
              <a:rPr sz="3200" spc="-95" dirty="0"/>
              <a:t> </a:t>
            </a:r>
            <a:r>
              <a:rPr sz="3200" spc="-25" dirty="0"/>
              <a:t>заданий</a:t>
            </a:r>
            <a:r>
              <a:rPr sz="3200" spc="-85" dirty="0"/>
              <a:t> </a:t>
            </a:r>
            <a:r>
              <a:rPr sz="3200" spc="-10" dirty="0"/>
              <a:t>на</a:t>
            </a:r>
            <a:r>
              <a:rPr sz="3200" spc="-70" dirty="0"/>
              <a:t> </a:t>
            </a:r>
            <a:r>
              <a:rPr sz="3200" spc="-25" dirty="0"/>
              <a:t>решение</a:t>
            </a:r>
            <a:r>
              <a:rPr sz="3200" spc="-90" dirty="0"/>
              <a:t> </a:t>
            </a:r>
            <a:r>
              <a:rPr sz="3200" spc="-25" dirty="0"/>
              <a:t>научных </a:t>
            </a:r>
            <a:r>
              <a:rPr sz="3200" spc="-710" dirty="0"/>
              <a:t> </a:t>
            </a:r>
            <a:r>
              <a:rPr sz="3200" spc="-25" dirty="0"/>
              <a:t>проблем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07288" y="1668525"/>
            <a:ext cx="8214995" cy="395224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2400" b="1" i="1" spc="-5" dirty="0">
                <a:latin typeface="Arial"/>
                <a:cs typeface="Arial"/>
              </a:rPr>
              <a:t>Задания</a:t>
            </a:r>
            <a:r>
              <a:rPr sz="2400" b="1" i="1" spc="-25" dirty="0">
                <a:latin typeface="Arial"/>
                <a:cs typeface="Arial"/>
              </a:rPr>
              <a:t> </a:t>
            </a:r>
            <a:r>
              <a:rPr sz="2400" b="1" i="1" spc="-10" dirty="0">
                <a:latin typeface="Arial"/>
                <a:cs typeface="Arial"/>
              </a:rPr>
              <a:t>сфокусированы</a:t>
            </a:r>
            <a:r>
              <a:rPr sz="2400" b="1" i="1" dirty="0">
                <a:latin typeface="Arial"/>
                <a:cs typeface="Arial"/>
              </a:rPr>
              <a:t> на</a:t>
            </a:r>
            <a:endParaRPr sz="2400">
              <a:latin typeface="Arial"/>
              <a:cs typeface="Arial"/>
            </a:endParaRPr>
          </a:p>
          <a:p>
            <a:pPr marL="12700" marR="1657350">
              <a:lnSpc>
                <a:spcPct val="100000"/>
              </a:lnSpc>
              <a:spcBef>
                <a:spcPts val="994"/>
              </a:spcBef>
              <a:buAutoNum type="arabicParenBoth"/>
              <a:tabLst>
                <a:tab pos="469900" algn="l"/>
              </a:tabLst>
            </a:pPr>
            <a:r>
              <a:rPr sz="2400" spc="-15" dirty="0">
                <a:latin typeface="Microsoft Sans Serif"/>
                <a:cs typeface="Microsoft Sans Serif"/>
              </a:rPr>
              <a:t>процессе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выдвижения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новых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идей,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а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не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на </a:t>
            </a:r>
            <a:r>
              <a:rPr sz="2400" spc="-625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применении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уже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известных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знаний;</a:t>
            </a:r>
            <a:endParaRPr sz="2400">
              <a:latin typeface="Microsoft Sans Serif"/>
              <a:cs typeface="Microsoft Sans Serif"/>
            </a:endParaRPr>
          </a:p>
          <a:p>
            <a:pPr marL="12700" marR="333375">
              <a:lnSpc>
                <a:spcPct val="100000"/>
              </a:lnSpc>
              <a:spcBef>
                <a:spcPts val="1000"/>
              </a:spcBef>
              <a:buAutoNum type="arabicParenBoth"/>
              <a:tabLst>
                <a:tab pos="469900" algn="l"/>
              </a:tabLst>
            </a:pPr>
            <a:r>
              <a:rPr sz="2400" spc="-10" dirty="0">
                <a:latin typeface="Microsoft Sans Serif"/>
                <a:cs typeface="Microsoft Sans Serif"/>
              </a:rPr>
              <a:t>оригинальности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предлагаемых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подходов</a:t>
            </a:r>
            <a:r>
              <a:rPr sz="2400" spc="4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и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решений </a:t>
            </a:r>
            <a:r>
              <a:rPr sz="2400" spc="-62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(при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условии,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что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ответы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имеют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смысл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и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ценность);</a:t>
            </a:r>
            <a:endParaRPr sz="2400">
              <a:latin typeface="Microsoft Sans Serif"/>
              <a:cs typeface="Microsoft Sans Serif"/>
            </a:endParaRPr>
          </a:p>
          <a:p>
            <a:pPr marL="12700" marR="278765">
              <a:lnSpc>
                <a:spcPct val="100000"/>
              </a:lnSpc>
              <a:spcBef>
                <a:spcPts val="1010"/>
              </a:spcBef>
              <a:buAutoNum type="arabicParenBoth"/>
              <a:tabLst>
                <a:tab pos="469900" algn="l"/>
              </a:tabLst>
            </a:pPr>
            <a:r>
              <a:rPr sz="2400" spc="-30" dirty="0">
                <a:latin typeface="Microsoft Sans Serif"/>
                <a:cs typeface="Microsoft Sans Serif"/>
              </a:rPr>
              <a:t>открытых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проблемах,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допускающих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альтернативные </a:t>
            </a:r>
            <a:r>
              <a:rPr sz="2400" spc="-62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решения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и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потому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требующих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серии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приближений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и 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уточнений;</a:t>
            </a:r>
            <a:endParaRPr sz="2400">
              <a:latin typeface="Microsoft Sans Serif"/>
              <a:cs typeface="Microsoft Sans Serif"/>
            </a:endParaRPr>
          </a:p>
          <a:p>
            <a:pPr marL="469900" indent="-457200">
              <a:lnSpc>
                <a:spcPct val="100000"/>
              </a:lnSpc>
              <a:spcBef>
                <a:spcPts val="994"/>
              </a:spcBef>
              <a:buAutoNum type="arabicParenBoth"/>
              <a:tabLst>
                <a:tab pos="469900" algn="l"/>
              </a:tabLst>
            </a:pPr>
            <a:r>
              <a:rPr sz="2400" spc="-15" dirty="0">
                <a:latin typeface="Microsoft Sans Serif"/>
                <a:cs typeface="Microsoft Sans Serif"/>
              </a:rPr>
              <a:t>способах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и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процессе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получения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решения,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а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не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ответе.</a:t>
            </a:r>
            <a:endParaRPr sz="24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1168" y="266700"/>
            <a:ext cx="498347" cy="68732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455295" marR="5080">
              <a:lnSpc>
                <a:spcPts val="3460"/>
              </a:lnSpc>
              <a:spcBef>
                <a:spcPts val="535"/>
              </a:spcBef>
            </a:pPr>
            <a:r>
              <a:rPr sz="3200" spc="-30" dirty="0"/>
              <a:t>Модели</a:t>
            </a:r>
            <a:r>
              <a:rPr sz="3200" spc="-65" dirty="0"/>
              <a:t> </a:t>
            </a:r>
            <a:r>
              <a:rPr sz="3200" spc="-25" dirty="0"/>
              <a:t>заданий:</a:t>
            </a:r>
            <a:r>
              <a:rPr sz="3200" spc="-55" dirty="0"/>
              <a:t> </a:t>
            </a:r>
            <a:r>
              <a:rPr sz="3200" spc="-30" dirty="0"/>
              <a:t>выдвижение</a:t>
            </a:r>
            <a:r>
              <a:rPr sz="3200" spc="-65" dirty="0"/>
              <a:t> </a:t>
            </a:r>
            <a:r>
              <a:rPr sz="3200" spc="-30" dirty="0"/>
              <a:t>разнообразных </a:t>
            </a:r>
            <a:r>
              <a:rPr sz="3200" spc="-710" dirty="0"/>
              <a:t> </a:t>
            </a:r>
            <a:r>
              <a:rPr sz="3200" spc="-20" dirty="0"/>
              <a:t>идей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61645" y="1699005"/>
            <a:ext cx="8753475" cy="4579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47345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Microsoft Sans Serif"/>
                <a:cs typeface="Microsoft Sans Serif"/>
              </a:rPr>
              <a:t>В</a:t>
            </a:r>
            <a:r>
              <a:rPr sz="2200" spc="80" dirty="0">
                <a:latin typeface="Microsoft Sans Serif"/>
                <a:cs typeface="Microsoft Sans Serif"/>
              </a:rPr>
              <a:t> </a:t>
            </a:r>
            <a:r>
              <a:rPr sz="2200" spc="-20" dirty="0">
                <a:latin typeface="Microsoft Sans Serif"/>
                <a:cs typeface="Microsoft Sans Serif"/>
              </a:rPr>
              <a:t>задании</a:t>
            </a:r>
            <a:r>
              <a:rPr sz="2200" spc="80" dirty="0">
                <a:latin typeface="Microsoft Sans Serif"/>
                <a:cs typeface="Microsoft Sans Serif"/>
              </a:rPr>
              <a:t> </a:t>
            </a:r>
            <a:r>
              <a:rPr sz="2200" spc="-25" dirty="0">
                <a:latin typeface="Microsoft Sans Serif"/>
                <a:cs typeface="Microsoft Sans Serif"/>
              </a:rPr>
              <a:t>требуется</a:t>
            </a:r>
            <a:r>
              <a:rPr sz="2200" spc="95" dirty="0">
                <a:latin typeface="Microsoft Sans Serif"/>
                <a:cs typeface="Microsoft Sans Serif"/>
              </a:rPr>
              <a:t> </a:t>
            </a:r>
            <a:r>
              <a:rPr sz="2200" spc="-15" dirty="0">
                <a:latin typeface="Microsoft Sans Serif"/>
                <a:cs typeface="Microsoft Sans Serif"/>
              </a:rPr>
              <a:t>предложить</a:t>
            </a:r>
            <a:r>
              <a:rPr sz="2200" spc="85" dirty="0">
                <a:latin typeface="Microsoft Sans Serif"/>
                <a:cs typeface="Microsoft Sans Serif"/>
              </a:rPr>
              <a:t> </a:t>
            </a:r>
            <a:r>
              <a:rPr sz="2200" b="1" spc="-20" dirty="0">
                <a:latin typeface="Arial"/>
                <a:cs typeface="Arial"/>
              </a:rPr>
              <a:t>несколько</a:t>
            </a:r>
            <a:r>
              <a:rPr sz="2200" b="1" spc="55" dirty="0">
                <a:latin typeface="Arial"/>
                <a:cs typeface="Arial"/>
              </a:rPr>
              <a:t> </a:t>
            </a:r>
            <a:r>
              <a:rPr sz="2200" b="1" i="1" spc="-5" dirty="0">
                <a:latin typeface="Arial"/>
                <a:cs typeface="Arial"/>
              </a:rPr>
              <a:t>разных</a:t>
            </a:r>
            <a:r>
              <a:rPr sz="2200" b="1" i="1" spc="65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решений</a:t>
            </a:r>
            <a:r>
              <a:rPr sz="2200" spc="-5" dirty="0">
                <a:latin typeface="Microsoft Sans Serif"/>
                <a:cs typeface="Microsoft Sans Serif"/>
              </a:rPr>
              <a:t>, </a:t>
            </a:r>
            <a:r>
              <a:rPr sz="2200" spc="-570" dirty="0">
                <a:latin typeface="Microsoft Sans Serif"/>
                <a:cs typeface="Microsoft Sans Serif"/>
              </a:rPr>
              <a:t> </a:t>
            </a:r>
            <a:r>
              <a:rPr sz="2200" spc="-40" dirty="0">
                <a:latin typeface="Microsoft Sans Serif"/>
                <a:cs typeface="Microsoft Sans Serif"/>
              </a:rPr>
              <a:t>значимо</a:t>
            </a:r>
            <a:r>
              <a:rPr sz="2200" spc="55" dirty="0">
                <a:latin typeface="Microsoft Sans Serif"/>
                <a:cs typeface="Microsoft Sans Serif"/>
              </a:rPr>
              <a:t> </a:t>
            </a:r>
            <a:r>
              <a:rPr sz="2200" spc="-15" dirty="0">
                <a:latin typeface="Microsoft Sans Serif"/>
                <a:cs typeface="Microsoft Sans Serif"/>
              </a:rPr>
              <a:t>отличающихся</a:t>
            </a:r>
            <a:r>
              <a:rPr sz="2200" spc="65" dirty="0">
                <a:latin typeface="Microsoft Sans Serif"/>
                <a:cs typeface="Microsoft Sans Serif"/>
              </a:rPr>
              <a:t> </a:t>
            </a:r>
            <a:r>
              <a:rPr sz="2200" spc="-20" dirty="0">
                <a:latin typeface="Microsoft Sans Serif"/>
                <a:cs typeface="Microsoft Sans Serif"/>
              </a:rPr>
              <a:t>друг</a:t>
            </a:r>
            <a:r>
              <a:rPr sz="2200" spc="35" dirty="0">
                <a:latin typeface="Microsoft Sans Serif"/>
                <a:cs typeface="Microsoft Sans Serif"/>
              </a:rPr>
              <a:t> </a:t>
            </a:r>
            <a:r>
              <a:rPr sz="2200" spc="-30" dirty="0">
                <a:latin typeface="Microsoft Sans Serif"/>
                <a:cs typeface="Microsoft Sans Serif"/>
              </a:rPr>
              <a:t>от</a:t>
            </a:r>
            <a:r>
              <a:rPr sz="2200" spc="35" dirty="0">
                <a:latin typeface="Microsoft Sans Serif"/>
                <a:cs typeface="Microsoft Sans Serif"/>
              </a:rPr>
              <a:t> </a:t>
            </a:r>
            <a:r>
              <a:rPr sz="2200" spc="-30" dirty="0">
                <a:latin typeface="Microsoft Sans Serif"/>
                <a:cs typeface="Microsoft Sans Serif"/>
              </a:rPr>
              <a:t>друга</a:t>
            </a:r>
            <a:r>
              <a:rPr sz="2200" spc="40" dirty="0">
                <a:latin typeface="Microsoft Sans Serif"/>
                <a:cs typeface="Microsoft Sans Serif"/>
              </a:rPr>
              <a:t> </a:t>
            </a:r>
            <a:r>
              <a:rPr sz="2200" spc="-15" dirty="0">
                <a:latin typeface="Microsoft Sans Serif"/>
                <a:cs typeface="Microsoft Sans Serif"/>
              </a:rPr>
              <a:t>(например,</a:t>
            </a:r>
            <a:r>
              <a:rPr sz="2200" spc="45" dirty="0">
                <a:latin typeface="Microsoft Sans Serif"/>
                <a:cs typeface="Microsoft Sans Serif"/>
              </a:rPr>
              <a:t> </a:t>
            </a:r>
            <a:r>
              <a:rPr sz="2200" spc="-35" dirty="0">
                <a:latin typeface="Microsoft Sans Serif"/>
                <a:cs typeface="Microsoft Sans Serif"/>
              </a:rPr>
              <a:t>методом);</a:t>
            </a:r>
            <a:endParaRPr sz="2200">
              <a:latin typeface="Microsoft Sans Serif"/>
              <a:cs typeface="Microsoft Sans Serif"/>
            </a:endParaRPr>
          </a:p>
          <a:p>
            <a:pPr marL="360045">
              <a:lnSpc>
                <a:spcPct val="100000"/>
              </a:lnSpc>
              <a:spcBef>
                <a:spcPts val="1010"/>
              </a:spcBef>
              <a:tabLst>
                <a:tab pos="1312545" algn="l"/>
                <a:tab pos="2934335" algn="l"/>
                <a:tab pos="4425315" algn="l"/>
                <a:tab pos="7031355" algn="l"/>
              </a:tabLst>
            </a:pPr>
            <a:r>
              <a:rPr sz="2200" spc="-5" dirty="0">
                <a:latin typeface="Microsoft Sans Serif"/>
                <a:cs typeface="Microsoft Sans Serif"/>
              </a:rPr>
              <a:t>Все	</a:t>
            </a:r>
            <a:r>
              <a:rPr sz="2200" spc="-10" dirty="0">
                <a:latin typeface="Microsoft Sans Serif"/>
                <a:cs typeface="Microsoft Sans Serif"/>
              </a:rPr>
              <a:t>решения	</a:t>
            </a:r>
            <a:r>
              <a:rPr sz="2200" spc="-20" dirty="0">
                <a:latin typeface="Microsoft Sans Serif"/>
                <a:cs typeface="Microsoft Sans Serif"/>
              </a:rPr>
              <a:t>должны	соответствовать	</a:t>
            </a:r>
            <a:r>
              <a:rPr sz="2200" spc="-15" dirty="0">
                <a:latin typeface="Microsoft Sans Serif"/>
                <a:cs typeface="Microsoft Sans Serif"/>
              </a:rPr>
              <a:t>исследуемой</a:t>
            </a:r>
            <a:endParaRPr sz="2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200" spc="-25" dirty="0">
                <a:latin typeface="Microsoft Sans Serif"/>
                <a:cs typeface="Microsoft Sans Serif"/>
              </a:rPr>
              <a:t>проблеме/задаче.</a:t>
            </a:r>
            <a:endParaRPr sz="2200">
              <a:latin typeface="Microsoft Sans Serif"/>
              <a:cs typeface="Microsoft Sans Serif"/>
            </a:endParaRPr>
          </a:p>
          <a:p>
            <a:pPr marL="12700" marR="8890" indent="347345" algn="just">
              <a:lnSpc>
                <a:spcPct val="100000"/>
              </a:lnSpc>
              <a:spcBef>
                <a:spcPts val="994"/>
              </a:spcBef>
            </a:pPr>
            <a:r>
              <a:rPr sz="2200" spc="-10" dirty="0">
                <a:latin typeface="Microsoft Sans Serif"/>
                <a:cs typeface="Microsoft Sans Serif"/>
              </a:rPr>
              <a:t>Могут </a:t>
            </a:r>
            <a:r>
              <a:rPr sz="2200" spc="-20" dirty="0">
                <a:latin typeface="Microsoft Sans Serif"/>
                <a:cs typeface="Microsoft Sans Serif"/>
              </a:rPr>
              <a:t>использоваться различные форматы заданий </a:t>
            </a:r>
            <a:r>
              <a:rPr sz="2200" spc="575" dirty="0">
                <a:latin typeface="Microsoft Sans Serif"/>
                <a:cs typeface="Microsoft Sans Serif"/>
              </a:rPr>
              <a:t>– </a:t>
            </a:r>
            <a:r>
              <a:rPr sz="2200" spc="-25" dirty="0">
                <a:latin typeface="Microsoft Sans Serif"/>
                <a:cs typeface="Microsoft Sans Serif"/>
              </a:rPr>
              <a:t>записать </a:t>
            </a:r>
            <a:r>
              <a:rPr sz="2200" spc="-20" dirty="0">
                <a:latin typeface="Microsoft Sans Serif"/>
                <a:cs typeface="Microsoft Sans Serif"/>
              </a:rPr>
              <a:t> </a:t>
            </a:r>
            <a:r>
              <a:rPr sz="2200" spc="-40" dirty="0">
                <a:latin typeface="Microsoft Sans Serif"/>
                <a:cs typeface="Microsoft Sans Serif"/>
              </a:rPr>
              <a:t>заголовок</a:t>
            </a:r>
            <a:r>
              <a:rPr sz="2200" spc="-35" dirty="0">
                <a:latin typeface="Microsoft Sans Serif"/>
                <a:cs typeface="Microsoft Sans Serif"/>
              </a:rPr>
              <a:t> </a:t>
            </a:r>
            <a:r>
              <a:rPr sz="2200" spc="5" dirty="0">
                <a:latin typeface="Microsoft Sans Serif"/>
                <a:cs typeface="Microsoft Sans Serif"/>
              </a:rPr>
              <a:t>или</a:t>
            </a:r>
            <a:r>
              <a:rPr sz="2200" spc="10" dirty="0">
                <a:latin typeface="Microsoft Sans Serif"/>
                <a:cs typeface="Microsoft Sans Serif"/>
              </a:rPr>
              <a:t> </a:t>
            </a:r>
            <a:r>
              <a:rPr sz="2200" spc="-30" dirty="0">
                <a:latin typeface="Microsoft Sans Serif"/>
                <a:cs typeface="Microsoft Sans Serif"/>
              </a:rPr>
              <a:t>рассказ,</a:t>
            </a:r>
            <a:r>
              <a:rPr sz="2200" spc="-25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составить</a:t>
            </a:r>
            <a:r>
              <a:rPr sz="2200" dirty="0">
                <a:latin typeface="Microsoft Sans Serif"/>
                <a:cs typeface="Microsoft Sans Serif"/>
              </a:rPr>
              <a:t> </a:t>
            </a:r>
            <a:r>
              <a:rPr sz="2200" spc="-20" dirty="0">
                <a:latin typeface="Microsoft Sans Serif"/>
                <a:cs typeface="Microsoft Sans Serif"/>
              </a:rPr>
              <a:t>художественную</a:t>
            </a:r>
            <a:r>
              <a:rPr sz="2200" spc="-15" dirty="0">
                <a:latin typeface="Microsoft Sans Serif"/>
                <a:cs typeface="Microsoft Sans Serif"/>
              </a:rPr>
              <a:t> </a:t>
            </a:r>
            <a:r>
              <a:rPr sz="2200" spc="-35" dirty="0">
                <a:latin typeface="Microsoft Sans Serif"/>
                <a:cs typeface="Microsoft Sans Serif"/>
              </a:rPr>
              <a:t>композицию, </a:t>
            </a:r>
            <a:r>
              <a:rPr sz="2200" spc="-30" dirty="0">
                <a:latin typeface="Microsoft Sans Serif"/>
                <a:cs typeface="Microsoft Sans Serif"/>
              </a:rPr>
              <a:t> </a:t>
            </a:r>
            <a:r>
              <a:rPr sz="2200" spc="-20" dirty="0">
                <a:latin typeface="Microsoft Sans Serif"/>
                <a:cs typeface="Microsoft Sans Serif"/>
              </a:rPr>
              <a:t>предложить</a:t>
            </a:r>
            <a:r>
              <a:rPr sz="2200" spc="50" dirty="0">
                <a:latin typeface="Microsoft Sans Serif"/>
                <a:cs typeface="Microsoft Sans Serif"/>
              </a:rPr>
              <a:t> </a:t>
            </a:r>
            <a:r>
              <a:rPr sz="2200" spc="-15" dirty="0">
                <a:latin typeface="Microsoft Sans Serif"/>
                <a:cs typeface="Microsoft Sans Serif"/>
              </a:rPr>
              <a:t>научные</a:t>
            </a:r>
            <a:r>
              <a:rPr sz="2200" spc="55" dirty="0">
                <a:latin typeface="Microsoft Sans Serif"/>
                <a:cs typeface="Microsoft Sans Serif"/>
              </a:rPr>
              <a:t> </a:t>
            </a:r>
            <a:r>
              <a:rPr sz="2200" spc="-35" dirty="0">
                <a:latin typeface="Microsoft Sans Serif"/>
                <a:cs typeface="Microsoft Sans Serif"/>
              </a:rPr>
              <a:t>методы</a:t>
            </a:r>
            <a:r>
              <a:rPr sz="2200" spc="40" dirty="0">
                <a:latin typeface="Microsoft Sans Serif"/>
                <a:cs typeface="Microsoft Sans Serif"/>
              </a:rPr>
              <a:t> </a:t>
            </a:r>
            <a:r>
              <a:rPr sz="2200" spc="5" dirty="0">
                <a:latin typeface="Microsoft Sans Serif"/>
                <a:cs typeface="Microsoft Sans Serif"/>
              </a:rPr>
              <a:t>или</a:t>
            </a:r>
            <a:r>
              <a:rPr sz="2200" spc="30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поставить</a:t>
            </a:r>
            <a:r>
              <a:rPr sz="2200" spc="30" dirty="0">
                <a:latin typeface="Microsoft Sans Serif"/>
                <a:cs typeface="Microsoft Sans Serif"/>
              </a:rPr>
              <a:t> </a:t>
            </a:r>
            <a:r>
              <a:rPr sz="2200" spc="-15" dirty="0">
                <a:latin typeface="Microsoft Sans Serif"/>
                <a:cs typeface="Microsoft Sans Serif"/>
              </a:rPr>
              <a:t>вопросы</a:t>
            </a:r>
            <a:r>
              <a:rPr sz="2200" spc="50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и</a:t>
            </a:r>
            <a:r>
              <a:rPr sz="2200" spc="20" dirty="0">
                <a:latin typeface="Microsoft Sans Serif"/>
                <a:cs typeface="Microsoft Sans Serif"/>
              </a:rPr>
              <a:t> </a:t>
            </a:r>
            <a:r>
              <a:rPr sz="2200" spc="-70" dirty="0">
                <a:latin typeface="Microsoft Sans Serif"/>
                <a:cs typeface="Microsoft Sans Serif"/>
              </a:rPr>
              <a:t>т.п.</a:t>
            </a:r>
            <a:endParaRPr sz="2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400">
              <a:latin typeface="Microsoft Sans Serif"/>
              <a:cs typeface="Microsoft Sans Serif"/>
            </a:endParaRPr>
          </a:p>
          <a:p>
            <a:pPr marL="502284">
              <a:lnSpc>
                <a:spcPts val="2575"/>
              </a:lnSpc>
              <a:spcBef>
                <a:spcPts val="2025"/>
              </a:spcBef>
            </a:pPr>
            <a:r>
              <a:rPr sz="2150" spc="-25" dirty="0">
                <a:solidFill>
                  <a:srgbClr val="2D75B6"/>
                </a:solidFill>
                <a:latin typeface="Microsoft Sans Serif"/>
                <a:cs typeface="Microsoft Sans Serif"/>
              </a:rPr>
              <a:t>Критерии </a:t>
            </a:r>
            <a:r>
              <a:rPr sz="2150" spc="-30" dirty="0">
                <a:solidFill>
                  <a:srgbClr val="2D75B6"/>
                </a:solidFill>
                <a:latin typeface="Microsoft Sans Serif"/>
                <a:cs typeface="Microsoft Sans Serif"/>
              </a:rPr>
              <a:t>оценки</a:t>
            </a:r>
            <a:r>
              <a:rPr sz="2150" dirty="0">
                <a:solidFill>
                  <a:srgbClr val="2D75B6"/>
                </a:solidFill>
                <a:latin typeface="Microsoft Sans Serif"/>
                <a:cs typeface="Microsoft Sans Serif"/>
              </a:rPr>
              <a:t> </a:t>
            </a:r>
            <a:r>
              <a:rPr sz="2150" spc="-20" dirty="0">
                <a:solidFill>
                  <a:srgbClr val="2D75B6"/>
                </a:solidFill>
                <a:latin typeface="Microsoft Sans Serif"/>
                <a:cs typeface="Microsoft Sans Serif"/>
              </a:rPr>
              <a:t>(ДА/НЕТ):</a:t>
            </a:r>
            <a:endParaRPr sz="2150">
              <a:latin typeface="Microsoft Sans Serif"/>
              <a:cs typeface="Microsoft Sans Serif"/>
            </a:endParaRPr>
          </a:p>
          <a:p>
            <a:pPr marL="506730" indent="-352425">
              <a:lnSpc>
                <a:spcPts val="2875"/>
              </a:lnSpc>
              <a:buAutoNum type="arabicParenR"/>
              <a:tabLst>
                <a:tab pos="507365" algn="l"/>
              </a:tabLst>
            </a:pPr>
            <a:r>
              <a:rPr sz="2400" spc="-15" dirty="0">
                <a:solidFill>
                  <a:srgbClr val="2D75B6"/>
                </a:solidFill>
                <a:latin typeface="Microsoft Sans Serif"/>
                <a:cs typeface="Microsoft Sans Serif"/>
              </a:rPr>
              <a:t>правомерность</a:t>
            </a:r>
            <a:r>
              <a:rPr sz="2150" spc="-15" dirty="0">
                <a:solidFill>
                  <a:srgbClr val="2D75B6"/>
                </a:solidFill>
                <a:latin typeface="Microsoft Sans Serif"/>
                <a:cs typeface="Microsoft Sans Serif"/>
              </a:rPr>
              <a:t>,</a:t>
            </a:r>
            <a:r>
              <a:rPr sz="2150" spc="55" dirty="0">
                <a:solidFill>
                  <a:srgbClr val="2D75B6"/>
                </a:solidFill>
                <a:latin typeface="Microsoft Sans Serif"/>
                <a:cs typeface="Microsoft Sans Serif"/>
              </a:rPr>
              <a:t> </a:t>
            </a:r>
            <a:r>
              <a:rPr sz="2150" spc="-20" dirty="0">
                <a:solidFill>
                  <a:srgbClr val="2D75B6"/>
                </a:solidFill>
                <a:latin typeface="Microsoft Sans Serif"/>
                <a:cs typeface="Microsoft Sans Serif"/>
              </a:rPr>
              <a:t>адекватность</a:t>
            </a:r>
            <a:r>
              <a:rPr sz="2150" spc="10" dirty="0">
                <a:solidFill>
                  <a:srgbClr val="2D75B6"/>
                </a:solidFill>
                <a:latin typeface="Microsoft Sans Serif"/>
                <a:cs typeface="Microsoft Sans Serif"/>
              </a:rPr>
              <a:t> </a:t>
            </a:r>
            <a:r>
              <a:rPr sz="2150" spc="-30" dirty="0">
                <a:solidFill>
                  <a:srgbClr val="2D75B6"/>
                </a:solidFill>
                <a:latin typeface="Microsoft Sans Serif"/>
                <a:cs typeface="Microsoft Sans Serif"/>
              </a:rPr>
              <a:t>ответа</a:t>
            </a:r>
            <a:r>
              <a:rPr sz="2150" spc="30" dirty="0">
                <a:solidFill>
                  <a:srgbClr val="2D75B6"/>
                </a:solidFill>
                <a:latin typeface="Microsoft Sans Serif"/>
                <a:cs typeface="Microsoft Sans Serif"/>
              </a:rPr>
              <a:t> </a:t>
            </a:r>
            <a:r>
              <a:rPr sz="2150" spc="-10" dirty="0">
                <a:solidFill>
                  <a:srgbClr val="2D75B6"/>
                </a:solidFill>
                <a:latin typeface="Microsoft Sans Serif"/>
                <a:cs typeface="Microsoft Sans Serif"/>
              </a:rPr>
              <a:t>заданию;</a:t>
            </a:r>
            <a:endParaRPr sz="2150">
              <a:latin typeface="Microsoft Sans Serif"/>
              <a:cs typeface="Microsoft Sans Serif"/>
            </a:endParaRPr>
          </a:p>
          <a:p>
            <a:pPr marL="506730" indent="-352425">
              <a:lnSpc>
                <a:spcPct val="100000"/>
              </a:lnSpc>
              <a:spcBef>
                <a:spcPts val="10"/>
              </a:spcBef>
              <a:buAutoNum type="arabicParenR"/>
              <a:tabLst>
                <a:tab pos="507365" algn="l"/>
              </a:tabLst>
            </a:pPr>
            <a:r>
              <a:rPr sz="2150" spc="-5" dirty="0">
                <a:solidFill>
                  <a:srgbClr val="2D75B6"/>
                </a:solidFill>
                <a:latin typeface="Microsoft Sans Serif"/>
                <a:cs typeface="Microsoft Sans Serif"/>
              </a:rPr>
              <a:t>оригинальность;</a:t>
            </a:r>
            <a:r>
              <a:rPr sz="2150" spc="-25" dirty="0">
                <a:solidFill>
                  <a:srgbClr val="2D75B6"/>
                </a:solidFill>
                <a:latin typeface="Microsoft Sans Serif"/>
                <a:cs typeface="Microsoft Sans Serif"/>
              </a:rPr>
              <a:t> </a:t>
            </a:r>
            <a:r>
              <a:rPr sz="2150" dirty="0">
                <a:solidFill>
                  <a:srgbClr val="2D75B6"/>
                </a:solidFill>
                <a:latin typeface="Microsoft Sans Serif"/>
                <a:cs typeface="Microsoft Sans Serif"/>
              </a:rPr>
              <a:t>и</a:t>
            </a:r>
            <a:endParaRPr sz="2150">
              <a:latin typeface="Microsoft Sans Serif"/>
              <a:cs typeface="Microsoft Sans Serif"/>
            </a:endParaRPr>
          </a:p>
          <a:p>
            <a:pPr marL="506730" indent="-352425">
              <a:lnSpc>
                <a:spcPct val="100000"/>
              </a:lnSpc>
              <a:spcBef>
                <a:spcPts val="10"/>
              </a:spcBef>
              <a:buAutoNum type="arabicParenR"/>
              <a:tabLst>
                <a:tab pos="507365" algn="l"/>
              </a:tabLst>
            </a:pPr>
            <a:r>
              <a:rPr sz="2150" spc="-20" dirty="0">
                <a:solidFill>
                  <a:srgbClr val="2D75B6"/>
                </a:solidFill>
                <a:latin typeface="Microsoft Sans Serif"/>
                <a:cs typeface="Microsoft Sans Serif"/>
              </a:rPr>
              <a:t>значимость,</a:t>
            </a:r>
            <a:r>
              <a:rPr sz="2150" spc="5" dirty="0">
                <a:solidFill>
                  <a:srgbClr val="2D75B6"/>
                </a:solidFill>
                <a:latin typeface="Microsoft Sans Serif"/>
                <a:cs typeface="Microsoft Sans Serif"/>
              </a:rPr>
              <a:t> </a:t>
            </a:r>
            <a:r>
              <a:rPr sz="2150" spc="-20" dirty="0">
                <a:solidFill>
                  <a:srgbClr val="2D75B6"/>
                </a:solidFill>
                <a:latin typeface="Microsoft Sans Serif"/>
                <a:cs typeface="Microsoft Sans Serif"/>
              </a:rPr>
              <a:t>полезность,</a:t>
            </a:r>
            <a:r>
              <a:rPr sz="2150" spc="25" dirty="0">
                <a:solidFill>
                  <a:srgbClr val="2D75B6"/>
                </a:solidFill>
                <a:latin typeface="Microsoft Sans Serif"/>
                <a:cs typeface="Microsoft Sans Serif"/>
              </a:rPr>
              <a:t> </a:t>
            </a:r>
            <a:r>
              <a:rPr sz="2150" spc="-10" dirty="0">
                <a:solidFill>
                  <a:srgbClr val="2D75B6"/>
                </a:solidFill>
                <a:latin typeface="Microsoft Sans Serif"/>
                <a:cs typeface="Microsoft Sans Serif"/>
              </a:rPr>
              <a:t>ценность</a:t>
            </a:r>
            <a:r>
              <a:rPr sz="2150" spc="15" dirty="0">
                <a:solidFill>
                  <a:srgbClr val="2D75B6"/>
                </a:solidFill>
                <a:latin typeface="Microsoft Sans Serif"/>
                <a:cs typeface="Microsoft Sans Serif"/>
              </a:rPr>
              <a:t> </a:t>
            </a:r>
            <a:r>
              <a:rPr sz="2150" spc="-25" dirty="0">
                <a:solidFill>
                  <a:srgbClr val="2D75B6"/>
                </a:solidFill>
                <a:latin typeface="Microsoft Sans Serif"/>
                <a:cs typeface="Microsoft Sans Serif"/>
              </a:rPr>
              <a:t>ответа.</a:t>
            </a:r>
            <a:endParaRPr sz="215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1168" y="266700"/>
            <a:ext cx="498347" cy="68732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759460" marR="5080">
              <a:lnSpc>
                <a:spcPts val="3460"/>
              </a:lnSpc>
              <a:spcBef>
                <a:spcPts val="535"/>
              </a:spcBef>
            </a:pPr>
            <a:r>
              <a:rPr sz="3200" spc="-20" dirty="0"/>
              <a:t>Примеры</a:t>
            </a:r>
            <a:r>
              <a:rPr sz="3200" spc="-130" dirty="0"/>
              <a:t> </a:t>
            </a:r>
            <a:r>
              <a:rPr sz="3200" spc="-20" dirty="0"/>
              <a:t>заданий:</a:t>
            </a:r>
            <a:r>
              <a:rPr sz="3200" spc="-105" dirty="0"/>
              <a:t> </a:t>
            </a:r>
            <a:r>
              <a:rPr sz="3200" spc="-25" dirty="0"/>
              <a:t>выдвижение </a:t>
            </a:r>
            <a:r>
              <a:rPr sz="3200" spc="-710" dirty="0"/>
              <a:t> </a:t>
            </a:r>
            <a:r>
              <a:rPr sz="3200" spc="-25" dirty="0"/>
              <a:t>разнообразных</a:t>
            </a:r>
            <a:r>
              <a:rPr sz="3200" spc="-80" dirty="0"/>
              <a:t> </a:t>
            </a:r>
            <a:r>
              <a:rPr sz="3200" spc="-15" dirty="0"/>
              <a:t>идей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8692" y="1408175"/>
            <a:ext cx="8455497" cy="480517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1168" y="266700"/>
            <a:ext cx="498347" cy="68732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784225" marR="5080">
              <a:lnSpc>
                <a:spcPts val="3460"/>
              </a:lnSpc>
              <a:spcBef>
                <a:spcPts val="535"/>
              </a:spcBef>
            </a:pPr>
            <a:r>
              <a:rPr sz="3200" spc="-30" dirty="0"/>
              <a:t>Модели</a:t>
            </a:r>
            <a:r>
              <a:rPr sz="3200" spc="-85" dirty="0"/>
              <a:t> </a:t>
            </a:r>
            <a:r>
              <a:rPr sz="3200" spc="-25" dirty="0"/>
              <a:t>заданий:</a:t>
            </a:r>
            <a:r>
              <a:rPr sz="3200" spc="-75" dirty="0"/>
              <a:t> </a:t>
            </a:r>
            <a:r>
              <a:rPr sz="3200" spc="-25" dirty="0"/>
              <a:t>уточнение</a:t>
            </a:r>
            <a:r>
              <a:rPr sz="3200" spc="-90" dirty="0"/>
              <a:t> </a:t>
            </a:r>
            <a:r>
              <a:rPr sz="3200" dirty="0"/>
              <a:t>и </a:t>
            </a:r>
            <a:r>
              <a:rPr sz="3200" spc="-705" dirty="0"/>
              <a:t> </a:t>
            </a:r>
            <a:r>
              <a:rPr sz="3200" spc="-30" dirty="0"/>
              <a:t>совершенствование</a:t>
            </a:r>
            <a:r>
              <a:rPr sz="3200" spc="-85" dirty="0"/>
              <a:t> </a:t>
            </a:r>
            <a:r>
              <a:rPr sz="3200" spc="-20" dirty="0"/>
              <a:t>идей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17119" y="1995728"/>
            <a:ext cx="5707380" cy="1376045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2400" b="1" i="1" spc="-15" dirty="0">
                <a:latin typeface="Arial"/>
                <a:cs typeface="Arial"/>
              </a:rPr>
              <a:t>Возможные</a:t>
            </a:r>
            <a:r>
              <a:rPr sz="2400" b="1" i="1" dirty="0">
                <a:latin typeface="Arial"/>
                <a:cs typeface="Arial"/>
              </a:rPr>
              <a:t> </a:t>
            </a:r>
            <a:r>
              <a:rPr sz="2400" b="1" i="1" spc="-10" dirty="0">
                <a:latin typeface="Arial"/>
                <a:cs typeface="Arial"/>
              </a:rPr>
              <a:t>форматы</a:t>
            </a:r>
            <a:r>
              <a:rPr sz="2400" b="1" i="1" spc="-20" dirty="0">
                <a:latin typeface="Arial"/>
                <a:cs typeface="Arial"/>
              </a:rPr>
              <a:t> </a:t>
            </a:r>
            <a:r>
              <a:rPr sz="2400" b="1" i="1" spc="-5" dirty="0">
                <a:latin typeface="Arial"/>
                <a:cs typeface="Arial"/>
              </a:rPr>
              <a:t>заданий</a:t>
            </a:r>
            <a:endParaRPr sz="2400">
              <a:latin typeface="Arial"/>
              <a:cs typeface="Arial"/>
            </a:endParaRPr>
          </a:p>
          <a:p>
            <a:pPr marL="364490" indent="-352425">
              <a:lnSpc>
                <a:spcPct val="100000"/>
              </a:lnSpc>
              <a:spcBef>
                <a:spcPts val="994"/>
              </a:spcBef>
              <a:buChar char="•"/>
              <a:tabLst>
                <a:tab pos="364490" algn="l"/>
                <a:tab pos="365125" algn="l"/>
                <a:tab pos="3441700" algn="l"/>
                <a:tab pos="4469130" algn="l"/>
              </a:tabLst>
            </a:pPr>
            <a:r>
              <a:rPr sz="2400" spc="-25" dirty="0">
                <a:latin typeface="Microsoft Sans Serif"/>
                <a:cs typeface="Microsoft Sans Serif"/>
              </a:rPr>
              <a:t>у</a:t>
            </a:r>
            <a:r>
              <a:rPr sz="2400" spc="15" dirty="0">
                <a:latin typeface="Microsoft Sans Serif"/>
                <a:cs typeface="Microsoft Sans Serif"/>
              </a:rPr>
              <a:t>с</a:t>
            </a:r>
            <a:r>
              <a:rPr sz="2400" spc="-5" dirty="0">
                <a:latin typeface="Microsoft Sans Serif"/>
                <a:cs typeface="Microsoft Sans Serif"/>
              </a:rPr>
              <a:t>о</a:t>
            </a:r>
            <a:r>
              <a:rPr sz="2400" spc="-35" dirty="0">
                <a:latin typeface="Microsoft Sans Serif"/>
                <a:cs typeface="Microsoft Sans Serif"/>
              </a:rPr>
              <a:t>в</a:t>
            </a:r>
            <a:r>
              <a:rPr sz="2400" spc="-10" dirty="0">
                <a:latin typeface="Microsoft Sans Serif"/>
                <a:cs typeface="Microsoft Sans Serif"/>
              </a:rPr>
              <a:t>ерше</a:t>
            </a:r>
            <a:r>
              <a:rPr sz="2400" dirty="0">
                <a:latin typeface="Microsoft Sans Serif"/>
                <a:cs typeface="Microsoft Sans Serif"/>
              </a:rPr>
              <a:t>нст</a:t>
            </a:r>
            <a:r>
              <a:rPr sz="2400" spc="-25" dirty="0">
                <a:latin typeface="Microsoft Sans Serif"/>
                <a:cs typeface="Microsoft Sans Serif"/>
              </a:rPr>
              <a:t>в</a:t>
            </a:r>
            <a:r>
              <a:rPr sz="2400" spc="-5" dirty="0">
                <a:latin typeface="Microsoft Sans Serif"/>
                <a:cs typeface="Microsoft Sans Serif"/>
              </a:rPr>
              <a:t>о</a:t>
            </a:r>
            <a:r>
              <a:rPr sz="2400" spc="-35" dirty="0">
                <a:latin typeface="Microsoft Sans Serif"/>
                <a:cs typeface="Microsoft Sans Serif"/>
              </a:rPr>
              <a:t>в</a:t>
            </a:r>
            <a:r>
              <a:rPr sz="2400" spc="-55" dirty="0">
                <a:latin typeface="Microsoft Sans Serif"/>
                <a:cs typeface="Microsoft Sans Serif"/>
              </a:rPr>
              <a:t>а</a:t>
            </a:r>
            <a:r>
              <a:rPr sz="2400" spc="-5" dirty="0">
                <a:latin typeface="Microsoft Sans Serif"/>
                <a:cs typeface="Microsoft Sans Serif"/>
              </a:rPr>
              <a:t>ть</a:t>
            </a:r>
            <a:r>
              <a:rPr sz="2400" dirty="0">
                <a:latin typeface="Microsoft Sans Serif"/>
                <a:cs typeface="Microsoft Sans Serif"/>
              </a:rPr>
              <a:t>	</a:t>
            </a:r>
            <a:r>
              <a:rPr sz="2400" spc="5" dirty="0">
                <a:latin typeface="Microsoft Sans Serif"/>
                <a:cs typeface="Microsoft Sans Serif"/>
              </a:rPr>
              <a:t>идею</a:t>
            </a:r>
            <a:r>
              <a:rPr sz="2400" dirty="0">
                <a:latin typeface="Microsoft Sans Serif"/>
                <a:cs typeface="Microsoft Sans Serif"/>
              </a:rPr>
              <a:t>	</a:t>
            </a:r>
            <a:r>
              <a:rPr sz="2400" spc="-35" dirty="0">
                <a:latin typeface="Microsoft Sans Serif"/>
                <a:cs typeface="Microsoft Sans Serif"/>
              </a:rPr>
              <a:t>м</a:t>
            </a:r>
            <a:r>
              <a:rPr sz="2400" spc="-114" dirty="0">
                <a:latin typeface="Microsoft Sans Serif"/>
                <a:cs typeface="Microsoft Sans Serif"/>
              </a:rPr>
              <a:t>е</a:t>
            </a:r>
            <a:r>
              <a:rPr sz="2400" spc="-35" dirty="0">
                <a:latin typeface="Microsoft Sans Serif"/>
                <a:cs typeface="Microsoft Sans Serif"/>
              </a:rPr>
              <a:t>т</a:t>
            </a:r>
            <a:r>
              <a:rPr sz="2400" spc="-55" dirty="0">
                <a:latin typeface="Microsoft Sans Serif"/>
                <a:cs typeface="Microsoft Sans Serif"/>
              </a:rPr>
              <a:t>о</a:t>
            </a:r>
            <a:r>
              <a:rPr sz="2400" spc="-25" dirty="0">
                <a:latin typeface="Microsoft Sans Serif"/>
                <a:cs typeface="Microsoft Sans Serif"/>
              </a:rPr>
              <a:t>дом</a:t>
            </a:r>
            <a:endParaRPr sz="2400">
              <a:latin typeface="Microsoft Sans Serif"/>
              <a:cs typeface="Microsoft Sans Serif"/>
            </a:endParaRPr>
          </a:p>
          <a:p>
            <a:pPr marL="364490">
              <a:lnSpc>
                <a:spcPct val="100000"/>
              </a:lnSpc>
              <a:spcBef>
                <a:spcPts val="5"/>
              </a:spcBef>
            </a:pPr>
            <a:r>
              <a:rPr sz="2400" spc="-15" dirty="0">
                <a:latin typeface="Microsoft Sans Serif"/>
                <a:cs typeface="Microsoft Sans Serif"/>
              </a:rPr>
              <a:t>уточнений,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79946" y="2613736"/>
            <a:ext cx="26943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Microsoft Sans Serif"/>
                <a:cs typeface="Microsoft Sans Serif"/>
              </a:rPr>
              <a:t>последовательных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7119" y="3472433"/>
            <a:ext cx="232918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4490" marR="5080" indent="-352425">
              <a:lnSpc>
                <a:spcPct val="100000"/>
              </a:lnSpc>
              <a:spcBef>
                <a:spcPts val="100"/>
              </a:spcBef>
              <a:buChar char="•"/>
              <a:tabLst>
                <a:tab pos="364490" algn="l"/>
                <a:tab pos="365125" algn="l"/>
              </a:tabLst>
            </a:pPr>
            <a:r>
              <a:rPr sz="2400" spc="-10" dirty="0">
                <a:latin typeface="Microsoft Sans Serif"/>
                <a:cs typeface="Microsoft Sans Serif"/>
              </a:rPr>
              <a:t>адаптиро</a:t>
            </a:r>
            <a:r>
              <a:rPr sz="2400" spc="-25" dirty="0">
                <a:latin typeface="Microsoft Sans Serif"/>
                <a:cs typeface="Microsoft Sans Serif"/>
              </a:rPr>
              <a:t>в</a:t>
            </a:r>
            <a:r>
              <a:rPr sz="2400" spc="-55" dirty="0">
                <a:latin typeface="Microsoft Sans Serif"/>
                <a:cs typeface="Microsoft Sans Serif"/>
              </a:rPr>
              <a:t>а</a:t>
            </a:r>
            <a:r>
              <a:rPr sz="2400" spc="-5" dirty="0">
                <a:latin typeface="Microsoft Sans Serif"/>
                <a:cs typeface="Microsoft Sans Serif"/>
              </a:rPr>
              <a:t>ть  </a:t>
            </a:r>
            <a:r>
              <a:rPr sz="2400" spc="-10" dirty="0">
                <a:latin typeface="Microsoft Sans Serif"/>
                <a:cs typeface="Microsoft Sans Serif"/>
              </a:rPr>
              <a:t>требований, 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ограничений,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38601" y="3472433"/>
            <a:ext cx="58337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75715" algn="l"/>
                <a:tab pos="1943735" algn="l"/>
                <a:tab pos="3456940" algn="l"/>
              </a:tabLst>
            </a:pPr>
            <a:r>
              <a:rPr sz="2400" dirty="0">
                <a:latin typeface="Microsoft Sans Serif"/>
                <a:cs typeface="Microsoft Sans Serif"/>
              </a:rPr>
              <a:t>идею	с	</a:t>
            </a:r>
            <a:r>
              <a:rPr sz="2400" spc="-25" dirty="0">
                <a:latin typeface="Microsoft Sans Serif"/>
                <a:cs typeface="Microsoft Sans Serif"/>
              </a:rPr>
              <a:t>учётом	</a:t>
            </a:r>
            <a:r>
              <a:rPr sz="2400" spc="-15" dirty="0">
                <a:latin typeface="Microsoft Sans Serif"/>
                <a:cs typeface="Microsoft Sans Serif"/>
              </a:rPr>
              <a:t>дополнительных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33445" y="3838194"/>
            <a:ext cx="59416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66085" algn="l"/>
                <a:tab pos="5409565" algn="l"/>
              </a:tabLst>
            </a:pPr>
            <a:r>
              <a:rPr sz="2400" spc="-15" dirty="0">
                <a:latin typeface="Microsoft Sans Serif"/>
                <a:cs typeface="Microsoft Sans Serif"/>
              </a:rPr>
              <a:t>доп</a:t>
            </a:r>
            <a:r>
              <a:rPr sz="2400" spc="-65" dirty="0">
                <a:latin typeface="Microsoft Sans Serif"/>
                <a:cs typeface="Microsoft Sans Serif"/>
              </a:rPr>
              <a:t>о</a:t>
            </a:r>
            <a:r>
              <a:rPr sz="2400" dirty="0">
                <a:latin typeface="Microsoft Sans Serif"/>
                <a:cs typeface="Microsoft Sans Serif"/>
              </a:rPr>
              <a:t>лни</a:t>
            </a:r>
            <a:r>
              <a:rPr sz="2400" spc="-20" dirty="0">
                <a:latin typeface="Microsoft Sans Serif"/>
                <a:cs typeface="Microsoft Sans Serif"/>
              </a:rPr>
              <a:t>т</a:t>
            </a:r>
            <a:r>
              <a:rPr sz="2400" spc="-90" dirty="0">
                <a:latin typeface="Microsoft Sans Serif"/>
                <a:cs typeface="Microsoft Sans Serif"/>
              </a:rPr>
              <a:t>е</a:t>
            </a:r>
            <a:r>
              <a:rPr sz="2400" spc="-5" dirty="0">
                <a:latin typeface="Microsoft Sans Serif"/>
                <a:cs typeface="Microsoft Sans Serif"/>
              </a:rPr>
              <a:t>льно</a:t>
            </a:r>
            <a:r>
              <a:rPr sz="2400" dirty="0">
                <a:latin typeface="Microsoft Sans Serif"/>
                <a:cs typeface="Microsoft Sans Serif"/>
              </a:rPr>
              <a:t>й	</a:t>
            </a:r>
            <a:r>
              <a:rPr sz="2400" spc="-5" dirty="0">
                <a:latin typeface="Microsoft Sans Serif"/>
                <a:cs typeface="Microsoft Sans Serif"/>
              </a:rPr>
              <a:t>инф</a:t>
            </a:r>
            <a:r>
              <a:rPr sz="2400" spc="-20" dirty="0">
                <a:latin typeface="Microsoft Sans Serif"/>
                <a:cs typeface="Microsoft Sans Serif"/>
              </a:rPr>
              <a:t>ормац</a:t>
            </a:r>
            <a:r>
              <a:rPr sz="2400" spc="-15" dirty="0">
                <a:latin typeface="Microsoft Sans Serif"/>
                <a:cs typeface="Microsoft Sans Serif"/>
              </a:rPr>
              <a:t>и</a:t>
            </a:r>
            <a:r>
              <a:rPr sz="2400" spc="-5" dirty="0">
                <a:latin typeface="Microsoft Sans Serif"/>
                <a:cs typeface="Microsoft Sans Serif"/>
              </a:rPr>
              <a:t>и</a:t>
            </a:r>
            <a:r>
              <a:rPr sz="2400" dirty="0">
                <a:latin typeface="Microsoft Sans Serif"/>
                <a:cs typeface="Microsoft Sans Serif"/>
              </a:rPr>
              <a:t>	</a:t>
            </a:r>
            <a:r>
              <a:rPr sz="2400" spc="5" dirty="0">
                <a:latin typeface="Microsoft Sans Serif"/>
                <a:cs typeface="Microsoft Sans Serif"/>
              </a:rPr>
              <a:t>или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7119" y="4571491"/>
            <a:ext cx="8056880" cy="150304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364490" indent="-352425">
              <a:lnSpc>
                <a:spcPct val="100000"/>
              </a:lnSpc>
              <a:spcBef>
                <a:spcPts val="1095"/>
              </a:spcBef>
              <a:buChar char="•"/>
              <a:tabLst>
                <a:tab pos="364490" algn="l"/>
                <a:tab pos="365125" algn="l"/>
              </a:tabLst>
            </a:pPr>
            <a:r>
              <a:rPr sz="2400" spc="-15" dirty="0">
                <a:latin typeface="Microsoft Sans Serif"/>
                <a:cs typeface="Microsoft Sans Serif"/>
              </a:rPr>
              <a:t>адаптировать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свои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идеи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с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учётом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целевой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аудитории,</a:t>
            </a:r>
            <a:endParaRPr sz="2400">
              <a:latin typeface="Microsoft Sans Serif"/>
              <a:cs typeface="Microsoft Sans Serif"/>
            </a:endParaRPr>
          </a:p>
          <a:p>
            <a:pPr marL="364490" indent="-352425">
              <a:lnSpc>
                <a:spcPct val="100000"/>
              </a:lnSpc>
              <a:spcBef>
                <a:spcPts val="994"/>
              </a:spcBef>
              <a:buChar char="•"/>
              <a:tabLst>
                <a:tab pos="364490" algn="l"/>
                <a:tab pos="365125" algn="l"/>
              </a:tabLst>
            </a:pPr>
            <a:r>
              <a:rPr sz="2400" spc="-10" dirty="0">
                <a:latin typeface="Microsoft Sans Serif"/>
                <a:cs typeface="Microsoft Sans Serif"/>
              </a:rPr>
              <a:t>сопоставить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успешные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итерации,</a:t>
            </a:r>
            <a:endParaRPr sz="2400">
              <a:latin typeface="Microsoft Sans Serif"/>
              <a:cs typeface="Microsoft Sans Serif"/>
            </a:endParaRPr>
          </a:p>
          <a:p>
            <a:pPr marL="364490" indent="-352425">
              <a:lnSpc>
                <a:spcPct val="100000"/>
              </a:lnSpc>
              <a:spcBef>
                <a:spcPts val="1000"/>
              </a:spcBef>
              <a:buChar char="•"/>
              <a:tabLst>
                <a:tab pos="364490" algn="l"/>
                <a:tab pos="365125" algn="l"/>
              </a:tabLst>
            </a:pPr>
            <a:r>
              <a:rPr sz="2400" spc="-15" dirty="0">
                <a:latin typeface="Microsoft Sans Serif"/>
                <a:cs typeface="Microsoft Sans Serif"/>
              </a:rPr>
              <a:t>обосновать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производимые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уточнения.</a:t>
            </a:r>
            <a:endParaRPr sz="2400">
              <a:latin typeface="Microsoft Sans Serif"/>
              <a:cs typeface="Microsoft Sans Serif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1168" y="266700"/>
            <a:ext cx="498347" cy="68732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7711" y="250012"/>
            <a:ext cx="65938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30" dirty="0"/>
              <a:t>Модели</a:t>
            </a:r>
            <a:r>
              <a:rPr sz="3200" spc="-75" dirty="0"/>
              <a:t> </a:t>
            </a:r>
            <a:r>
              <a:rPr sz="3200" spc="-25" dirty="0"/>
              <a:t>заданий:</a:t>
            </a:r>
            <a:r>
              <a:rPr sz="3200" spc="-70" dirty="0"/>
              <a:t> </a:t>
            </a:r>
            <a:r>
              <a:rPr sz="3200" spc="-25" dirty="0"/>
              <a:t>оценка</a:t>
            </a:r>
            <a:r>
              <a:rPr sz="3200" spc="-85" dirty="0"/>
              <a:t> </a:t>
            </a:r>
            <a:r>
              <a:rPr sz="3200" dirty="0"/>
              <a:t>и</a:t>
            </a:r>
            <a:r>
              <a:rPr sz="3200" spc="-40" dirty="0"/>
              <a:t> </a:t>
            </a:r>
            <a:r>
              <a:rPr sz="3200" spc="-20" dirty="0"/>
              <a:t>отбор</a:t>
            </a:r>
            <a:r>
              <a:rPr sz="3200" spc="-75" dirty="0"/>
              <a:t> </a:t>
            </a:r>
            <a:r>
              <a:rPr sz="3200" spc="-20" dirty="0"/>
              <a:t>идей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32943" y="1372870"/>
            <a:ext cx="4800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15" dirty="0">
                <a:latin typeface="Arial"/>
                <a:cs typeface="Arial"/>
              </a:rPr>
              <a:t>Возможные</a:t>
            </a:r>
            <a:r>
              <a:rPr sz="2400" b="1" i="1" spc="-5" dirty="0">
                <a:latin typeface="Arial"/>
                <a:cs typeface="Arial"/>
              </a:rPr>
              <a:t> </a:t>
            </a:r>
            <a:r>
              <a:rPr sz="2400" b="1" i="1" spc="-10" dirty="0">
                <a:latin typeface="Arial"/>
                <a:cs typeface="Arial"/>
              </a:rPr>
              <a:t>форматы</a:t>
            </a:r>
            <a:r>
              <a:rPr sz="2400" b="1" i="1" spc="-25" dirty="0">
                <a:latin typeface="Arial"/>
                <a:cs typeface="Arial"/>
              </a:rPr>
              <a:t> </a:t>
            </a:r>
            <a:r>
              <a:rPr sz="2400" b="1" i="1" spc="-5" dirty="0">
                <a:latin typeface="Arial"/>
                <a:cs typeface="Arial"/>
              </a:rPr>
              <a:t>заданий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94250" y="1864816"/>
            <a:ext cx="203136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35050" algn="l"/>
              </a:tabLst>
            </a:pPr>
            <a:r>
              <a:rPr sz="2400" spc="-50" dirty="0">
                <a:latin typeface="Microsoft Sans Serif"/>
                <a:cs typeface="Microsoft Sans Serif"/>
              </a:rPr>
              <a:t>точки	</a:t>
            </a:r>
            <a:r>
              <a:rPr sz="2400" spc="-25" dirty="0">
                <a:latin typeface="Microsoft Sans Serif"/>
                <a:cs typeface="Microsoft Sans Serif"/>
              </a:rPr>
              <a:t>зрения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60818" y="1864816"/>
            <a:ext cx="16713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87805" algn="l"/>
              </a:tabLst>
            </a:pPr>
            <a:r>
              <a:rPr sz="2400" dirty="0">
                <a:latin typeface="Microsoft Sans Serif"/>
                <a:cs typeface="Microsoft Sans Serif"/>
              </a:rPr>
              <a:t>с</a:t>
            </a:r>
            <a:r>
              <a:rPr sz="2400" spc="-15" dirty="0">
                <a:latin typeface="Microsoft Sans Serif"/>
                <a:cs typeface="Microsoft Sans Serif"/>
              </a:rPr>
              <a:t>и</a:t>
            </a:r>
            <a:r>
              <a:rPr sz="2400" dirty="0">
                <a:latin typeface="Microsoft Sans Serif"/>
                <a:cs typeface="Microsoft Sans Serif"/>
              </a:rPr>
              <a:t>льны</a:t>
            </a:r>
            <a:r>
              <a:rPr sz="2400" spc="5" dirty="0">
                <a:latin typeface="Microsoft Sans Serif"/>
                <a:cs typeface="Microsoft Sans Serif"/>
              </a:rPr>
              <a:t>е</a:t>
            </a:r>
            <a:r>
              <a:rPr sz="2400" dirty="0">
                <a:latin typeface="Microsoft Sans Serif"/>
                <a:cs typeface="Microsoft Sans Serif"/>
              </a:rPr>
              <a:t>	и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2943" y="1864816"/>
            <a:ext cx="4225925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4490" indent="-352425">
              <a:lnSpc>
                <a:spcPct val="100000"/>
              </a:lnSpc>
              <a:spcBef>
                <a:spcPts val="100"/>
              </a:spcBef>
              <a:buChar char="•"/>
              <a:tabLst>
                <a:tab pos="364490" algn="l"/>
                <a:tab pos="365125" algn="l"/>
                <a:tab pos="1772920" algn="l"/>
                <a:tab pos="2185670" algn="l"/>
              </a:tabLst>
            </a:pPr>
            <a:r>
              <a:rPr sz="2400" spc="-10" dirty="0">
                <a:latin typeface="Microsoft Sans Serif"/>
                <a:cs typeface="Microsoft Sans Serif"/>
              </a:rPr>
              <a:t>оценить	</a:t>
            </a:r>
            <a:r>
              <a:rPr sz="2400" dirty="0">
                <a:latin typeface="Microsoft Sans Serif"/>
                <a:cs typeface="Microsoft Sans Serif"/>
              </a:rPr>
              <a:t>с	</a:t>
            </a:r>
            <a:r>
              <a:rPr sz="2400" spc="-20" dirty="0">
                <a:latin typeface="Microsoft Sans Serif"/>
                <a:cs typeface="Microsoft Sans Serif"/>
              </a:rPr>
              <a:t>определённой</a:t>
            </a:r>
            <a:endParaRPr sz="2400">
              <a:latin typeface="Microsoft Sans Serif"/>
              <a:cs typeface="Microsoft Sans Serif"/>
            </a:endParaRPr>
          </a:p>
          <a:p>
            <a:pPr marL="364490">
              <a:lnSpc>
                <a:spcPct val="100000"/>
              </a:lnSpc>
              <a:spcBef>
                <a:spcPts val="5"/>
              </a:spcBef>
              <a:tabLst>
                <a:tab pos="2027555" algn="l"/>
              </a:tabLst>
            </a:pPr>
            <a:r>
              <a:rPr sz="2400" spc="5" dirty="0">
                <a:latin typeface="Microsoft Sans Serif"/>
                <a:cs typeface="Microsoft Sans Serif"/>
              </a:rPr>
              <a:t>слабые	</a:t>
            </a:r>
            <a:r>
              <a:rPr sz="2400" spc="-10" dirty="0">
                <a:latin typeface="Microsoft Sans Serif"/>
                <a:cs typeface="Microsoft Sans Serif"/>
              </a:rPr>
              <a:t>стороны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31309" y="2231263"/>
            <a:ext cx="45986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08885" algn="l"/>
                <a:tab pos="3624579" algn="l"/>
              </a:tabLst>
            </a:pPr>
            <a:r>
              <a:rPr sz="2400" spc="-15" dirty="0">
                <a:latin typeface="Microsoft Sans Serif"/>
                <a:cs typeface="Microsoft Sans Serif"/>
              </a:rPr>
              <a:t>собственного	</a:t>
            </a:r>
            <a:r>
              <a:rPr sz="2400" spc="5" dirty="0">
                <a:latin typeface="Microsoft Sans Serif"/>
                <a:cs typeface="Microsoft Sans Serif"/>
              </a:rPr>
              <a:t>или	</a:t>
            </a:r>
            <a:r>
              <a:rPr sz="2400" spc="-40" dirty="0">
                <a:latin typeface="Microsoft Sans Serif"/>
                <a:cs typeface="Microsoft Sans Serif"/>
              </a:rPr>
              <a:t>чужого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2943" y="2470961"/>
            <a:ext cx="8397875" cy="1009650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364490">
              <a:lnSpc>
                <a:spcPct val="100000"/>
              </a:lnSpc>
              <a:spcBef>
                <a:spcPts val="1090"/>
              </a:spcBef>
            </a:pPr>
            <a:r>
              <a:rPr sz="2400" spc="-20" dirty="0">
                <a:latin typeface="Microsoft Sans Serif"/>
                <a:cs typeface="Microsoft Sans Serif"/>
              </a:rPr>
              <a:t>продукта/идеи,</a:t>
            </a:r>
            <a:endParaRPr sz="2400">
              <a:latin typeface="Microsoft Sans Serif"/>
              <a:cs typeface="Microsoft Sans Serif"/>
            </a:endParaRPr>
          </a:p>
          <a:p>
            <a:pPr marL="364490" indent="-352425">
              <a:lnSpc>
                <a:spcPct val="100000"/>
              </a:lnSpc>
              <a:spcBef>
                <a:spcPts val="994"/>
              </a:spcBef>
              <a:buChar char="•"/>
              <a:tabLst>
                <a:tab pos="364490" algn="l"/>
                <a:tab pos="365125" algn="l"/>
                <a:tab pos="1871980" algn="l"/>
                <a:tab pos="4124325" algn="l"/>
                <a:tab pos="5127625" algn="l"/>
                <a:tab pos="6726555" algn="l"/>
              </a:tabLst>
            </a:pPr>
            <a:r>
              <a:rPr sz="2400" spc="-55" dirty="0">
                <a:latin typeface="Microsoft Sans Serif"/>
                <a:cs typeface="Microsoft Sans Serif"/>
              </a:rPr>
              <a:t>о</a:t>
            </a:r>
            <a:r>
              <a:rPr sz="2400" spc="-80" dirty="0">
                <a:latin typeface="Microsoft Sans Serif"/>
                <a:cs typeface="Microsoft Sans Serif"/>
              </a:rPr>
              <a:t>т</a:t>
            </a:r>
            <a:r>
              <a:rPr sz="2400" spc="-5" dirty="0">
                <a:latin typeface="Microsoft Sans Serif"/>
                <a:cs typeface="Microsoft Sans Serif"/>
              </a:rPr>
              <a:t>д</a:t>
            </a:r>
            <a:r>
              <a:rPr sz="2400" spc="-90" dirty="0">
                <a:latin typeface="Microsoft Sans Serif"/>
                <a:cs typeface="Microsoft Sans Serif"/>
              </a:rPr>
              <a:t>е</a:t>
            </a:r>
            <a:r>
              <a:rPr sz="2400" spc="5" dirty="0">
                <a:latin typeface="Microsoft Sans Serif"/>
                <a:cs typeface="Microsoft Sans Serif"/>
              </a:rPr>
              <a:t>лит</a:t>
            </a:r>
            <a:r>
              <a:rPr sz="2400" spc="-5" dirty="0">
                <a:latin typeface="Microsoft Sans Serif"/>
                <a:cs typeface="Microsoft Sans Serif"/>
              </a:rPr>
              <a:t>ь</a:t>
            </a:r>
            <a:r>
              <a:rPr sz="2400" dirty="0">
                <a:latin typeface="Microsoft Sans Serif"/>
                <a:cs typeface="Microsoft Sans Serif"/>
              </a:rPr>
              <a:t>	</a:t>
            </a:r>
            <a:r>
              <a:rPr sz="2400" spc="-5" dirty="0">
                <a:latin typeface="Microsoft Sans Serif"/>
                <a:cs typeface="Microsoft Sans Serif"/>
              </a:rPr>
              <a:t>о</a:t>
            </a:r>
            <a:r>
              <a:rPr sz="2400" spc="-10" dirty="0">
                <a:latin typeface="Microsoft Sans Serif"/>
                <a:cs typeface="Microsoft Sans Serif"/>
              </a:rPr>
              <a:t>ригин</a:t>
            </a:r>
            <a:r>
              <a:rPr sz="2400" spc="-25" dirty="0">
                <a:latin typeface="Microsoft Sans Serif"/>
                <a:cs typeface="Microsoft Sans Serif"/>
              </a:rPr>
              <a:t>а</a:t>
            </a:r>
            <a:r>
              <a:rPr sz="2400" dirty="0">
                <a:latin typeface="Microsoft Sans Serif"/>
                <a:cs typeface="Microsoft Sans Serif"/>
              </a:rPr>
              <a:t>льны</a:t>
            </a:r>
            <a:r>
              <a:rPr sz="2400" spc="5" dirty="0">
                <a:latin typeface="Microsoft Sans Serif"/>
                <a:cs typeface="Microsoft Sans Serif"/>
              </a:rPr>
              <a:t>е</a:t>
            </a:r>
            <a:r>
              <a:rPr sz="2400" dirty="0">
                <a:latin typeface="Microsoft Sans Serif"/>
                <a:cs typeface="Microsoft Sans Serif"/>
              </a:rPr>
              <a:t>	иде</a:t>
            </a:r>
            <a:r>
              <a:rPr sz="2400" spc="-10" dirty="0">
                <a:latin typeface="Microsoft Sans Serif"/>
                <a:cs typeface="Microsoft Sans Serif"/>
              </a:rPr>
              <a:t>и</a:t>
            </a:r>
            <a:r>
              <a:rPr sz="2400" dirty="0">
                <a:latin typeface="Microsoft Sans Serif"/>
                <a:cs typeface="Microsoft Sans Serif"/>
              </a:rPr>
              <a:t>,	</a:t>
            </a:r>
            <a:r>
              <a:rPr sz="2400" spc="-15" dirty="0">
                <a:latin typeface="Microsoft Sans Serif"/>
                <a:cs typeface="Microsoft Sans Serif"/>
              </a:rPr>
              <a:t>и</a:t>
            </a:r>
            <a:r>
              <a:rPr sz="2400" spc="-10" dirty="0">
                <a:latin typeface="Microsoft Sans Serif"/>
                <a:cs typeface="Microsoft Sans Serif"/>
              </a:rPr>
              <a:t>меющ</a:t>
            </a:r>
            <a:r>
              <a:rPr sz="2400" spc="-15" dirty="0">
                <a:latin typeface="Microsoft Sans Serif"/>
                <a:cs typeface="Microsoft Sans Serif"/>
              </a:rPr>
              <a:t>и</a:t>
            </a:r>
            <a:r>
              <a:rPr sz="2400" dirty="0">
                <a:latin typeface="Microsoft Sans Serif"/>
                <a:cs typeface="Microsoft Sans Serif"/>
              </a:rPr>
              <a:t>е	</a:t>
            </a:r>
            <a:r>
              <a:rPr sz="2400" spc="-40" dirty="0">
                <a:latin typeface="Microsoft Sans Serif"/>
                <a:cs typeface="Microsoft Sans Serif"/>
              </a:rPr>
              <a:t>кре</a:t>
            </a:r>
            <a:r>
              <a:rPr sz="2400" spc="-95" dirty="0">
                <a:latin typeface="Microsoft Sans Serif"/>
                <a:cs typeface="Microsoft Sans Serif"/>
              </a:rPr>
              <a:t>а</a:t>
            </a:r>
            <a:r>
              <a:rPr sz="2400" dirty="0">
                <a:latin typeface="Microsoft Sans Serif"/>
                <a:cs typeface="Microsoft Sans Serif"/>
              </a:rPr>
              <a:t>тивную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2943" y="3455289"/>
            <a:ext cx="8399145" cy="2475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449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Microsoft Sans Serif"/>
                <a:cs typeface="Microsoft Sans Serif"/>
              </a:rPr>
              <a:t>ценность,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от</a:t>
            </a:r>
            <a:r>
              <a:rPr sz="2400" spc="-2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тривиальных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и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неинтересных</a:t>
            </a:r>
            <a:r>
              <a:rPr sz="2400" spc="-5" dirty="0">
                <a:latin typeface="Microsoft Sans Serif"/>
                <a:cs typeface="Microsoft Sans Serif"/>
              </a:rPr>
              <a:t> идей, 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например, </a:t>
            </a:r>
            <a:r>
              <a:rPr sz="2400" spc="-15" dirty="0">
                <a:latin typeface="Microsoft Sans Serif"/>
                <a:cs typeface="Microsoft Sans Serif"/>
              </a:rPr>
              <a:t>выделить </a:t>
            </a:r>
            <a:r>
              <a:rPr sz="2400" spc="-10" dirty="0">
                <a:latin typeface="Microsoft Sans Serif"/>
                <a:cs typeface="Microsoft Sans Serif"/>
              </a:rPr>
              <a:t>решения, </a:t>
            </a:r>
            <a:r>
              <a:rPr sz="2400" spc="-35" dirty="0">
                <a:latin typeface="Microsoft Sans Serif"/>
                <a:cs typeface="Microsoft Sans Serif"/>
              </a:rPr>
              <a:t>которые </a:t>
            </a:r>
            <a:r>
              <a:rPr sz="2400" spc="-15" dirty="0">
                <a:latin typeface="Microsoft Sans Serif"/>
                <a:cs typeface="Microsoft Sans Serif"/>
              </a:rPr>
              <a:t>действительно </a:t>
            </a:r>
            <a:r>
              <a:rPr sz="2400" spc="-1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эффективны,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экономичны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и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инновационны,</a:t>
            </a:r>
            <a:endParaRPr sz="2400">
              <a:latin typeface="Microsoft Sans Serif"/>
              <a:cs typeface="Microsoft Sans Serif"/>
            </a:endParaRPr>
          </a:p>
          <a:p>
            <a:pPr marL="364490" indent="-352425" algn="just">
              <a:lnSpc>
                <a:spcPct val="100000"/>
              </a:lnSpc>
              <a:spcBef>
                <a:spcPts val="1010"/>
              </a:spcBef>
              <a:buChar char="•"/>
              <a:tabLst>
                <a:tab pos="365125" algn="l"/>
              </a:tabLst>
            </a:pPr>
            <a:r>
              <a:rPr sz="2400" spc="-10" dirty="0">
                <a:latin typeface="Microsoft Sans Serif"/>
                <a:cs typeface="Microsoft Sans Serif"/>
              </a:rPr>
              <a:t>выбрать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наиболее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креативные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продукты/идеи,</a:t>
            </a:r>
            <a:endParaRPr sz="2400">
              <a:latin typeface="Microsoft Sans Serif"/>
              <a:cs typeface="Microsoft Sans Serif"/>
            </a:endParaRPr>
          </a:p>
          <a:p>
            <a:pPr marL="364490" marR="6350" indent="-352425" algn="just">
              <a:lnSpc>
                <a:spcPct val="100000"/>
              </a:lnSpc>
              <a:spcBef>
                <a:spcPts val="994"/>
              </a:spcBef>
              <a:buChar char="•"/>
              <a:tabLst>
                <a:tab pos="365125" algn="l"/>
              </a:tabLst>
            </a:pPr>
            <a:r>
              <a:rPr sz="2400" spc="-20" dirty="0">
                <a:latin typeface="Microsoft Sans Serif"/>
                <a:cs typeface="Microsoft Sans Serif"/>
              </a:rPr>
              <a:t>расположить</a:t>
            </a:r>
            <a:r>
              <a:rPr sz="2400" spc="-1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продукты/идеи</a:t>
            </a:r>
            <a:r>
              <a:rPr sz="2400" spc="-1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в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порядке</a:t>
            </a:r>
            <a:r>
              <a:rPr sz="2400" spc="-2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убывания 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креативности.</a:t>
            </a:r>
            <a:endParaRPr sz="2400">
              <a:latin typeface="Microsoft Sans Serif"/>
              <a:cs typeface="Microsoft Sans Serif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4508" y="213359"/>
            <a:ext cx="498348" cy="68732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6999" y="2222754"/>
            <a:ext cx="4114801" cy="153225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447800" y="4648200"/>
            <a:ext cx="4648200" cy="1477963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Admin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81000"/>
            <a:ext cx="7772400" cy="5838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7620" y="303657"/>
            <a:ext cx="68103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5" dirty="0"/>
              <a:t>Примеры</a:t>
            </a:r>
            <a:r>
              <a:rPr sz="3200" spc="-95" dirty="0"/>
              <a:t> </a:t>
            </a:r>
            <a:r>
              <a:rPr sz="3200" spc="-25" dirty="0"/>
              <a:t>заданий:</a:t>
            </a:r>
            <a:r>
              <a:rPr sz="3200" spc="-75" dirty="0"/>
              <a:t> </a:t>
            </a:r>
            <a:r>
              <a:rPr sz="3200" spc="-25" dirty="0"/>
              <a:t>оценка</a:t>
            </a:r>
            <a:r>
              <a:rPr sz="3200" spc="-75" dirty="0"/>
              <a:t> </a:t>
            </a:r>
            <a:r>
              <a:rPr sz="3200" dirty="0"/>
              <a:t>и</a:t>
            </a:r>
            <a:r>
              <a:rPr sz="3200" spc="-45" dirty="0"/>
              <a:t> </a:t>
            </a:r>
            <a:r>
              <a:rPr sz="3200" spc="-20" dirty="0"/>
              <a:t>отбор</a:t>
            </a:r>
            <a:r>
              <a:rPr sz="3200" spc="-80" dirty="0"/>
              <a:t> </a:t>
            </a:r>
            <a:r>
              <a:rPr sz="3200" spc="-20" dirty="0"/>
              <a:t>идей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96459" y="1052507"/>
            <a:ext cx="4496216" cy="55880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1168" y="266700"/>
            <a:ext cx="498347" cy="687324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pic>
        <p:nvPicPr>
          <p:cNvPr id="22530" name="Picture 2" descr="https://ds04.infourok.ru/uploads/ex/079e/000bdaf5-a5104f14/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1371600"/>
            <a:ext cx="8001000" cy="44178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61594" rIns="0" bIns="0" rtlCol="0">
            <a:spAutoFit/>
          </a:bodyPr>
          <a:lstStyle/>
          <a:p>
            <a:pPr marL="12700" marR="5080" algn="ctr">
              <a:lnSpc>
                <a:spcPct val="150000"/>
              </a:lnSpc>
              <a:spcBef>
                <a:spcPts val="484"/>
              </a:spcBef>
            </a:pPr>
            <a:r>
              <a:rPr lang="ru-RU" sz="3200" b="1" i="1" dirty="0" smtClean="0"/>
              <a:t>способность продуктивно участвовать в процессе выработки, оценки и совершенствовании идей, направленных на получение инновационных и эффективных решений, и/или нового знания, и/или эффектного выражения воображения.</a:t>
            </a:r>
            <a:endParaRPr sz="32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228600"/>
            <a:ext cx="6477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bg1"/>
                </a:solidFill>
              </a:rPr>
              <a:t>Креативное мышление </a:t>
            </a:r>
            <a:endParaRPr lang="ru-RU" sz="3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CCEDCB6-DAA7-4D6D-B4CE-A905882AAEDA}"/>
              </a:ext>
            </a:extLst>
          </p:cNvPr>
          <p:cNvSpPr/>
          <p:nvPr/>
        </p:nvSpPr>
        <p:spPr>
          <a:xfrm>
            <a:off x="262890" y="1153613"/>
            <a:ext cx="8728710" cy="4834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Креативное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мышление </a:t>
            </a:r>
            <a:r>
              <a:rPr lang="ru-RU" sz="3600" dirty="0">
                <a:solidFill>
                  <a:srgbClr val="222222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это создание </a:t>
            </a:r>
            <a:r>
              <a:rPr lang="ru-RU" sz="3600" u="sng" dirty="0">
                <a:solidFill>
                  <a:srgbClr val="0070C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необычных</a:t>
            </a:r>
            <a:r>
              <a:rPr lang="ru-RU" sz="3600" dirty="0">
                <a:solidFill>
                  <a:srgbClr val="222222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600" u="sng" dirty="0">
                <a:solidFill>
                  <a:srgbClr val="0070C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хороших</a:t>
            </a:r>
            <a:r>
              <a:rPr lang="ru-RU" sz="3600" dirty="0">
                <a:solidFill>
                  <a:srgbClr val="222222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решений исходной проблемы.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dirty="0" smtClean="0">
                <a:solidFill>
                  <a:srgbClr val="222222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Процесс </a:t>
            </a:r>
            <a:r>
              <a:rPr lang="ru-RU" sz="3600" dirty="0">
                <a:solidFill>
                  <a:srgbClr val="222222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креативного мышления </a:t>
            </a:r>
            <a:r>
              <a:rPr lang="ru-RU" sz="3600" dirty="0" smtClean="0">
                <a:solidFill>
                  <a:srgbClr val="222222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делится на </a:t>
            </a:r>
            <a:r>
              <a:rPr lang="ru-RU" sz="3600" dirty="0">
                <a:solidFill>
                  <a:srgbClr val="222222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два этапа: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dirty="0">
                <a:solidFill>
                  <a:srgbClr val="222222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dirty="0">
                <a:solidFill>
                  <a:srgbClr val="0070C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3600" u="sng" dirty="0">
                <a:solidFill>
                  <a:srgbClr val="0070C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</a:t>
            </a:r>
            <a:r>
              <a:rPr lang="ru-RU" sz="3600" dirty="0">
                <a:solidFill>
                  <a:srgbClr val="0070C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необычных </a:t>
            </a:r>
            <a:r>
              <a:rPr lang="ru-RU" sz="3600" dirty="0" smtClean="0">
                <a:solidFill>
                  <a:srgbClr val="0070C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решений.</a:t>
            </a:r>
            <a:endParaRPr lang="ru-RU" sz="36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3600" dirty="0" smtClean="0">
                <a:solidFill>
                  <a:srgbClr val="222222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rgbClr val="00B05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3600" u="sng" dirty="0" smtClean="0">
                <a:solidFill>
                  <a:srgbClr val="00B05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Выбор</a:t>
            </a:r>
            <a:r>
              <a:rPr lang="ru-RU" sz="3600" dirty="0" smtClean="0">
                <a:solidFill>
                  <a:srgbClr val="00B05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00B05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достаточно </a:t>
            </a:r>
            <a:r>
              <a:rPr lang="ru-RU" sz="3600" dirty="0" smtClean="0">
                <a:solidFill>
                  <a:srgbClr val="00B05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хороших решений</a:t>
            </a:r>
            <a:r>
              <a:rPr lang="ru-RU" sz="3600" dirty="0">
                <a:solidFill>
                  <a:srgbClr val="00B05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чтобы справиться с </a:t>
            </a:r>
            <a:r>
              <a:rPr lang="ru-RU" sz="3600" dirty="0" smtClean="0">
                <a:solidFill>
                  <a:srgbClr val="00B05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проблемой.</a:t>
            </a:r>
            <a:endParaRPr lang="ru-RU" sz="36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1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041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1F58843-F460-4204-94CA-EDA2A81E4829}"/>
              </a:ext>
            </a:extLst>
          </p:cNvPr>
          <p:cNvSpPr/>
          <p:nvPr/>
        </p:nvSpPr>
        <p:spPr>
          <a:xfrm>
            <a:off x="533400" y="990600"/>
            <a:ext cx="8229600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noProof="0" dirty="0" smtClean="0">
                <a:solidFill>
                  <a:srgbClr val="00B050"/>
                </a:solidFill>
                <a:highlight>
                  <a:srgbClr val="FFFF00"/>
                </a:highlight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highlight>
                  <a:srgbClr val="FFFF00"/>
                </a:highlight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 типа  креативного 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highlight>
                  <a:srgbClr val="FFFF00"/>
                </a:highlight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мышления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highlight>
                  <a:srgbClr val="FFFF00"/>
                </a:highlight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highlight>
                  <a:srgbClr val="FFFF00"/>
                </a:highlight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7C7E0EC4-7231-4A36-B707-3A4ABF8B6C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47496252"/>
              </p:ext>
            </p:extLst>
          </p:nvPr>
        </p:nvGraphicFramePr>
        <p:xfrm>
          <a:off x="304800" y="2320946"/>
          <a:ext cx="8610600" cy="2510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5300">
                  <a:extLst>
                    <a:ext uri="{9D8B030D-6E8A-4147-A177-3AD203B41FA5}">
                      <a16:colId xmlns:a16="http://schemas.microsoft.com/office/drawing/2014/main" xmlns="" val="2140793750"/>
                    </a:ext>
                  </a:extLst>
                </a:gridCol>
                <a:gridCol w="4305300">
                  <a:extLst>
                    <a:ext uri="{9D8B030D-6E8A-4147-A177-3AD203B41FA5}">
                      <a16:colId xmlns:a16="http://schemas.microsoft.com/office/drawing/2014/main" xmlns="" val="530742495"/>
                    </a:ext>
                  </a:extLst>
                </a:gridCol>
              </a:tblGrid>
              <a:tr h="955654">
                <a:tc>
                  <a:txBody>
                    <a:bodyPr/>
                    <a:lstStyle/>
                    <a:p>
                      <a:r>
                        <a:rPr kumimoji="0" lang="ru-RU" sz="4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Дивергентное </a:t>
                      </a:r>
                      <a:endParaRPr lang="ru-RU" sz="4400" b="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>
                    <a:gradFill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4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Конвергентное </a:t>
                      </a:r>
                      <a:endParaRPr lang="ru-RU" sz="4400" dirty="0">
                        <a:solidFill>
                          <a:srgbClr val="7030A0"/>
                        </a:solidFill>
                      </a:endParaRPr>
                    </a:p>
                  </a:txBody>
                  <a:tcPr marL="68580" marR="68580">
                    <a:gradFill>
                      <a:gsLst>
                        <a:gs pos="0">
                          <a:schemeClr val="tx2">
                            <a:lumMod val="60000"/>
                            <a:lumOff val="4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848724961"/>
                  </a:ext>
                </a:extLst>
              </a:tr>
              <a:tr h="1343930">
                <a:tc>
                  <a:txBody>
                    <a:bodyPr/>
                    <a:lstStyle/>
                    <a:p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Способность придумать несколько решений для одной и той же задачи</a:t>
                      </a:r>
                      <a:endParaRPr lang="ru-RU" sz="2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Способность выбрать наиболее оптимальный способ решения из имеющихся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909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39647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pic>
        <p:nvPicPr>
          <p:cNvPr id="1026" name="Picture 2" descr="https://ds05.infourok.ru/uploads/ex/0a46/0014902d-dfb87226/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609600"/>
            <a:ext cx="8364270" cy="892552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Факторы, влияющие на способность мыслить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креативно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838200" y="1600200"/>
          <a:ext cx="8153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457200"/>
            <a:ext cx="3276600" cy="1107996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Состав</a:t>
            </a:r>
            <a:r>
              <a:rPr lang="ru-RU" sz="3600" dirty="0" smtClean="0"/>
              <a:t>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заданий</a:t>
            </a:r>
            <a:endParaRPr lang="ru-RU" sz="36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762000" y="2057400"/>
          <a:ext cx="7543800" cy="4046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</TotalTime>
  <Words>730</Words>
  <Application>Microsoft Office PowerPoint</Application>
  <PresentationFormat>Экран (4:3)</PresentationFormat>
  <Paragraphs>129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Office Theme</vt:lpstr>
      <vt:lpstr>Методы и приёмы  формирования креативного мышления</vt:lpstr>
      <vt:lpstr>Слайд 2</vt:lpstr>
      <vt:lpstr>Слайд 3</vt:lpstr>
      <vt:lpstr>способность продуктивно участвовать в процессе выработки, оценки и совершенствовании идей, направленных на получение инновационных и эффективных решений, и/или нового знания, и/или эффектного выражения воображения.</vt:lpstr>
      <vt:lpstr>Слайд 5</vt:lpstr>
      <vt:lpstr>Слайд 6</vt:lpstr>
      <vt:lpstr>Слайд 7</vt:lpstr>
      <vt:lpstr> Факторы, влияющие на способность мыслить креативно</vt:lpstr>
      <vt:lpstr>Состав заданий</vt:lpstr>
      <vt:lpstr>Слайд 10</vt:lpstr>
      <vt:lpstr>Примеры заданий: письменное  самовыражение</vt:lpstr>
      <vt:lpstr>Примеры заданий: визуальное  самовыражение</vt:lpstr>
      <vt:lpstr>Формируем креативное мышление </vt:lpstr>
      <vt:lpstr>Ассоциации</vt:lpstr>
      <vt:lpstr>Друдл – это незаконченная картинка, которую нужно додумать или дорисовать</vt:lpstr>
      <vt:lpstr>Примеры заданий: визуальное  самовыражение</vt:lpstr>
      <vt:lpstr>Разные решения</vt:lpstr>
      <vt:lpstr>Неожиданные связи</vt:lpstr>
      <vt:lpstr>Модели заданий: письменное  самовыражение</vt:lpstr>
      <vt:lpstr>Модели заданий: визуальное  самовыражение</vt:lpstr>
      <vt:lpstr>Модели заданий: решение социальных  проблем</vt:lpstr>
      <vt:lpstr>Примеры заданий: решение социальных  проблем</vt:lpstr>
      <vt:lpstr>Модели заданий: решение научных проблем</vt:lpstr>
      <vt:lpstr>Примеры заданий: решение научных  проблем</vt:lpstr>
      <vt:lpstr>Специфика заданий на решение научных  проблем</vt:lpstr>
      <vt:lpstr>Модели заданий: выдвижение разнообразных  идей</vt:lpstr>
      <vt:lpstr>Примеры заданий: выдвижение  разнообразных идей</vt:lpstr>
      <vt:lpstr>Модели заданий: уточнение и  совершенствование идей</vt:lpstr>
      <vt:lpstr>Модели заданий: оценка и отбор идей</vt:lpstr>
      <vt:lpstr>Примеры заданий: оценка и отбор идей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Komp</dc:creator>
  <cp:lastModifiedBy>Admin</cp:lastModifiedBy>
  <cp:revision>40</cp:revision>
  <dcterms:created xsi:type="dcterms:W3CDTF">2021-04-25T10:32:52Z</dcterms:created>
  <dcterms:modified xsi:type="dcterms:W3CDTF">2021-04-26T17:06:16Z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2020-08-24T00:00:00Z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2021-04-25T00:00:00Z</vt:filetime>
  </property>
</Properties>
</file>