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78" r:id="rId2"/>
    <p:sldId id="279" r:id="rId3"/>
    <p:sldId id="264" r:id="rId4"/>
    <p:sldId id="265" r:id="rId5"/>
    <p:sldId id="272" r:id="rId6"/>
    <p:sldId id="284" r:id="rId7"/>
    <p:sldId id="285" r:id="rId8"/>
    <p:sldId id="273" r:id="rId9"/>
    <p:sldId id="263" r:id="rId10"/>
    <p:sldId id="261" r:id="rId11"/>
    <p:sldId id="280" r:id="rId12"/>
    <p:sldId id="281" r:id="rId13"/>
    <p:sldId id="287" r:id="rId14"/>
    <p:sldId id="262" r:id="rId15"/>
    <p:sldId id="282" r:id="rId16"/>
    <p:sldId id="283" r:id="rId17"/>
    <p:sldId id="274" r:id="rId18"/>
    <p:sldId id="275" r:id="rId19"/>
    <p:sldId id="259" r:id="rId20"/>
    <p:sldId id="260" r:id="rId21"/>
    <p:sldId id="277" r:id="rId22"/>
    <p:sldId id="286" r:id="rId23"/>
    <p:sldId id="288" r:id="rId24"/>
    <p:sldId id="289" r:id="rId25"/>
    <p:sldId id="276"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477FC6-746C-4B82-980F-D5B81B064D93}"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ru-RU"/>
        </a:p>
      </dgm:t>
    </dgm:pt>
    <dgm:pt modelId="{AD3BBD70-29ED-4526-87E4-8AFAB6C373CF}">
      <dgm:prSet phldrT="[Текст]"/>
      <dgm:spPr>
        <a:solidFill>
          <a:schemeClr val="accent5">
            <a:lumMod val="60000"/>
            <a:lumOff val="40000"/>
            <a:alpha val="40000"/>
          </a:schemeClr>
        </a:solidFill>
      </dgm:spPr>
      <dgm:t>
        <a:bodyPr/>
        <a:lstStyle/>
        <a:p>
          <a:r>
            <a:rPr lang="ru-RU" dirty="0" smtClean="0"/>
            <a:t>Истина </a:t>
          </a:r>
          <a:endParaRPr lang="ru-RU" dirty="0"/>
        </a:p>
      </dgm:t>
    </dgm:pt>
    <dgm:pt modelId="{5233417C-DD08-4869-BBA8-3D5CDF618789}" type="parTrans" cxnId="{57F1E656-BB82-40B7-8E0C-2AB230DC6D13}">
      <dgm:prSet/>
      <dgm:spPr/>
      <dgm:t>
        <a:bodyPr/>
        <a:lstStyle/>
        <a:p>
          <a:endParaRPr lang="ru-RU"/>
        </a:p>
      </dgm:t>
    </dgm:pt>
    <dgm:pt modelId="{C8BE882B-379C-41F7-9F66-8CD670357A06}" type="sibTrans" cxnId="{57F1E656-BB82-40B7-8E0C-2AB230DC6D13}">
      <dgm:prSet/>
      <dgm:spPr/>
      <dgm:t>
        <a:bodyPr/>
        <a:lstStyle/>
        <a:p>
          <a:endParaRPr lang="ru-RU"/>
        </a:p>
      </dgm:t>
    </dgm:pt>
    <dgm:pt modelId="{6257F2E6-A63D-4D04-9F74-7058A2A4BBCA}">
      <dgm:prSet phldrT="[Текст]"/>
      <dgm:spPr>
        <a:solidFill>
          <a:schemeClr val="accent5">
            <a:lumMod val="60000"/>
            <a:lumOff val="40000"/>
            <a:alpha val="40000"/>
          </a:schemeClr>
        </a:solidFill>
      </dgm:spPr>
      <dgm:t>
        <a:bodyPr/>
        <a:lstStyle/>
        <a:p>
          <a:r>
            <a:rPr lang="ru-RU" dirty="0" smtClean="0"/>
            <a:t>Добро </a:t>
          </a:r>
          <a:endParaRPr lang="ru-RU" dirty="0"/>
        </a:p>
      </dgm:t>
    </dgm:pt>
    <dgm:pt modelId="{BACFD064-56CD-4BB5-9364-70F37199DFED}" type="parTrans" cxnId="{2A6873D8-7FD8-478A-832B-6F84C2E2C5DF}">
      <dgm:prSet/>
      <dgm:spPr/>
      <dgm:t>
        <a:bodyPr/>
        <a:lstStyle/>
        <a:p>
          <a:endParaRPr lang="ru-RU"/>
        </a:p>
      </dgm:t>
    </dgm:pt>
    <dgm:pt modelId="{077DF450-75AE-4082-BB93-FC704DA6CCD2}" type="sibTrans" cxnId="{2A6873D8-7FD8-478A-832B-6F84C2E2C5DF}">
      <dgm:prSet/>
      <dgm:spPr/>
      <dgm:t>
        <a:bodyPr/>
        <a:lstStyle/>
        <a:p>
          <a:endParaRPr lang="ru-RU"/>
        </a:p>
      </dgm:t>
    </dgm:pt>
    <dgm:pt modelId="{BA78E4C9-4C40-4FE0-ACF5-22951B84A4A1}">
      <dgm:prSet phldrT="[Текст]"/>
      <dgm:spPr>
        <a:solidFill>
          <a:schemeClr val="accent5">
            <a:lumMod val="60000"/>
            <a:lumOff val="40000"/>
            <a:alpha val="40000"/>
          </a:schemeClr>
        </a:solidFill>
      </dgm:spPr>
      <dgm:t>
        <a:bodyPr/>
        <a:lstStyle/>
        <a:p>
          <a:r>
            <a:rPr lang="ru-RU" dirty="0" smtClean="0"/>
            <a:t>Красота </a:t>
          </a:r>
          <a:endParaRPr lang="ru-RU" dirty="0"/>
        </a:p>
      </dgm:t>
    </dgm:pt>
    <dgm:pt modelId="{42F3D43B-F25F-451B-97C9-4B47F410E406}" type="parTrans" cxnId="{32C51C8D-CF56-4563-8038-F13F911D0B3A}">
      <dgm:prSet/>
      <dgm:spPr/>
      <dgm:t>
        <a:bodyPr/>
        <a:lstStyle/>
        <a:p>
          <a:endParaRPr lang="ru-RU"/>
        </a:p>
      </dgm:t>
    </dgm:pt>
    <dgm:pt modelId="{72B28018-ACAE-4258-A8DF-C6BB6B32F0DF}" type="sibTrans" cxnId="{32C51C8D-CF56-4563-8038-F13F911D0B3A}">
      <dgm:prSet/>
      <dgm:spPr/>
      <dgm:t>
        <a:bodyPr/>
        <a:lstStyle/>
        <a:p>
          <a:endParaRPr lang="ru-RU"/>
        </a:p>
      </dgm:t>
    </dgm:pt>
    <dgm:pt modelId="{AADFE00F-713D-4A47-9AAB-41819FB48414}" type="pres">
      <dgm:prSet presAssocID="{DB477FC6-746C-4B82-980F-D5B81B064D93}" presName="Name0" presStyleCnt="0">
        <dgm:presLayoutVars>
          <dgm:dir/>
          <dgm:resizeHandles val="exact"/>
        </dgm:presLayoutVars>
      </dgm:prSet>
      <dgm:spPr/>
      <dgm:t>
        <a:bodyPr/>
        <a:lstStyle/>
        <a:p>
          <a:endParaRPr lang="ru-RU"/>
        </a:p>
      </dgm:t>
    </dgm:pt>
    <dgm:pt modelId="{FE0E8F5A-4965-4E7E-82DE-AB1829D6E17B}" type="pres">
      <dgm:prSet presAssocID="{AD3BBD70-29ED-4526-87E4-8AFAB6C373CF}" presName="composite" presStyleCnt="0"/>
      <dgm:spPr/>
    </dgm:pt>
    <dgm:pt modelId="{FC92F461-4500-4C09-B2BC-44BD80B4882A}" type="pres">
      <dgm:prSet presAssocID="{AD3BBD70-29ED-4526-87E4-8AFAB6C373CF}" presName="rect1" presStyleLbl="trAlignAcc1" presStyleIdx="0" presStyleCnt="3">
        <dgm:presLayoutVars>
          <dgm:bulletEnabled val="1"/>
        </dgm:presLayoutVars>
      </dgm:prSet>
      <dgm:spPr/>
      <dgm:t>
        <a:bodyPr/>
        <a:lstStyle/>
        <a:p>
          <a:endParaRPr lang="ru-RU"/>
        </a:p>
      </dgm:t>
    </dgm:pt>
    <dgm:pt modelId="{E0F2F5E1-5545-42B1-B013-6D77D812728F}" type="pres">
      <dgm:prSet presAssocID="{AD3BBD70-29ED-4526-87E4-8AFAB6C373CF}" presName="rect2" presStyleLbl="fgImgPlace1" presStyleIdx="0" presStyleCnt="3"/>
      <dgm:spPr/>
    </dgm:pt>
    <dgm:pt modelId="{31EF9B72-6F7D-408E-AD0E-8C87986C033A}" type="pres">
      <dgm:prSet presAssocID="{C8BE882B-379C-41F7-9F66-8CD670357A06}" presName="sibTrans" presStyleCnt="0"/>
      <dgm:spPr/>
    </dgm:pt>
    <dgm:pt modelId="{1D8A9E74-1AD3-49BD-AD6F-08BBDCE219D1}" type="pres">
      <dgm:prSet presAssocID="{6257F2E6-A63D-4D04-9F74-7058A2A4BBCA}" presName="composite" presStyleCnt="0"/>
      <dgm:spPr/>
    </dgm:pt>
    <dgm:pt modelId="{606F4AF9-A1AE-4FB2-8743-97CDE2275789}" type="pres">
      <dgm:prSet presAssocID="{6257F2E6-A63D-4D04-9F74-7058A2A4BBCA}" presName="rect1" presStyleLbl="trAlignAcc1" presStyleIdx="1" presStyleCnt="3">
        <dgm:presLayoutVars>
          <dgm:bulletEnabled val="1"/>
        </dgm:presLayoutVars>
      </dgm:prSet>
      <dgm:spPr/>
      <dgm:t>
        <a:bodyPr/>
        <a:lstStyle/>
        <a:p>
          <a:endParaRPr lang="ru-RU"/>
        </a:p>
      </dgm:t>
    </dgm:pt>
    <dgm:pt modelId="{2ACBE34D-DC30-4095-8EA0-04A53A31FE78}" type="pres">
      <dgm:prSet presAssocID="{6257F2E6-A63D-4D04-9F74-7058A2A4BBCA}" presName="rect2" presStyleLbl="fgImgPlace1" presStyleIdx="1" presStyleCnt="3"/>
      <dgm:spPr/>
    </dgm:pt>
    <dgm:pt modelId="{50C5EC28-5033-4C28-901D-C51599F7AB46}" type="pres">
      <dgm:prSet presAssocID="{077DF450-75AE-4082-BB93-FC704DA6CCD2}" presName="sibTrans" presStyleCnt="0"/>
      <dgm:spPr/>
    </dgm:pt>
    <dgm:pt modelId="{A95F7014-FD89-43D3-9607-3C13E507A537}" type="pres">
      <dgm:prSet presAssocID="{BA78E4C9-4C40-4FE0-ACF5-22951B84A4A1}" presName="composite" presStyleCnt="0"/>
      <dgm:spPr/>
    </dgm:pt>
    <dgm:pt modelId="{792717EF-B76C-4DC3-9F88-08B4179263C1}" type="pres">
      <dgm:prSet presAssocID="{BA78E4C9-4C40-4FE0-ACF5-22951B84A4A1}" presName="rect1" presStyleLbl="trAlignAcc1" presStyleIdx="2" presStyleCnt="3">
        <dgm:presLayoutVars>
          <dgm:bulletEnabled val="1"/>
        </dgm:presLayoutVars>
      </dgm:prSet>
      <dgm:spPr/>
      <dgm:t>
        <a:bodyPr/>
        <a:lstStyle/>
        <a:p>
          <a:endParaRPr lang="ru-RU"/>
        </a:p>
      </dgm:t>
    </dgm:pt>
    <dgm:pt modelId="{93645662-11E6-441E-A8E0-0DBADCF997D5}" type="pres">
      <dgm:prSet presAssocID="{BA78E4C9-4C40-4FE0-ACF5-22951B84A4A1}" presName="rect2" presStyleLbl="fgImgPlace1" presStyleIdx="2" presStyleCnt="3"/>
      <dgm:spPr/>
    </dgm:pt>
  </dgm:ptLst>
  <dgm:cxnLst>
    <dgm:cxn modelId="{57F1E656-BB82-40B7-8E0C-2AB230DC6D13}" srcId="{DB477FC6-746C-4B82-980F-D5B81B064D93}" destId="{AD3BBD70-29ED-4526-87E4-8AFAB6C373CF}" srcOrd="0" destOrd="0" parTransId="{5233417C-DD08-4869-BBA8-3D5CDF618789}" sibTransId="{C8BE882B-379C-41F7-9F66-8CD670357A06}"/>
    <dgm:cxn modelId="{73D2ACF7-7D74-404F-AECA-CD9ADB6B5C66}" type="presOf" srcId="{BA78E4C9-4C40-4FE0-ACF5-22951B84A4A1}" destId="{792717EF-B76C-4DC3-9F88-08B4179263C1}" srcOrd="0" destOrd="0" presId="urn:microsoft.com/office/officeart/2008/layout/PictureStrips"/>
    <dgm:cxn modelId="{2A6873D8-7FD8-478A-832B-6F84C2E2C5DF}" srcId="{DB477FC6-746C-4B82-980F-D5B81B064D93}" destId="{6257F2E6-A63D-4D04-9F74-7058A2A4BBCA}" srcOrd="1" destOrd="0" parTransId="{BACFD064-56CD-4BB5-9364-70F37199DFED}" sibTransId="{077DF450-75AE-4082-BB93-FC704DA6CCD2}"/>
    <dgm:cxn modelId="{202F12BC-6555-4F71-80DE-C5975C90C1D0}" type="presOf" srcId="{DB477FC6-746C-4B82-980F-D5B81B064D93}" destId="{AADFE00F-713D-4A47-9AAB-41819FB48414}" srcOrd="0" destOrd="0" presId="urn:microsoft.com/office/officeart/2008/layout/PictureStrips"/>
    <dgm:cxn modelId="{6F646E3F-D580-4741-9319-168657F1EB75}" type="presOf" srcId="{AD3BBD70-29ED-4526-87E4-8AFAB6C373CF}" destId="{FC92F461-4500-4C09-B2BC-44BD80B4882A}" srcOrd="0" destOrd="0" presId="urn:microsoft.com/office/officeart/2008/layout/PictureStrips"/>
    <dgm:cxn modelId="{32C51C8D-CF56-4563-8038-F13F911D0B3A}" srcId="{DB477FC6-746C-4B82-980F-D5B81B064D93}" destId="{BA78E4C9-4C40-4FE0-ACF5-22951B84A4A1}" srcOrd="2" destOrd="0" parTransId="{42F3D43B-F25F-451B-97C9-4B47F410E406}" sibTransId="{72B28018-ACAE-4258-A8DF-C6BB6B32F0DF}"/>
    <dgm:cxn modelId="{89571EE3-E8FA-4985-823A-C84D75DFB95F}" type="presOf" srcId="{6257F2E6-A63D-4D04-9F74-7058A2A4BBCA}" destId="{606F4AF9-A1AE-4FB2-8743-97CDE2275789}" srcOrd="0" destOrd="0" presId="urn:microsoft.com/office/officeart/2008/layout/PictureStrips"/>
    <dgm:cxn modelId="{8830A1AB-8858-43EE-8F3B-23ABB9FAFA88}" type="presParOf" srcId="{AADFE00F-713D-4A47-9AAB-41819FB48414}" destId="{FE0E8F5A-4965-4E7E-82DE-AB1829D6E17B}" srcOrd="0" destOrd="0" presId="urn:microsoft.com/office/officeart/2008/layout/PictureStrips"/>
    <dgm:cxn modelId="{2247C9D3-AF6B-48FB-BF87-0EDD41CE056D}" type="presParOf" srcId="{FE0E8F5A-4965-4E7E-82DE-AB1829D6E17B}" destId="{FC92F461-4500-4C09-B2BC-44BD80B4882A}" srcOrd="0" destOrd="0" presId="urn:microsoft.com/office/officeart/2008/layout/PictureStrips"/>
    <dgm:cxn modelId="{9E3290C3-0983-4DE4-81B2-B7CF01B8A85D}" type="presParOf" srcId="{FE0E8F5A-4965-4E7E-82DE-AB1829D6E17B}" destId="{E0F2F5E1-5545-42B1-B013-6D77D812728F}" srcOrd="1" destOrd="0" presId="urn:microsoft.com/office/officeart/2008/layout/PictureStrips"/>
    <dgm:cxn modelId="{09A068F1-9D6A-4BCE-8D4A-9E3F00976367}" type="presParOf" srcId="{AADFE00F-713D-4A47-9AAB-41819FB48414}" destId="{31EF9B72-6F7D-408E-AD0E-8C87986C033A}" srcOrd="1" destOrd="0" presId="urn:microsoft.com/office/officeart/2008/layout/PictureStrips"/>
    <dgm:cxn modelId="{3C7C0A76-1A66-4B9F-B78E-C83319C1A7B3}" type="presParOf" srcId="{AADFE00F-713D-4A47-9AAB-41819FB48414}" destId="{1D8A9E74-1AD3-49BD-AD6F-08BBDCE219D1}" srcOrd="2" destOrd="0" presId="urn:microsoft.com/office/officeart/2008/layout/PictureStrips"/>
    <dgm:cxn modelId="{6B9CF081-6EC1-4549-894A-CB637FAD7946}" type="presParOf" srcId="{1D8A9E74-1AD3-49BD-AD6F-08BBDCE219D1}" destId="{606F4AF9-A1AE-4FB2-8743-97CDE2275789}" srcOrd="0" destOrd="0" presId="urn:microsoft.com/office/officeart/2008/layout/PictureStrips"/>
    <dgm:cxn modelId="{0C1602CF-0AA1-4E0E-A712-707ABB64FC4E}" type="presParOf" srcId="{1D8A9E74-1AD3-49BD-AD6F-08BBDCE219D1}" destId="{2ACBE34D-DC30-4095-8EA0-04A53A31FE78}" srcOrd="1" destOrd="0" presId="urn:microsoft.com/office/officeart/2008/layout/PictureStrips"/>
    <dgm:cxn modelId="{ED6B51CB-3DD4-49C5-BA8B-A25FC528EEA9}" type="presParOf" srcId="{AADFE00F-713D-4A47-9AAB-41819FB48414}" destId="{50C5EC28-5033-4C28-901D-C51599F7AB46}" srcOrd="3" destOrd="0" presId="urn:microsoft.com/office/officeart/2008/layout/PictureStrips"/>
    <dgm:cxn modelId="{37ACB98E-39F4-4759-AB42-B8D945069013}" type="presParOf" srcId="{AADFE00F-713D-4A47-9AAB-41819FB48414}" destId="{A95F7014-FD89-43D3-9607-3C13E507A537}" srcOrd="4" destOrd="0" presId="urn:microsoft.com/office/officeart/2008/layout/PictureStrips"/>
    <dgm:cxn modelId="{913968FC-7A66-419F-9E22-E7D25B6BAAFF}" type="presParOf" srcId="{A95F7014-FD89-43D3-9607-3C13E507A537}" destId="{792717EF-B76C-4DC3-9F88-08B4179263C1}" srcOrd="0" destOrd="0" presId="urn:microsoft.com/office/officeart/2008/layout/PictureStrips"/>
    <dgm:cxn modelId="{1B0B0AE1-EA5E-4FEA-9377-A3F59EA90CEF}" type="presParOf" srcId="{A95F7014-FD89-43D3-9607-3C13E507A537}" destId="{93645662-11E6-441E-A8E0-0DBADCF997D5}" srcOrd="1" destOrd="0" presId="urn:microsoft.com/office/officeart/2008/layout/PictureStrips"/>
  </dgm:cxnLst>
  <dgm:bg/>
  <dgm:whole/>
</dgm:dataModel>
</file>

<file path=ppt/diagrams/layout1.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12.10.2022</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12.10.2022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12.10.2022</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12.10.2022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12.10.2022</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12.10.2022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12.10.2022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12.10.2022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12.10.2022</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12.10.2022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12.10.2022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12.10.2022</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3.wmf"/><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t/>
            </a:r>
            <a:br>
              <a:rPr lang="ru-RU" b="1" dirty="0" smtClean="0"/>
            </a:br>
            <a:r>
              <a:rPr lang="ru-RU" b="1" dirty="0" smtClean="0"/>
              <a:t/>
            </a:r>
            <a:br>
              <a:rPr lang="ru-RU" b="1" dirty="0" smtClean="0"/>
            </a:br>
            <a:endParaRPr lang="ru-RU" dirty="0"/>
          </a:p>
        </p:txBody>
      </p:sp>
      <p:sp>
        <p:nvSpPr>
          <p:cNvPr id="26627" name="Rectangle 3"/>
          <p:cNvSpPr>
            <a:spLocks noGrp="1" noChangeArrowheads="1"/>
          </p:cNvSpPr>
          <p:nvPr>
            <p:ph idx="1"/>
          </p:nvPr>
        </p:nvSpPr>
        <p:spPr>
          <a:xfrm>
            <a:off x="685800" y="928670"/>
            <a:ext cx="7172348" cy="5000643"/>
          </a:xfrm>
          <a:ln>
            <a:solidFill>
              <a:schemeClr val="accent1"/>
            </a:solidFill>
          </a:ln>
        </p:spPr>
        <p:txBody>
          <a:bodyPr>
            <a:normAutofit/>
          </a:bodyPr>
          <a:lstStyle/>
          <a:p>
            <a:pPr algn="ctr">
              <a:lnSpc>
                <a:spcPct val="90000"/>
              </a:lnSpc>
              <a:buNone/>
            </a:pPr>
            <a:r>
              <a:rPr lang="ru-RU" sz="5400" b="1" dirty="0" smtClean="0">
                <a:solidFill>
                  <a:schemeClr val="accent1">
                    <a:lumMod val="50000"/>
                  </a:schemeClr>
                </a:solidFill>
              </a:rPr>
              <a:t>Семья есть </a:t>
            </a:r>
          </a:p>
          <a:p>
            <a:pPr algn="ctr">
              <a:lnSpc>
                <a:spcPct val="90000"/>
              </a:lnSpc>
              <a:buNone/>
            </a:pPr>
            <a:r>
              <a:rPr lang="ru-RU" sz="5400" b="1" dirty="0" smtClean="0">
                <a:solidFill>
                  <a:schemeClr val="accent1">
                    <a:lumMod val="50000"/>
                  </a:schemeClr>
                </a:solidFill>
              </a:rPr>
              <a:t>первичное лоно человеческой духовности</a:t>
            </a:r>
            <a:r>
              <a:rPr lang="ru-RU" sz="3600" dirty="0" smtClean="0"/>
              <a:t/>
            </a:r>
            <a:br>
              <a:rPr lang="ru-RU" sz="3600" dirty="0" smtClean="0"/>
            </a:br>
            <a:r>
              <a:rPr lang="ru-RU" sz="3600" b="1" dirty="0" smtClean="0"/>
              <a:t>( </a:t>
            </a:r>
            <a:r>
              <a:rPr lang="ru-RU" sz="2800" b="1" dirty="0" smtClean="0"/>
              <a:t>опыт прочтения книги Ивана Ильина «Путь духовного обновления)</a:t>
            </a:r>
            <a:endParaRPr lang="ru-RU" sz="2800" dirty="0" smtClean="0">
              <a:solidFill>
                <a:srgbClr val="C000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«НЕДОРОСЛЬ»</a:t>
            </a:r>
            <a:endParaRPr lang="ru-RU" dirty="0"/>
          </a:p>
        </p:txBody>
      </p:sp>
      <p:pic>
        <p:nvPicPr>
          <p:cNvPr id="15362" name="Picture 2" descr="C:\Documents and Settings\Директор\Рабочий стол\kasterina-illjustracija-nedorosl-fonvizin.jpg"/>
          <p:cNvPicPr>
            <a:picLocks noGrp="1" noChangeAspect="1" noChangeArrowheads="1"/>
          </p:cNvPicPr>
          <p:nvPr>
            <p:ph idx="1"/>
          </p:nvPr>
        </p:nvPicPr>
        <p:blipFill>
          <a:blip r:embed="rId2"/>
          <a:srcRect/>
          <a:stretch>
            <a:fillRect/>
          </a:stretch>
        </p:blipFill>
        <p:spPr bwMode="auto">
          <a:xfrm>
            <a:off x="2857488" y="500042"/>
            <a:ext cx="6072230" cy="5286388"/>
          </a:xfrm>
          <a:prstGeom prst="rect">
            <a:avLst/>
          </a:prstGeom>
          <a:noFill/>
        </p:spPr>
      </p:pic>
      <p:pic>
        <p:nvPicPr>
          <p:cNvPr id="15364" name="Picture 4" descr="http://journal-shkolniku.ru/img/shmarinov1.jpg"/>
          <p:cNvPicPr>
            <a:picLocks noChangeAspect="1" noChangeArrowheads="1"/>
          </p:cNvPicPr>
          <p:nvPr/>
        </p:nvPicPr>
        <p:blipFill>
          <a:blip r:embed="rId3"/>
          <a:srcRect/>
          <a:stretch>
            <a:fillRect/>
          </a:stretch>
        </p:blipFill>
        <p:spPr bwMode="auto">
          <a:xfrm>
            <a:off x="0" y="214290"/>
            <a:ext cx="3571868" cy="607223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1400" dirty="0" smtClean="0"/>
              <a:t/>
            </a:r>
            <a:br>
              <a:rPr lang="ru-RU" sz="1400" dirty="0" smtClean="0"/>
            </a:br>
            <a:r>
              <a:rPr lang="ru-RU" sz="2400" dirty="0" smtClean="0"/>
              <a:t/>
            </a:r>
            <a:br>
              <a:rPr lang="ru-RU" sz="2400" dirty="0" smtClean="0"/>
            </a:br>
            <a:r>
              <a:rPr lang="ru-RU" sz="1400" dirty="0" smtClean="0"/>
              <a:t/>
            </a:r>
            <a:br>
              <a:rPr lang="ru-RU" sz="1400" dirty="0" smtClean="0"/>
            </a:br>
            <a:r>
              <a:rPr lang="ru-RU" sz="1400" dirty="0" smtClean="0"/>
              <a:t/>
            </a:r>
            <a:br>
              <a:rPr lang="ru-RU" sz="1400" dirty="0" smtClean="0"/>
            </a:br>
            <a:r>
              <a:rPr lang="ru-RU" sz="2800" dirty="0" smtClean="0">
                <a:solidFill>
                  <a:schemeClr val="tx1"/>
                </a:solidFill>
              </a:rPr>
              <a:t>ВОТ ЗЛОНРАВИЯ ДОСТОЙНЫЕ ПЛОДЫ!</a:t>
            </a:r>
            <a:br>
              <a:rPr lang="ru-RU" sz="2800" dirty="0" smtClean="0">
                <a:solidFill>
                  <a:schemeClr val="tx1"/>
                </a:solidFill>
              </a:rPr>
            </a:br>
            <a:endParaRPr lang="ru-RU" sz="2800" dirty="0">
              <a:solidFill>
                <a:schemeClr val="tx1"/>
              </a:solidFill>
            </a:endParaRPr>
          </a:p>
        </p:txBody>
      </p:sp>
      <p:sp>
        <p:nvSpPr>
          <p:cNvPr id="3" name="Содержимое 2"/>
          <p:cNvSpPr>
            <a:spLocks noGrp="1"/>
          </p:cNvSpPr>
          <p:nvPr>
            <p:ph idx="1"/>
          </p:nvPr>
        </p:nvSpPr>
        <p:spPr/>
        <p:txBody>
          <a:bodyPr>
            <a:normAutofit/>
          </a:bodyPr>
          <a:lstStyle/>
          <a:p>
            <a:r>
              <a:rPr lang="ru-RU" sz="1600" b="1" dirty="0" smtClean="0"/>
              <a:t>Г-жа </a:t>
            </a:r>
            <a:r>
              <a:rPr lang="ru-RU" sz="1600" b="1" dirty="0" err="1" smtClean="0"/>
              <a:t>Простакова</a:t>
            </a:r>
            <a:r>
              <a:rPr lang="ru-RU" sz="1600" b="1" dirty="0" smtClean="0"/>
              <a:t> (</a:t>
            </a:r>
            <a:r>
              <a:rPr lang="ru-RU" sz="1600" b="1" dirty="0" err="1" smtClean="0"/>
              <a:t>Тришке</a:t>
            </a:r>
            <a:r>
              <a:rPr lang="ru-RU" sz="1600" b="1" dirty="0" smtClean="0"/>
              <a:t>). А ты, скот, подойди поближе. Не говорила ль я тебе, воровская </a:t>
            </a:r>
            <a:r>
              <a:rPr lang="ru-RU" sz="1600" b="1" dirty="0" err="1" smtClean="0"/>
              <a:t>харя</a:t>
            </a:r>
            <a:r>
              <a:rPr lang="ru-RU" sz="1600" b="1" dirty="0" smtClean="0"/>
              <a:t>, чтоб ты кафтан пустил шире. Дитя, первое, растет; другое, дитя и без узкого кафтана </a:t>
            </a:r>
            <a:br>
              <a:rPr lang="ru-RU" sz="1600" b="1" dirty="0" smtClean="0"/>
            </a:br>
            <a:r>
              <a:rPr lang="ru-RU" sz="1600" b="1" dirty="0" smtClean="0"/>
              <a:t>деликатного сложения. Скажи, </a:t>
            </a:r>
            <a:r>
              <a:rPr lang="ru-RU" sz="1600" b="1" dirty="0" err="1" smtClean="0"/>
              <a:t>болван</a:t>
            </a:r>
            <a:r>
              <a:rPr lang="ru-RU" sz="1600" b="1" dirty="0" smtClean="0"/>
              <a:t>, чем ты оправдаешься?</a:t>
            </a:r>
          </a:p>
          <a:p>
            <a:endParaRPr lang="ru-RU" sz="1600" dirty="0" smtClean="0"/>
          </a:p>
          <a:p>
            <a:endParaRPr lang="ru-RU" sz="1600" dirty="0" smtClean="0"/>
          </a:p>
          <a:p>
            <a:r>
              <a:rPr lang="ru-RU" sz="1600" dirty="0" smtClean="0"/>
              <a:t>….</a:t>
            </a:r>
          </a:p>
          <a:p>
            <a:endParaRPr lang="ru-RU" sz="1600" dirty="0" smtClean="0"/>
          </a:p>
          <a:p>
            <a:endParaRPr lang="ru-RU" sz="1600" dirty="0" smtClean="0"/>
          </a:p>
          <a:p>
            <a:endParaRPr lang="ru-RU" sz="1600" dirty="0" smtClean="0"/>
          </a:p>
          <a:p>
            <a:endParaRPr lang="ru-RU" sz="1600" b="1" dirty="0" smtClean="0"/>
          </a:p>
          <a:p>
            <a:r>
              <a:rPr lang="ru-RU" sz="1600" b="1" dirty="0" smtClean="0"/>
              <a:t>Г-жа </a:t>
            </a:r>
            <a:r>
              <a:rPr lang="ru-RU" sz="1600" b="1" dirty="0" err="1" smtClean="0"/>
              <a:t>Простакова</a:t>
            </a:r>
            <a:r>
              <a:rPr lang="ru-RU" sz="1600" b="1" dirty="0" smtClean="0"/>
              <a:t> (бросаясь обнимать сына). Один ты остался у меня, мой сердечный друг, Митрофанушка! </a:t>
            </a:r>
          </a:p>
          <a:p>
            <a:r>
              <a:rPr lang="ru-RU" sz="1600" b="1" dirty="0" err="1" smtClean="0"/>
              <a:t>Митрофан</a:t>
            </a:r>
            <a:r>
              <a:rPr lang="ru-RU" sz="1600" b="1" dirty="0" smtClean="0"/>
              <a:t>. Да отвяжись, матушка, как навязалась...</a:t>
            </a:r>
          </a:p>
          <a:p>
            <a:r>
              <a:rPr lang="ru-RU" sz="1600" b="1" dirty="0" smtClean="0"/>
              <a:t> Г-жа </a:t>
            </a:r>
            <a:r>
              <a:rPr lang="ru-RU" sz="1600" b="1" dirty="0" err="1" smtClean="0"/>
              <a:t>Простакова</a:t>
            </a:r>
            <a:r>
              <a:rPr lang="ru-RU" sz="1600" b="1" dirty="0" smtClean="0"/>
              <a:t>. И ты! И ты меня бросаешь! А! неблагодарный! </a:t>
            </a:r>
            <a:endParaRPr lang="ru-RU" sz="1600" b="1" dirty="0"/>
          </a:p>
        </p:txBody>
      </p:sp>
      <p:pic>
        <p:nvPicPr>
          <p:cNvPr id="4" name="Picture 2" descr="C:\Documents and Settings\Директор\Рабочий стол\kasterina-illjustracija-nedorosl-fonvizin.jpg"/>
          <p:cNvPicPr>
            <a:picLocks noChangeAspect="1" noChangeArrowheads="1"/>
          </p:cNvPicPr>
          <p:nvPr/>
        </p:nvPicPr>
        <p:blipFill>
          <a:blip r:embed="rId2"/>
          <a:srcRect/>
          <a:stretch>
            <a:fillRect/>
          </a:stretch>
        </p:blipFill>
        <p:spPr bwMode="auto">
          <a:xfrm>
            <a:off x="2857488" y="2643182"/>
            <a:ext cx="4071966" cy="207170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180266"/>
          </a:xfrm>
        </p:spPr>
        <p:txBody>
          <a:bodyPr>
            <a:normAutofit/>
          </a:bodyPr>
          <a:lstStyle/>
          <a:p>
            <a:endParaRPr lang="ru-RU" sz="1100" dirty="0"/>
          </a:p>
        </p:txBody>
      </p:sp>
      <p:sp>
        <p:nvSpPr>
          <p:cNvPr id="3" name="Содержимое 2"/>
          <p:cNvSpPr>
            <a:spLocks noGrp="1"/>
          </p:cNvSpPr>
          <p:nvPr>
            <p:ph idx="1"/>
          </p:nvPr>
        </p:nvSpPr>
        <p:spPr>
          <a:xfrm>
            <a:off x="457200" y="2571744"/>
            <a:ext cx="7239000" cy="3883992"/>
          </a:xfrm>
        </p:spPr>
        <p:txBody>
          <a:bodyPr/>
          <a:lstStyle/>
          <a:p>
            <a:r>
              <a:rPr lang="ru-RU" dirty="0" smtClean="0"/>
              <a:t>Наташа не отходит от своей матери. «Она одна могла удерживать мать от безумного отчаяния. Три недели Наташа безвыходно жила при матери, спала в кресле в ее комнате, поила, кормила ее и не переставая говорила с ней, — говорила, потому что один нежный, ласкающий голос ее успокаивал графиню».</a:t>
            </a:r>
            <a:endParaRPr lang="ru-RU" dirty="0"/>
          </a:p>
        </p:txBody>
      </p:sp>
      <p:pic>
        <p:nvPicPr>
          <p:cNvPr id="4" name="Picture 4" descr="http://journal-shkolniku.ru/img/shmarinov1.jpg"/>
          <p:cNvPicPr>
            <a:picLocks noChangeAspect="1" noChangeArrowheads="1"/>
          </p:cNvPicPr>
          <p:nvPr/>
        </p:nvPicPr>
        <p:blipFill>
          <a:blip r:embed="rId2"/>
          <a:srcRect/>
          <a:stretch>
            <a:fillRect/>
          </a:stretch>
        </p:blipFill>
        <p:spPr bwMode="auto">
          <a:xfrm>
            <a:off x="0" y="214290"/>
            <a:ext cx="3643306" cy="242889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solidFill>
            <a:schemeClr val="accent1">
              <a:lumMod val="40000"/>
              <a:lumOff val="60000"/>
            </a:schemeClr>
          </a:solidFill>
        </p:spPr>
        <p:txBody>
          <a:bodyPr/>
          <a:lstStyle/>
          <a:p>
            <a:r>
              <a:rPr lang="ru-RU" dirty="0" smtClean="0"/>
              <a:t>Источники морали</a:t>
            </a:r>
            <a:endParaRPr lang="ru-RU" dirty="0"/>
          </a:p>
        </p:txBody>
      </p:sp>
      <p:sp>
        <p:nvSpPr>
          <p:cNvPr id="2" name="Объект 1"/>
          <p:cNvSpPr>
            <a:spLocks noGrp="1"/>
          </p:cNvSpPr>
          <p:nvPr>
            <p:ph idx="1"/>
          </p:nvPr>
        </p:nvSpPr>
        <p:spPr>
          <a:xfrm>
            <a:off x="699247" y="1428737"/>
            <a:ext cx="7016025" cy="2071702"/>
          </a:xfrm>
        </p:spPr>
        <p:txBody>
          <a:bodyPr>
            <a:normAutofit/>
          </a:bodyPr>
          <a:lstStyle/>
          <a:p>
            <a:r>
              <a:rPr lang="ru-RU" b="1" dirty="0" smtClean="0"/>
              <a:t>Заповеди</a:t>
            </a:r>
            <a:r>
              <a:rPr lang="ru-RU" dirty="0" smtClean="0"/>
              <a:t> Будды, Конфуция, Моисея, Иисуса Христа, Магомета</a:t>
            </a:r>
          </a:p>
          <a:p>
            <a:r>
              <a:rPr lang="ru-RU" b="1" dirty="0" smtClean="0"/>
              <a:t>Священные книги: </a:t>
            </a:r>
            <a:r>
              <a:rPr lang="ru-RU" dirty="0" smtClean="0"/>
              <a:t>Библия, Коран, Тора </a:t>
            </a:r>
          </a:p>
          <a:p>
            <a:r>
              <a:rPr lang="ru-RU" b="1" dirty="0" smtClean="0"/>
              <a:t>Массовая житейская практика:</a:t>
            </a:r>
          </a:p>
          <a:p>
            <a:endParaRPr lang="ru-RU" b="1" dirty="0" smtClean="0"/>
          </a:p>
          <a:p>
            <a:endParaRPr lang="ru-RU" dirty="0" smtClean="0"/>
          </a:p>
          <a:p>
            <a:endParaRPr lang="ru-RU" dirty="0"/>
          </a:p>
        </p:txBody>
      </p:sp>
      <p:sp>
        <p:nvSpPr>
          <p:cNvPr id="4" name="TextBox 3"/>
          <p:cNvSpPr txBox="1"/>
          <p:nvPr/>
        </p:nvSpPr>
        <p:spPr>
          <a:xfrm>
            <a:off x="755576" y="3732033"/>
            <a:ext cx="2088232" cy="3139321"/>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ru-RU" b="1" dirty="0" smtClean="0">
                <a:solidFill>
                  <a:srgbClr val="FFFF00"/>
                </a:solidFill>
              </a:rPr>
              <a:t>Добродетель</a:t>
            </a:r>
          </a:p>
          <a:p>
            <a:pPr marL="285750" indent="-285750">
              <a:buFont typeface="Arial" pitchFamily="34" charset="0"/>
              <a:buChar char="•"/>
            </a:pPr>
            <a:r>
              <a:rPr lang="ru-RU" dirty="0" smtClean="0"/>
              <a:t>Свобода</a:t>
            </a:r>
          </a:p>
          <a:p>
            <a:pPr marL="285750" indent="-285750">
              <a:buFont typeface="Arial" pitchFamily="34" charset="0"/>
              <a:buChar char="•"/>
            </a:pPr>
            <a:r>
              <a:rPr lang="ru-RU" dirty="0" smtClean="0"/>
              <a:t>Любовь</a:t>
            </a:r>
          </a:p>
          <a:p>
            <a:pPr marL="285750" indent="-285750">
              <a:buFont typeface="Arial" pitchFamily="34" charset="0"/>
              <a:buChar char="•"/>
            </a:pPr>
            <a:r>
              <a:rPr lang="ru-RU" dirty="0" smtClean="0"/>
              <a:t>Честность</a:t>
            </a:r>
          </a:p>
          <a:p>
            <a:pPr marL="285750" indent="-285750">
              <a:buFont typeface="Arial" pitchFamily="34" charset="0"/>
              <a:buChar char="•"/>
            </a:pPr>
            <a:r>
              <a:rPr lang="ru-RU" dirty="0" smtClean="0"/>
              <a:t>Великодушие </a:t>
            </a:r>
          </a:p>
          <a:p>
            <a:pPr marL="285750" indent="-285750">
              <a:buFont typeface="Arial" pitchFamily="34" charset="0"/>
              <a:buChar char="•"/>
            </a:pPr>
            <a:r>
              <a:rPr lang="ru-RU" dirty="0" smtClean="0"/>
              <a:t>Доброта</a:t>
            </a:r>
          </a:p>
          <a:p>
            <a:pPr marL="285750" indent="-285750">
              <a:buFont typeface="Arial" pitchFamily="34" charset="0"/>
              <a:buChar char="•"/>
            </a:pPr>
            <a:r>
              <a:rPr lang="ru-RU" dirty="0" smtClean="0"/>
              <a:t>Трудолюбие </a:t>
            </a:r>
          </a:p>
          <a:p>
            <a:pPr marL="285750" indent="-285750">
              <a:buFont typeface="Arial" pitchFamily="34" charset="0"/>
              <a:buChar char="•"/>
            </a:pPr>
            <a:r>
              <a:rPr lang="ru-RU" dirty="0" smtClean="0"/>
              <a:t>Скромность</a:t>
            </a:r>
          </a:p>
          <a:p>
            <a:pPr marL="285750" indent="-285750">
              <a:buFont typeface="Arial" pitchFamily="34" charset="0"/>
              <a:buChar char="•"/>
            </a:pPr>
            <a:r>
              <a:rPr lang="ru-RU" dirty="0" smtClean="0"/>
              <a:t>Верность</a:t>
            </a:r>
          </a:p>
          <a:p>
            <a:pPr marL="285750" indent="-285750">
              <a:buFont typeface="Arial" pitchFamily="34" charset="0"/>
              <a:buChar char="•"/>
            </a:pPr>
            <a:r>
              <a:rPr lang="ru-RU" dirty="0" smtClean="0"/>
              <a:t>Милосердие</a:t>
            </a:r>
          </a:p>
          <a:p>
            <a:r>
              <a:rPr lang="ru-RU" dirty="0" smtClean="0"/>
              <a:t> </a:t>
            </a:r>
            <a:endParaRPr lang="ru-RU" dirty="0"/>
          </a:p>
        </p:txBody>
      </p:sp>
      <p:sp>
        <p:nvSpPr>
          <p:cNvPr id="5" name="TextBox 4"/>
          <p:cNvSpPr txBox="1"/>
          <p:nvPr/>
        </p:nvSpPr>
        <p:spPr>
          <a:xfrm>
            <a:off x="6071980" y="3722549"/>
            <a:ext cx="1929044" cy="3139321"/>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ru-RU" b="1" dirty="0" smtClean="0">
                <a:solidFill>
                  <a:schemeClr val="tx1"/>
                </a:solidFill>
              </a:rPr>
              <a:t>Порок </a:t>
            </a:r>
          </a:p>
          <a:p>
            <a:pPr marL="285750" indent="-285750">
              <a:buFont typeface="Arial" pitchFamily="34" charset="0"/>
              <a:buChar char="•"/>
            </a:pPr>
            <a:r>
              <a:rPr lang="ru-RU" dirty="0" smtClean="0"/>
              <a:t>Убийство</a:t>
            </a:r>
          </a:p>
          <a:p>
            <a:pPr marL="285750" indent="-285750">
              <a:buFont typeface="Arial" pitchFamily="34" charset="0"/>
              <a:buChar char="•"/>
            </a:pPr>
            <a:r>
              <a:rPr lang="ru-RU" dirty="0" smtClean="0"/>
              <a:t>Воровство</a:t>
            </a:r>
          </a:p>
          <a:p>
            <a:pPr marL="285750" indent="-285750">
              <a:buFont typeface="Arial" pitchFamily="34" charset="0"/>
              <a:buChar char="•"/>
            </a:pPr>
            <a:r>
              <a:rPr lang="ru-RU" dirty="0" smtClean="0"/>
              <a:t>Ложь</a:t>
            </a:r>
          </a:p>
          <a:p>
            <a:pPr marL="285750" indent="-285750">
              <a:buFont typeface="Arial" pitchFamily="34" charset="0"/>
              <a:buChar char="•"/>
            </a:pPr>
            <a:r>
              <a:rPr lang="ru-RU" dirty="0" smtClean="0"/>
              <a:t>Лицемерие</a:t>
            </a:r>
          </a:p>
          <a:p>
            <a:pPr marL="285750" indent="-285750">
              <a:buFont typeface="Arial" pitchFamily="34" charset="0"/>
              <a:buChar char="•"/>
            </a:pPr>
            <a:r>
              <a:rPr lang="ru-RU" dirty="0" smtClean="0"/>
              <a:t>Вероломство</a:t>
            </a:r>
          </a:p>
          <a:p>
            <a:pPr marL="285750" indent="-285750">
              <a:buFont typeface="Arial" pitchFamily="34" charset="0"/>
              <a:buChar char="•"/>
            </a:pPr>
            <a:r>
              <a:rPr lang="ru-RU" dirty="0" smtClean="0"/>
              <a:t>Жестокость</a:t>
            </a:r>
          </a:p>
          <a:p>
            <a:pPr marL="285750" indent="-285750">
              <a:buFont typeface="Arial" pitchFamily="34" charset="0"/>
              <a:buChar char="•"/>
            </a:pPr>
            <a:r>
              <a:rPr lang="ru-RU" dirty="0" smtClean="0"/>
              <a:t>Коварство </a:t>
            </a:r>
          </a:p>
          <a:p>
            <a:pPr marL="285750" indent="-285750">
              <a:buFont typeface="Arial" pitchFamily="34" charset="0"/>
              <a:buChar char="•"/>
            </a:pPr>
            <a:r>
              <a:rPr lang="ru-RU" dirty="0" smtClean="0"/>
              <a:t>Жадность</a:t>
            </a:r>
          </a:p>
          <a:p>
            <a:pPr marL="285750" indent="-285750">
              <a:buFont typeface="Arial" pitchFamily="34" charset="0"/>
              <a:buChar char="•"/>
            </a:pPr>
            <a:r>
              <a:rPr lang="ru-RU" dirty="0" smtClean="0"/>
              <a:t>Трусость</a:t>
            </a:r>
          </a:p>
          <a:p>
            <a:pPr marL="285750" indent="-285750">
              <a:buFont typeface="Arial" pitchFamily="34" charset="0"/>
              <a:buChar char="•"/>
            </a:pPr>
            <a:endParaRPr lang="ru-RU" dirty="0"/>
          </a:p>
        </p:txBody>
      </p:sp>
      <p:sp>
        <p:nvSpPr>
          <p:cNvPr id="6" name="Блок-схема: решение 5"/>
          <p:cNvSpPr/>
          <p:nvPr/>
        </p:nvSpPr>
        <p:spPr>
          <a:xfrm>
            <a:off x="2843808" y="5085184"/>
            <a:ext cx="3228172" cy="612648"/>
          </a:xfrm>
          <a:prstGeom prst="flowChartDecisi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право 6"/>
          <p:cNvSpPr/>
          <p:nvPr/>
        </p:nvSpPr>
        <p:spPr>
          <a:xfrm>
            <a:off x="3455876" y="3768282"/>
            <a:ext cx="2808312" cy="15121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3455876" y="4303450"/>
            <a:ext cx="2304256" cy="369332"/>
          </a:xfrm>
          <a:prstGeom prst="rect">
            <a:avLst/>
          </a:prstGeom>
          <a:noFill/>
        </p:spPr>
        <p:txBody>
          <a:bodyPr wrap="square" rtlCol="0">
            <a:spAutoFit/>
          </a:bodyPr>
          <a:lstStyle/>
          <a:p>
            <a:pPr algn="r"/>
            <a:r>
              <a:rPr lang="ru-RU" b="1" dirty="0" smtClean="0"/>
              <a:t>ОСУЖДЕНИЕ</a:t>
            </a:r>
            <a:endParaRPr lang="ru-RU" b="1" dirty="0"/>
          </a:p>
        </p:txBody>
      </p:sp>
      <p:sp>
        <p:nvSpPr>
          <p:cNvPr id="9" name="Стрелка вправо 8"/>
          <p:cNvSpPr/>
          <p:nvPr/>
        </p:nvSpPr>
        <p:spPr>
          <a:xfrm rot="10800000">
            <a:off x="2555776" y="5430225"/>
            <a:ext cx="2808312" cy="15121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2838248" y="6001643"/>
            <a:ext cx="2304256" cy="369332"/>
          </a:xfrm>
          <a:prstGeom prst="rect">
            <a:avLst/>
          </a:prstGeom>
          <a:noFill/>
        </p:spPr>
        <p:txBody>
          <a:bodyPr wrap="square" rtlCol="0">
            <a:spAutoFit/>
          </a:bodyPr>
          <a:lstStyle/>
          <a:p>
            <a:r>
              <a:rPr lang="ru-RU" b="1" dirty="0" smtClean="0"/>
              <a:t>ОДОБРЕНИЕ</a:t>
            </a:r>
            <a:endParaRPr lang="ru-RU" b="1" dirty="0"/>
          </a:p>
        </p:txBody>
      </p:sp>
    </p:spTree>
    <p:extLst>
      <p:ext uri="{BB962C8B-B14F-4D97-AF65-F5344CB8AC3E}">
        <p14:creationId xmlns="" xmlns:p14="http://schemas.microsoft.com/office/powerpoint/2010/main" val="6977551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«Снежная королева»</a:t>
            </a:r>
            <a:endParaRPr lang="ru-RU" dirty="0"/>
          </a:p>
        </p:txBody>
      </p:sp>
      <p:pic>
        <p:nvPicPr>
          <p:cNvPr id="19458" name="Picture 2" descr="C:\Documents and Settings\Директор\Рабочий стол\Анастасия Архипова (2).jpg"/>
          <p:cNvPicPr>
            <a:picLocks noGrp="1" noChangeAspect="1" noChangeArrowheads="1"/>
          </p:cNvPicPr>
          <p:nvPr>
            <p:ph idx="1"/>
          </p:nvPr>
        </p:nvPicPr>
        <p:blipFill>
          <a:blip r:embed="rId2"/>
          <a:stretch>
            <a:fillRect/>
          </a:stretch>
        </p:blipFill>
        <p:spPr bwMode="auto">
          <a:xfrm>
            <a:off x="2297188" y="1609725"/>
            <a:ext cx="3559024" cy="4846638"/>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chemeClr val="accent6">
                    <a:lumMod val="50000"/>
                  </a:schemeClr>
                </a:solidFill>
              </a:rPr>
              <a:t>Жили двое бедных детей…</a:t>
            </a:r>
            <a:endParaRPr lang="ru-RU" dirty="0">
              <a:solidFill>
                <a:schemeClr val="accent6">
                  <a:lumMod val="50000"/>
                </a:schemeClr>
              </a:solidFill>
            </a:endParaRPr>
          </a:p>
        </p:txBody>
      </p:sp>
      <p:sp>
        <p:nvSpPr>
          <p:cNvPr id="3" name="Содержимое 2"/>
          <p:cNvSpPr>
            <a:spLocks noGrp="1"/>
          </p:cNvSpPr>
          <p:nvPr>
            <p:ph idx="1"/>
          </p:nvPr>
        </p:nvSpPr>
        <p:spPr/>
        <p:txBody>
          <a:bodyPr>
            <a:normAutofit fontScale="77500" lnSpcReduction="20000"/>
          </a:bodyPr>
          <a:lstStyle/>
          <a:p>
            <a:r>
              <a:rPr lang="ru-RU" dirty="0" smtClean="0"/>
              <a:t>В  большом городе, где столько домов и людей, что не всем хватает места хотя бы на маленький садик, а потому большинству жителей приходится довольствоваться комнатными цветами в горшках, жили двое бедных детей</a:t>
            </a:r>
          </a:p>
          <a:p>
            <a:r>
              <a:rPr lang="ru-RU" dirty="0" smtClean="0"/>
              <a:t>Холодное пустынное великолепие чертогов Снежной королевы забылось, как тяжелый сон.</a:t>
            </a:r>
          </a:p>
          <a:p>
            <a:r>
              <a:rPr lang="ru-RU" dirty="0" smtClean="0"/>
              <a:t>Девочка выучила псалом, в котором тоже говорилось о розах; девочка пела его мальчику, думая при этом о своих розах, и он подпевал ей:</a:t>
            </a:r>
          </a:p>
          <a:p>
            <a:r>
              <a:rPr lang="ru-RU" dirty="0" smtClean="0">
                <a:solidFill>
                  <a:srgbClr val="C00000"/>
                </a:solidFill>
              </a:rPr>
              <a:t>Розы цветут… Красота, красота!</a:t>
            </a:r>
            <a:br>
              <a:rPr lang="ru-RU" dirty="0" smtClean="0">
                <a:solidFill>
                  <a:srgbClr val="C00000"/>
                </a:solidFill>
              </a:rPr>
            </a:br>
            <a:r>
              <a:rPr lang="ru-RU" dirty="0" smtClean="0">
                <a:solidFill>
                  <a:srgbClr val="C00000"/>
                </a:solidFill>
              </a:rPr>
              <a:t>Скоро узрим мы младенца Христа.</a:t>
            </a:r>
          </a:p>
          <a:p>
            <a:r>
              <a:rPr lang="ru-RU" dirty="0" smtClean="0"/>
              <a:t>Дети пели, взявшись за руки, целовали розы, смотрели на ясное солнышко и разговаривали с ним, — им чудилось, что с него глядел на них сам младенец Христос. Что за чудное было лето, и как хорошо было под кустами благоухающих роз, которые, казалось, должны были цвести вечно</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Х. К. Андерсен</a:t>
            </a:r>
            <a:br>
              <a:rPr lang="ru-RU" dirty="0" smtClean="0"/>
            </a:br>
            <a:r>
              <a:rPr lang="ru-RU" dirty="0" smtClean="0"/>
              <a:t> «Снежная королева»</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Герда начала читать «Отче наш»; было так холодно, что дыхание девочки сейчас же превращалось в густой туман. Туман этот всё сгущался и сгущался, но вот из него начали выделяться маленькие, светлые ангелочки, которые, ступив на землю, вырастали в больших грозных ангелов со шлемами на головах и копьями и щитами в руках. Число их всё прибывало, и когда Герда окончила молитву, вокруг неё образовался уже целый легион. Ангелы приняли снежных страшилищ на копья, и те рассыпались на тысячи снежинок. Герда могла теперь смело идти вперёд; ангелы гладили её руки и ноги, и ей не было уже так холодно. Наконец девочка добралась до чертогов Снежной королевы.</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Кто виноват? Что делать?</a:t>
            </a:r>
            <a:endParaRPr lang="ru-RU" dirty="0"/>
          </a:p>
        </p:txBody>
      </p:sp>
      <p:sp>
        <p:nvSpPr>
          <p:cNvPr id="3" name="Содержимое 2"/>
          <p:cNvSpPr>
            <a:spLocks noGrp="1"/>
          </p:cNvSpPr>
          <p:nvPr>
            <p:ph idx="1"/>
          </p:nvPr>
        </p:nvSpPr>
        <p:spPr/>
        <p:txBody>
          <a:bodyPr/>
          <a:lstStyle/>
          <a:p>
            <a:pPr algn="ctr"/>
            <a:r>
              <a:rPr lang="ru-RU" sz="6000" dirty="0" smtClean="0"/>
              <a:t>«...Но чтоб иметь детей, кому ума не доставало?» (Грибоедов</a:t>
            </a:r>
            <a:r>
              <a:rPr lang="ru-RU" dirty="0" smtClean="0"/>
              <a:t>) </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Иван ИЛЬИН</a:t>
            </a:r>
            <a:endParaRPr lang="ru-RU" dirty="0"/>
          </a:p>
        </p:txBody>
      </p:sp>
      <p:sp>
        <p:nvSpPr>
          <p:cNvPr id="3" name="Содержимое 2"/>
          <p:cNvSpPr>
            <a:spLocks noGrp="1"/>
          </p:cNvSpPr>
          <p:nvPr>
            <p:ph idx="1"/>
          </p:nvPr>
        </p:nvSpPr>
        <p:spPr>
          <a:xfrm>
            <a:off x="457200" y="1357298"/>
            <a:ext cx="7758138" cy="4768865"/>
          </a:xfrm>
        </p:spPr>
        <p:txBody>
          <a:bodyPr>
            <a:noAutofit/>
          </a:bodyPr>
          <a:lstStyle/>
          <a:p>
            <a:pPr algn="ctr"/>
            <a:r>
              <a:rPr lang="ru-RU" sz="2000" b="1" dirty="0" smtClean="0">
                <a:solidFill>
                  <a:srgbClr val="C00000"/>
                </a:solidFill>
              </a:rPr>
              <a:t>Окружающий нас мир людей таит в себе многое множество личных неудач, болезненных явлений и трагических судеб; и все эти явления сводятся в последнем счете к тому, что родители этих людей сумели их только родить и дать им жизнь, но открыть им пути к любви, к внутренней свободе, вере и совести, т. е. ко всему тому, что составляет источник духовного характера и истинного счастья, не сумели; родители по плоти сумели дать своим детям, кроме плотского существования, только одни душевные раны, иногда даже сами не замечая того, как они возникали у детей и въедались в душу; но не сумели дать им духовного опыта, этого целительного источника для всех страданий души...»</a:t>
            </a:r>
            <a:endParaRPr lang="ru-RU" sz="2000" b="1" dirty="0">
              <a:solidFill>
                <a:srgbClr val="C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pic>
        <p:nvPicPr>
          <p:cNvPr id="14338" name="Picture 2" descr="C:\Documents and Settings\Директор\Рабочий стол\Петр-и-Феврония.jpg"/>
          <p:cNvPicPr>
            <a:picLocks noChangeAspect="1" noChangeArrowheads="1"/>
          </p:cNvPicPr>
          <p:nvPr/>
        </p:nvPicPr>
        <p:blipFill>
          <a:blip r:embed="rId2"/>
          <a:srcRect/>
          <a:stretch>
            <a:fillRect/>
          </a:stretch>
        </p:blipFill>
        <p:spPr bwMode="auto">
          <a:xfrm>
            <a:off x="357158" y="357166"/>
            <a:ext cx="7500990" cy="607223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 </a:t>
            </a:r>
            <a:r>
              <a:rPr lang="ru-RU" sz="2400" dirty="0" smtClean="0">
                <a:solidFill>
                  <a:srgbClr val="7030A0"/>
                </a:solidFill>
              </a:rPr>
              <a:t>На какую почву упадёт</a:t>
            </a:r>
            <a:br>
              <a:rPr lang="ru-RU" sz="2400" dirty="0" smtClean="0">
                <a:solidFill>
                  <a:srgbClr val="7030A0"/>
                </a:solidFill>
              </a:rPr>
            </a:br>
            <a:r>
              <a:rPr lang="ru-RU" sz="2400" dirty="0" smtClean="0">
                <a:solidFill>
                  <a:srgbClr val="7030A0"/>
                </a:solidFill>
              </a:rPr>
              <a:t> зерно сеятеля?</a:t>
            </a:r>
            <a:endParaRPr lang="ru-RU" sz="2400" dirty="0">
              <a:solidFill>
                <a:srgbClr val="7030A0"/>
              </a:solidFill>
            </a:endParaRPr>
          </a:p>
        </p:txBody>
      </p:sp>
      <p:pic>
        <p:nvPicPr>
          <p:cNvPr id="147458" name="Picture 2" descr="C:\Documents and Settings\Директор\Рабочий стол\slide_16.jpg"/>
          <p:cNvPicPr>
            <a:picLocks noGrp="1" noChangeAspect="1" noChangeArrowheads="1"/>
          </p:cNvPicPr>
          <p:nvPr>
            <p:ph idx="1"/>
          </p:nvPr>
        </p:nvPicPr>
        <p:blipFill>
          <a:blip r:embed="rId2"/>
          <a:srcRect/>
          <a:stretch>
            <a:fillRect/>
          </a:stretch>
        </p:blipFill>
        <p:spPr bwMode="auto">
          <a:xfrm>
            <a:off x="845608" y="1609725"/>
            <a:ext cx="6462184" cy="4846638"/>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25602"/>
          </a:xfrm>
        </p:spPr>
        <p:txBody>
          <a:bodyPr>
            <a:normAutofit fontScale="90000"/>
          </a:bodyPr>
          <a:lstStyle/>
          <a:p>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b="1" dirty="0" smtClean="0">
                <a:solidFill>
                  <a:srgbClr val="C00000"/>
                </a:solidFill>
                <a:latin typeface="Times New Roman" pitchFamily="18" charset="0"/>
                <a:cs typeface="Times New Roman" pitchFamily="18" charset="0"/>
              </a:rPr>
              <a:t>8 ИЮЛЯ -  День семьи, </a:t>
            </a:r>
            <a:br>
              <a:rPr lang="ru-RU" b="1" dirty="0" smtClean="0">
                <a:solidFill>
                  <a:srgbClr val="C00000"/>
                </a:solidFill>
                <a:latin typeface="Times New Roman" pitchFamily="18" charset="0"/>
                <a:cs typeface="Times New Roman" pitchFamily="18" charset="0"/>
              </a:rPr>
            </a:br>
            <a:r>
              <a:rPr lang="ru-RU" b="1" dirty="0" smtClean="0">
                <a:solidFill>
                  <a:srgbClr val="C00000"/>
                </a:solidFill>
                <a:latin typeface="Times New Roman" pitchFamily="18" charset="0"/>
                <a:cs typeface="Times New Roman" pitchFamily="18" charset="0"/>
              </a:rPr>
              <a:t>любви и верности.</a:t>
            </a:r>
            <a:endParaRPr lang="ru-RU" b="1" dirty="0">
              <a:solidFill>
                <a:srgbClr val="C00000"/>
              </a:solidFill>
            </a:endParaRPr>
          </a:p>
        </p:txBody>
      </p:sp>
      <p:sp>
        <p:nvSpPr>
          <p:cNvPr id="3" name="Содержимое 2"/>
          <p:cNvSpPr>
            <a:spLocks noGrp="1"/>
          </p:cNvSpPr>
          <p:nvPr>
            <p:ph idx="1"/>
          </p:nvPr>
        </p:nvSpPr>
        <p:spPr>
          <a:xfrm>
            <a:off x="457200" y="2071678"/>
            <a:ext cx="7543824" cy="4054485"/>
          </a:xfrm>
        </p:spPr>
        <p:txBody>
          <a:bodyPr>
            <a:normAutofit fontScale="92500" lnSpcReduction="10000"/>
          </a:bodyPr>
          <a:lstStyle/>
          <a:p>
            <a:pPr algn="ctr"/>
            <a:r>
              <a:rPr lang="ru-RU" sz="2000" b="1" dirty="0" smtClean="0">
                <a:latin typeface="Times New Roman" pitchFamily="18" charset="0"/>
                <a:cs typeface="Times New Roman" pitchFamily="18" charset="0"/>
              </a:rPr>
              <a:t>Икона святых Петра и </a:t>
            </a:r>
            <a:r>
              <a:rPr lang="ru-RU" sz="2000" b="1" dirty="0" err="1" smtClean="0">
                <a:latin typeface="Times New Roman" pitchFamily="18" charset="0"/>
                <a:cs typeface="Times New Roman" pitchFamily="18" charset="0"/>
              </a:rPr>
              <a:t>Февронии</a:t>
            </a:r>
            <a:r>
              <a:rPr lang="ru-RU" sz="2000" b="1" dirty="0" smtClean="0">
                <a:latin typeface="Times New Roman" pitchFamily="18" charset="0"/>
                <a:cs typeface="Times New Roman" pitchFamily="18" charset="0"/>
              </a:rPr>
              <a:t> — это образ в иночестве Давида и </a:t>
            </a:r>
            <a:r>
              <a:rPr lang="ru-RU" sz="2000" b="1" dirty="0" err="1" smtClean="0">
                <a:latin typeface="Times New Roman" pitchFamily="18" charset="0"/>
                <a:cs typeface="Times New Roman" pitchFamily="18" charset="0"/>
              </a:rPr>
              <a:t>Ефросинии</a:t>
            </a:r>
            <a:r>
              <a:rPr lang="ru-RU" sz="2000" b="1" dirty="0" smtClean="0">
                <a:latin typeface="Times New Roman" pitchFamily="18" charset="0"/>
                <a:cs typeface="Times New Roman" pitchFamily="18" charset="0"/>
              </a:rPr>
              <a:t>, которые являлись православными покровителями семьи. Их считают образцом совершенного христианского брака. Эта история о том, как князь полюбил девицу из народа с семьи </a:t>
            </a:r>
            <a:r>
              <a:rPr lang="ru-RU" sz="2000" b="1" dirty="0" err="1" smtClean="0">
                <a:latin typeface="Times New Roman" pitchFamily="18" charset="0"/>
                <a:cs typeface="Times New Roman" pitchFamily="18" charset="0"/>
              </a:rPr>
              <a:t>дереволаза</a:t>
            </a:r>
            <a:r>
              <a:rPr lang="ru-RU" sz="2000" b="1" dirty="0" smtClean="0">
                <a:latin typeface="Times New Roman" pitchFamily="18" charset="0"/>
                <a:cs typeface="Times New Roman" pitchFamily="18" charset="0"/>
              </a:rPr>
              <a:t>, что стало причиной гнева бояр. Ради любви Давид отрекся от княжеского престола ради любимой. Много испытаний приготовила им судьба, но со всеми испытаниями пара справлялась. Мужчина с женщиной приняли монашество и через время сподобились они в один день 25 июня 1228 года.</a:t>
            </a:r>
          </a:p>
          <a:p>
            <a:endParaRPr lang="ru-RU" sz="2000" dirty="0" smtClean="0">
              <a:latin typeface="Times New Roman" pitchFamily="18" charset="0"/>
              <a:cs typeface="Times New Roman" pitchFamily="18" charset="0"/>
            </a:endParaRPr>
          </a:p>
          <a:p>
            <a:pPr algn="ctr"/>
            <a:r>
              <a:rPr lang="ru-RU" sz="2000" dirty="0" smtClean="0">
                <a:latin typeface="Times New Roman" pitchFamily="18" charset="0"/>
                <a:cs typeface="Times New Roman" pitchFamily="18" charset="0"/>
              </a:rPr>
              <a:t>Лик их находится на ряду с другими великомучениками и святыми.   Этот праздник церковь отмечает в память о святых Муромских. </a:t>
            </a:r>
            <a:endParaRPr lang="ru-RU" sz="20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endParaRPr lang="ru-RU" sz="1600" dirty="0"/>
          </a:p>
        </p:txBody>
      </p:sp>
      <p:sp>
        <p:nvSpPr>
          <p:cNvPr id="3" name="Содержимое 2"/>
          <p:cNvSpPr>
            <a:spLocks noGrp="1"/>
          </p:cNvSpPr>
          <p:nvPr>
            <p:ph idx="1"/>
          </p:nvPr>
        </p:nvSpPr>
        <p:spPr>
          <a:xfrm>
            <a:off x="457200" y="2071678"/>
            <a:ext cx="7239000" cy="4384058"/>
          </a:xfrm>
        </p:spPr>
        <p:txBody>
          <a:bodyPr>
            <a:normAutofit fontScale="85000" lnSpcReduction="20000"/>
          </a:bodyPr>
          <a:lstStyle/>
          <a:p>
            <a:endParaRPr lang="ru-RU" b="1" i="1" dirty="0" smtClean="0"/>
          </a:p>
          <a:p>
            <a:pPr algn="ctr"/>
            <a:r>
              <a:rPr lang="ru-RU" b="1" i="1" dirty="0" smtClean="0"/>
              <a:t>Господь мой!</a:t>
            </a:r>
            <a:endParaRPr lang="ru-RU" b="1" dirty="0" smtClean="0"/>
          </a:p>
          <a:p>
            <a:pPr algn="ctr"/>
            <a:r>
              <a:rPr lang="ru-RU" b="1" i="1" dirty="0" smtClean="0"/>
              <a:t>Дай мне Твои глаза,</a:t>
            </a:r>
            <a:r>
              <a:rPr lang="ru-RU" b="1" dirty="0" smtClean="0"/>
              <a:t> </a:t>
            </a:r>
            <a:r>
              <a:rPr lang="ru-RU" b="1" i="1" dirty="0" smtClean="0"/>
              <a:t>чтобы видеть</a:t>
            </a:r>
            <a:r>
              <a:rPr lang="ru-RU" b="1" dirty="0" smtClean="0"/>
              <a:t> </a:t>
            </a:r>
            <a:r>
              <a:rPr lang="ru-RU" b="1" i="1" dirty="0" smtClean="0"/>
              <a:t>образ Божий в моих детях.</a:t>
            </a:r>
            <a:endParaRPr lang="ru-RU" b="1" dirty="0" smtClean="0"/>
          </a:p>
          <a:p>
            <a:pPr algn="ctr"/>
            <a:r>
              <a:rPr lang="ru-RU" b="1" i="1" dirty="0" smtClean="0"/>
              <a:t>Дай мне Твое сердце,</a:t>
            </a:r>
            <a:r>
              <a:rPr lang="ru-RU" b="1" dirty="0" smtClean="0"/>
              <a:t> </a:t>
            </a:r>
            <a:r>
              <a:rPr lang="ru-RU" b="1" i="1" dirty="0" smtClean="0"/>
              <a:t>что бы любить их безусловно.</a:t>
            </a:r>
            <a:endParaRPr lang="ru-RU" b="1" dirty="0" smtClean="0"/>
          </a:p>
          <a:p>
            <a:pPr algn="ctr"/>
            <a:r>
              <a:rPr lang="ru-RU" b="1" i="1" dirty="0" smtClean="0"/>
              <a:t>Дай мне Твою нежность, что бы растить их как цветы.</a:t>
            </a:r>
            <a:endParaRPr lang="ru-RU" b="1" dirty="0" smtClean="0"/>
          </a:p>
          <a:p>
            <a:pPr algn="ctr"/>
            <a:r>
              <a:rPr lang="ru-RU" b="1" i="1" dirty="0" smtClean="0"/>
              <a:t>Дай мне Твою мудрость, чтобы направлять их жизненный путь.</a:t>
            </a:r>
            <a:endParaRPr lang="ru-RU" b="1" dirty="0" smtClean="0"/>
          </a:p>
          <a:p>
            <a:pPr algn="ctr"/>
            <a:r>
              <a:rPr lang="ru-RU" b="1" i="1" dirty="0" smtClean="0"/>
              <a:t>Дай мне Твою силу, чтобы когда придет время,</a:t>
            </a:r>
            <a:endParaRPr lang="ru-RU" b="1" dirty="0" smtClean="0"/>
          </a:p>
          <a:p>
            <a:pPr algn="ctr">
              <a:buNone/>
            </a:pPr>
            <a:r>
              <a:rPr lang="ru-RU" b="1" i="1" dirty="0" smtClean="0"/>
              <a:t>предоставить им свободу выбора.</a:t>
            </a:r>
            <a:endParaRPr lang="ru-RU" b="1" dirty="0" smtClean="0"/>
          </a:p>
          <a:p>
            <a:pPr algn="ctr">
              <a:buNone/>
            </a:pPr>
            <a:r>
              <a:rPr lang="ru-RU" b="1" i="1" dirty="0" smtClean="0"/>
              <a:t>АМИНЬ!</a:t>
            </a:r>
            <a:endParaRPr lang="ru-RU" b="1" dirty="0"/>
          </a:p>
        </p:txBody>
      </p:sp>
      <p:pic>
        <p:nvPicPr>
          <p:cNvPr id="29700" name="Picture 4" descr="C:\Documents and Settings\Директор\Рабочий стол\mama-molit.jpg"/>
          <p:cNvPicPr>
            <a:picLocks noChangeAspect="1" noChangeArrowheads="1"/>
          </p:cNvPicPr>
          <p:nvPr/>
        </p:nvPicPr>
        <p:blipFill>
          <a:blip r:embed="rId2"/>
          <a:srcRect/>
          <a:stretch>
            <a:fillRect/>
          </a:stretch>
        </p:blipFill>
        <p:spPr bwMode="auto">
          <a:xfrm>
            <a:off x="0" y="0"/>
            <a:ext cx="4143372" cy="2214553"/>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solidFill>
                  <a:schemeClr val="tx2">
                    <a:lumMod val="50000"/>
                  </a:schemeClr>
                </a:solidFill>
              </a:rPr>
              <a:t>Классификация типов мировоззрения</a:t>
            </a:r>
            <a:endParaRPr lang="ru-RU" dirty="0">
              <a:solidFill>
                <a:schemeClr val="tx2">
                  <a:lumMod val="50000"/>
                </a:schemeClr>
              </a:solidFill>
            </a:endParaRPr>
          </a:p>
        </p:txBody>
      </p:sp>
      <p:sp>
        <p:nvSpPr>
          <p:cNvPr id="3" name="Объект 2"/>
          <p:cNvSpPr>
            <a:spLocks noGrp="1"/>
          </p:cNvSpPr>
          <p:nvPr>
            <p:ph idx="1"/>
          </p:nvPr>
        </p:nvSpPr>
        <p:spPr>
          <a:xfrm>
            <a:off x="251521" y="1857365"/>
            <a:ext cx="7963817" cy="4739988"/>
          </a:xfrm>
        </p:spPr>
        <p:txBody>
          <a:bodyPr>
            <a:noAutofit/>
          </a:bodyPr>
          <a:lstStyle/>
          <a:p>
            <a:pPr algn="ctr"/>
            <a:r>
              <a:rPr lang="ru-RU" sz="2800" b="1" dirty="0" smtClean="0"/>
              <a:t>Обыденное, житейское  </a:t>
            </a:r>
            <a:r>
              <a:rPr lang="ru-RU" sz="2800" dirty="0" smtClean="0"/>
              <a:t>(складывается стихийно на основе жизненного опыта)</a:t>
            </a:r>
          </a:p>
          <a:p>
            <a:pPr algn="ctr"/>
            <a:r>
              <a:rPr lang="ru-RU" sz="2800" b="1" dirty="0" smtClean="0"/>
              <a:t>Религиозное</a:t>
            </a:r>
            <a:r>
              <a:rPr lang="ru-RU" sz="2800" dirty="0" smtClean="0"/>
              <a:t> (складывается под впечатлением религиозных текстов, проповедей)</a:t>
            </a:r>
          </a:p>
          <a:p>
            <a:pPr algn="ctr"/>
            <a:r>
              <a:rPr lang="ru-RU" sz="2800" b="1" dirty="0" smtClean="0"/>
              <a:t>Научное </a:t>
            </a:r>
            <a:r>
              <a:rPr lang="ru-RU" sz="2800" dirty="0" smtClean="0"/>
              <a:t>(опирается на достижения науки и передовой мысли)</a:t>
            </a:r>
            <a:endParaRPr lang="ru-RU" sz="2800" dirty="0"/>
          </a:p>
        </p:txBody>
      </p:sp>
    </p:spTree>
    <p:extLst>
      <p:ext uri="{BB962C8B-B14F-4D97-AF65-F5344CB8AC3E}">
        <p14:creationId xmlns="" xmlns:p14="http://schemas.microsoft.com/office/powerpoint/2010/main" val="12319132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688490" y="188640"/>
            <a:ext cx="7756263" cy="1435766"/>
          </a:xfrm>
        </p:spPr>
        <p:txBody>
          <a:bodyPr/>
          <a:lstStyle/>
          <a:p>
            <a:r>
              <a:rPr lang="ru-RU" dirty="0" smtClean="0"/>
              <a:t>Роль мировоззрения в деятельности людей</a:t>
            </a:r>
            <a:endParaRPr lang="ru-RU" dirty="0"/>
          </a:p>
        </p:txBody>
      </p:sp>
      <p:sp>
        <p:nvSpPr>
          <p:cNvPr id="2" name="Объект 1"/>
          <p:cNvSpPr>
            <a:spLocks noGrp="1"/>
          </p:cNvSpPr>
          <p:nvPr>
            <p:ph idx="1"/>
          </p:nvPr>
        </p:nvSpPr>
        <p:spPr/>
        <p:txBody>
          <a:bodyPr>
            <a:normAutofit/>
          </a:bodyPr>
          <a:lstStyle/>
          <a:p>
            <a:r>
              <a:rPr lang="ru-RU" sz="3200" dirty="0" smtClean="0"/>
              <a:t>Дает ориентиры и цели в практической и теоретической деятельности</a:t>
            </a:r>
          </a:p>
          <a:p>
            <a:r>
              <a:rPr lang="ru-RU" sz="3200" dirty="0" smtClean="0"/>
              <a:t>Позволяет выбрать лучший путь для их достижения</a:t>
            </a:r>
          </a:p>
          <a:p>
            <a:r>
              <a:rPr lang="ru-RU" sz="3200" dirty="0" smtClean="0"/>
              <a:t>Помогает различать ценности истинные и мнимые</a:t>
            </a:r>
            <a:endParaRPr lang="ru-RU" sz="3200" dirty="0"/>
          </a:p>
        </p:txBody>
      </p:sp>
    </p:spTree>
    <p:extLst>
      <p:ext uri="{BB962C8B-B14F-4D97-AF65-F5344CB8AC3E}">
        <p14:creationId xmlns="" xmlns:p14="http://schemas.microsoft.com/office/powerpoint/2010/main" val="38124213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ru-RU" dirty="0" smtClean="0"/>
              <a:t>ЗОЛОТОЕ ПРАВИЛО</a:t>
            </a:r>
            <a:endParaRPr lang="ru-RU" dirty="0"/>
          </a:p>
        </p:txBody>
      </p:sp>
      <p:sp>
        <p:nvSpPr>
          <p:cNvPr id="4" name="Текст 3"/>
          <p:cNvSpPr>
            <a:spLocks noGrp="1"/>
          </p:cNvSpPr>
          <p:nvPr>
            <p:ph type="body" idx="1"/>
          </p:nvPr>
        </p:nvSpPr>
        <p:spPr/>
        <p:txBody>
          <a:bodyPr>
            <a:normAutofit fontScale="85000" lnSpcReduction="20000"/>
          </a:bodyPr>
          <a:lstStyle/>
          <a:p>
            <a:r>
              <a:rPr lang="ru-RU" dirty="0" smtClean="0"/>
              <a:t>КАТЕГОРИЧЕСКИЙ ИМПЕРАТИВ И.КАНТА</a:t>
            </a:r>
            <a:endParaRPr lang="ru-RU" dirty="0"/>
          </a:p>
        </p:txBody>
      </p:sp>
      <p:sp>
        <p:nvSpPr>
          <p:cNvPr id="6" name="Текст 5"/>
          <p:cNvSpPr>
            <a:spLocks noGrp="1"/>
          </p:cNvSpPr>
          <p:nvPr>
            <p:ph type="body" sz="half" idx="3"/>
          </p:nvPr>
        </p:nvSpPr>
        <p:spPr/>
        <p:txBody>
          <a:bodyPr>
            <a:normAutofit fontScale="85000" lnSpcReduction="20000"/>
          </a:bodyPr>
          <a:lstStyle/>
          <a:p>
            <a:r>
              <a:rPr lang="ru-RU" dirty="0" smtClean="0"/>
              <a:t>ЗОЛОТОЕ ПРАВИЛО НРАВСТВЕННОСТИ</a:t>
            </a:r>
            <a:endParaRPr lang="ru-RU" dirty="0"/>
          </a:p>
        </p:txBody>
      </p:sp>
      <p:sp>
        <p:nvSpPr>
          <p:cNvPr id="5" name="Объект 4"/>
          <p:cNvSpPr>
            <a:spLocks noGrp="1"/>
          </p:cNvSpPr>
          <p:nvPr>
            <p:ph sz="quarter" idx="2"/>
          </p:nvPr>
        </p:nvSpPr>
        <p:spPr/>
        <p:txBody>
          <a:bodyPr/>
          <a:lstStyle/>
          <a:p>
            <a:r>
              <a:rPr lang="ru-RU" dirty="0" smtClean="0"/>
              <a:t>Поступай всегда согласно такой максиме, всеобщности которой в качестве закона ты можешь желать</a:t>
            </a:r>
            <a:endParaRPr lang="ru-RU" dirty="0"/>
          </a:p>
        </p:txBody>
      </p:sp>
      <p:sp>
        <p:nvSpPr>
          <p:cNvPr id="7" name="Объект 6"/>
          <p:cNvSpPr>
            <a:spLocks noGrp="1"/>
          </p:cNvSpPr>
          <p:nvPr>
            <p:ph sz="quarter" idx="4"/>
          </p:nvPr>
        </p:nvSpPr>
        <p:spPr/>
        <p:txBody>
          <a:bodyPr/>
          <a:lstStyle/>
          <a:p>
            <a:r>
              <a:rPr lang="ru-RU" dirty="0" smtClean="0"/>
              <a:t>Не делай другому того, чего не желаешь себе. Поступай с другими так, как хочешь, чтобы поступали с тобой</a:t>
            </a:r>
            <a:endParaRPr lang="ru-RU" dirty="0"/>
          </a:p>
        </p:txBody>
      </p:sp>
    </p:spTree>
    <p:extLst>
      <p:ext uri="{BB962C8B-B14F-4D97-AF65-F5344CB8AC3E}">
        <p14:creationId xmlns="" xmlns:p14="http://schemas.microsoft.com/office/powerpoint/2010/main" val="29061028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dirty="0"/>
          </a:p>
        </p:txBody>
      </p:sp>
      <p:sp>
        <p:nvSpPr>
          <p:cNvPr id="3" name="Подзаголовок 2"/>
          <p:cNvSpPr>
            <a:spLocks noGrp="1"/>
          </p:cNvSpPr>
          <p:nvPr>
            <p:ph type="subTitle" idx="1"/>
          </p:nvPr>
        </p:nvSpPr>
        <p:spPr/>
        <p:txBody>
          <a:bodyPr/>
          <a:lstStyle/>
          <a:p>
            <a:endParaRPr lang="ru-RU" dirty="0"/>
          </a:p>
        </p:txBody>
      </p:sp>
      <p:sp>
        <p:nvSpPr>
          <p:cNvPr id="1026" name="AutoShape 2" descr="https://ds04.infourok.ru/uploads/ex/0de1/000d7b60-72ef1238/img15.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dirty="0"/>
          </a:p>
        </p:txBody>
      </p:sp>
      <p:sp>
        <p:nvSpPr>
          <p:cNvPr id="1028" name="AutoShape 4" descr="https://ds04.infourok.ru/uploads/ex/0de1/000d7b60-72ef1238/img15.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dirty="0"/>
          </a:p>
        </p:txBody>
      </p:sp>
      <p:pic>
        <p:nvPicPr>
          <p:cNvPr id="1029" name="Picture 5" descr="C:\Documents and Settings\Директор\Рабочий стол\img15.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79512" y="260648"/>
            <a:ext cx="8712968" cy="1363758"/>
          </a:xfrm>
        </p:spPr>
        <p:txBody>
          <a:bodyPr/>
          <a:lstStyle/>
          <a:p>
            <a:r>
              <a:rPr lang="ru-RU" dirty="0" smtClean="0">
                <a:solidFill>
                  <a:schemeClr val="bg2">
                    <a:lumMod val="50000"/>
                  </a:schemeClr>
                </a:solidFill>
              </a:rPr>
              <a:t>Высшие человеческие</a:t>
            </a:r>
            <a:br>
              <a:rPr lang="ru-RU" dirty="0" smtClean="0">
                <a:solidFill>
                  <a:schemeClr val="bg2">
                    <a:lumMod val="50000"/>
                  </a:schemeClr>
                </a:solidFill>
              </a:rPr>
            </a:br>
            <a:r>
              <a:rPr lang="ru-RU" dirty="0" smtClean="0">
                <a:solidFill>
                  <a:schemeClr val="bg2">
                    <a:lumMod val="50000"/>
                  </a:schemeClr>
                </a:solidFill>
              </a:rPr>
              <a:t> ценности</a:t>
            </a:r>
            <a:endParaRPr lang="ru-RU" dirty="0">
              <a:solidFill>
                <a:schemeClr val="bg2">
                  <a:lumMod val="50000"/>
                </a:schemeClr>
              </a:solidFill>
            </a:endParaRPr>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1533872997"/>
              </p:ext>
            </p:extLst>
          </p:nvPr>
        </p:nvGraphicFramePr>
        <p:xfrm>
          <a:off x="0" y="2071678"/>
          <a:ext cx="7747000" cy="38782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7" name="Picture 3" descr="C:\Program Files\Microsoft Office\MEDIA\CAGCAT10\j0285926.wmf"/>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0" y="2571744"/>
            <a:ext cx="785785" cy="1285883"/>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C:\Program Files\Microsoft Office\MEDIA\CAGCAT10\j0285926.wmf"/>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929058" y="2643183"/>
            <a:ext cx="928694" cy="1285884"/>
          </a:xfrm>
          <a:prstGeom prst="rect">
            <a:avLst/>
          </a:prstGeom>
          <a:noFill/>
          <a:extLst>
            <a:ext uri="{909E8E84-426E-40DD-AFC4-6F175D3DCCD1}">
              <a14:hiddenFill xmlns="" xmlns:a14="http://schemas.microsoft.com/office/drawing/2010/main">
                <a:solidFill>
                  <a:srgbClr val="FFFFFF"/>
                </a:solidFill>
              </a14:hiddenFill>
            </a:ext>
          </a:extLst>
        </p:spPr>
      </p:pic>
      <p:pic>
        <p:nvPicPr>
          <p:cNvPr id="1029" name="Picture 5" descr="C:\Program Files\Microsoft Office\MEDIA\CAGCAT10\j0285926.wmf"/>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1928795" y="4071943"/>
            <a:ext cx="857256" cy="135732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677265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51520" y="260648"/>
            <a:ext cx="7678066" cy="1363758"/>
          </a:xfrm>
          <a:solidFill>
            <a:schemeClr val="accent1">
              <a:lumMod val="40000"/>
              <a:lumOff val="60000"/>
            </a:schemeClr>
          </a:solidFill>
        </p:spPr>
        <p:txBody>
          <a:bodyPr/>
          <a:lstStyle/>
          <a:p>
            <a:r>
              <a:rPr lang="ru-RU" dirty="0" smtClean="0">
                <a:solidFill>
                  <a:schemeClr val="bg2">
                    <a:lumMod val="50000"/>
                  </a:schemeClr>
                </a:solidFill>
              </a:rPr>
              <a:t>Ценности (по </a:t>
            </a:r>
            <a:r>
              <a:rPr lang="ru-RU" dirty="0" err="1" smtClean="0">
                <a:solidFill>
                  <a:schemeClr val="bg2">
                    <a:lumMod val="50000"/>
                  </a:schemeClr>
                </a:solidFill>
              </a:rPr>
              <a:t>Еврасову</a:t>
            </a:r>
            <a:r>
              <a:rPr lang="ru-RU" dirty="0" smtClean="0">
                <a:solidFill>
                  <a:schemeClr val="bg2">
                    <a:lumMod val="50000"/>
                  </a:schemeClr>
                </a:solidFill>
              </a:rPr>
              <a:t> Б.С.)</a:t>
            </a:r>
            <a:endParaRPr lang="ru-RU" dirty="0">
              <a:solidFill>
                <a:schemeClr val="bg2">
                  <a:lumMod val="50000"/>
                </a:schemeClr>
              </a:solidFill>
            </a:endParaRPr>
          </a:p>
        </p:txBody>
      </p:sp>
      <p:sp>
        <p:nvSpPr>
          <p:cNvPr id="4" name="TextBox 3"/>
          <p:cNvSpPr txBox="1"/>
          <p:nvPr/>
        </p:nvSpPr>
        <p:spPr>
          <a:xfrm>
            <a:off x="6143636" y="4071943"/>
            <a:ext cx="1785950" cy="2585323"/>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ru-RU" b="1" dirty="0" smtClean="0"/>
              <a:t>Политические</a:t>
            </a:r>
          </a:p>
          <a:p>
            <a:pPr marL="285750" indent="-285750">
              <a:buFont typeface="Arial" pitchFamily="34" charset="0"/>
              <a:buChar char="•"/>
            </a:pPr>
            <a:r>
              <a:rPr lang="ru-RU" dirty="0" smtClean="0"/>
              <a:t>Гражданское общество </a:t>
            </a:r>
          </a:p>
          <a:p>
            <a:pPr marL="285750" indent="-285750">
              <a:buFont typeface="Arial" pitchFamily="34" charset="0"/>
              <a:buChar char="•"/>
            </a:pPr>
            <a:r>
              <a:rPr lang="ru-RU" dirty="0" smtClean="0"/>
              <a:t>Права человека</a:t>
            </a:r>
          </a:p>
          <a:p>
            <a:pPr marL="285750" indent="-285750">
              <a:buFont typeface="Arial" pitchFamily="34" charset="0"/>
              <a:buChar char="•"/>
            </a:pPr>
            <a:r>
              <a:rPr lang="ru-RU" dirty="0" smtClean="0"/>
              <a:t>Гражданские свободы</a:t>
            </a:r>
          </a:p>
          <a:p>
            <a:pPr marL="285750" indent="-285750">
              <a:buFont typeface="Arial" pitchFamily="34" charset="0"/>
              <a:buChar char="•"/>
            </a:pPr>
            <a:r>
              <a:rPr lang="ru-RU" dirty="0" smtClean="0"/>
              <a:t>Государство </a:t>
            </a:r>
          </a:p>
          <a:p>
            <a:pPr marL="285750" indent="-285750">
              <a:buFont typeface="Arial" pitchFamily="34" charset="0"/>
              <a:buChar char="•"/>
            </a:pPr>
            <a:r>
              <a:rPr lang="ru-RU" dirty="0" smtClean="0"/>
              <a:t>Закон </a:t>
            </a:r>
            <a:endParaRPr lang="ru-RU" dirty="0"/>
          </a:p>
        </p:txBody>
      </p:sp>
      <p:sp>
        <p:nvSpPr>
          <p:cNvPr id="5" name="TextBox 4"/>
          <p:cNvSpPr txBox="1"/>
          <p:nvPr/>
        </p:nvSpPr>
        <p:spPr>
          <a:xfrm>
            <a:off x="3635896" y="2283023"/>
            <a:ext cx="2088232"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ru-RU" b="1" dirty="0" smtClean="0"/>
              <a:t>Моральные</a:t>
            </a:r>
          </a:p>
          <a:p>
            <a:pPr marL="285750" indent="-285750">
              <a:buFont typeface="Arial" pitchFamily="34" charset="0"/>
              <a:buChar char="•"/>
            </a:pPr>
            <a:r>
              <a:rPr lang="ru-RU" dirty="0" smtClean="0"/>
              <a:t>Дружба</a:t>
            </a:r>
          </a:p>
          <a:p>
            <a:pPr marL="285750" indent="-285750">
              <a:buFont typeface="Arial" pitchFamily="34" charset="0"/>
              <a:buChar char="•"/>
            </a:pPr>
            <a:r>
              <a:rPr lang="ru-RU" dirty="0" smtClean="0"/>
              <a:t>Добро</a:t>
            </a:r>
          </a:p>
          <a:p>
            <a:pPr marL="285750" indent="-285750">
              <a:buFont typeface="Arial" pitchFamily="34" charset="0"/>
              <a:buChar char="•"/>
            </a:pPr>
            <a:r>
              <a:rPr lang="ru-RU" dirty="0" smtClean="0"/>
              <a:t>Любовь </a:t>
            </a:r>
          </a:p>
          <a:p>
            <a:pPr marL="285750" indent="-285750">
              <a:buFont typeface="Arial" pitchFamily="34" charset="0"/>
              <a:buChar char="•"/>
            </a:pPr>
            <a:r>
              <a:rPr lang="ru-RU" dirty="0" smtClean="0"/>
              <a:t>Верность</a:t>
            </a:r>
          </a:p>
          <a:p>
            <a:pPr marL="285750" indent="-285750">
              <a:buFont typeface="Arial" pitchFamily="34" charset="0"/>
              <a:buChar char="•"/>
            </a:pPr>
            <a:r>
              <a:rPr lang="ru-RU" dirty="0" smtClean="0"/>
              <a:t>Бескорыстие    </a:t>
            </a:r>
            <a:endParaRPr lang="ru-RU" dirty="0"/>
          </a:p>
        </p:txBody>
      </p:sp>
      <p:sp>
        <p:nvSpPr>
          <p:cNvPr id="6" name="TextBox 5"/>
          <p:cNvSpPr txBox="1"/>
          <p:nvPr/>
        </p:nvSpPr>
        <p:spPr>
          <a:xfrm>
            <a:off x="6072198" y="2283023"/>
            <a:ext cx="1857388" cy="1477328"/>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ru-RU" b="1" dirty="0" smtClean="0"/>
              <a:t>Социальные</a:t>
            </a:r>
          </a:p>
          <a:p>
            <a:pPr marL="285750" indent="-285750">
              <a:buFont typeface="Arial" pitchFamily="34" charset="0"/>
              <a:buChar char="•"/>
            </a:pPr>
            <a:r>
              <a:rPr lang="ru-RU" dirty="0" smtClean="0"/>
              <a:t>Статус</a:t>
            </a:r>
          </a:p>
          <a:p>
            <a:pPr marL="285750" indent="-285750">
              <a:buFont typeface="Arial" pitchFamily="34" charset="0"/>
              <a:buChar char="•"/>
            </a:pPr>
            <a:r>
              <a:rPr lang="ru-RU" dirty="0" smtClean="0"/>
              <a:t>Труд</a:t>
            </a:r>
          </a:p>
          <a:p>
            <a:pPr marL="285750" indent="-285750">
              <a:buFont typeface="Arial" pitchFamily="34" charset="0"/>
              <a:buChar char="•"/>
            </a:pPr>
            <a:r>
              <a:rPr lang="ru-RU" dirty="0" smtClean="0"/>
              <a:t>Работа</a:t>
            </a:r>
          </a:p>
          <a:p>
            <a:pPr marL="285750" indent="-285750">
              <a:buFont typeface="Arial" pitchFamily="34" charset="0"/>
              <a:buChar char="•"/>
            </a:pPr>
            <a:r>
              <a:rPr lang="ru-RU" dirty="0" smtClean="0"/>
              <a:t>Коллектив   </a:t>
            </a:r>
            <a:endParaRPr lang="ru-RU" dirty="0"/>
          </a:p>
        </p:txBody>
      </p:sp>
      <p:sp>
        <p:nvSpPr>
          <p:cNvPr id="7" name="TextBox 6"/>
          <p:cNvSpPr txBox="1"/>
          <p:nvPr/>
        </p:nvSpPr>
        <p:spPr>
          <a:xfrm>
            <a:off x="763960" y="4365104"/>
            <a:ext cx="2088232" cy="203132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ru-RU" b="1" dirty="0" smtClean="0"/>
              <a:t>Религиозные </a:t>
            </a:r>
          </a:p>
          <a:p>
            <a:pPr marL="285750" indent="-285750">
              <a:buFont typeface="Arial" pitchFamily="34" charset="0"/>
              <a:buChar char="•"/>
            </a:pPr>
            <a:r>
              <a:rPr lang="ru-RU" dirty="0" smtClean="0"/>
              <a:t>Бог</a:t>
            </a:r>
          </a:p>
          <a:p>
            <a:pPr marL="285750" indent="-285750">
              <a:buFont typeface="Arial" pitchFamily="34" charset="0"/>
              <a:buChar char="•"/>
            </a:pPr>
            <a:r>
              <a:rPr lang="ru-RU" dirty="0" smtClean="0"/>
              <a:t>Спасение</a:t>
            </a:r>
          </a:p>
          <a:p>
            <a:pPr marL="285750" indent="-285750">
              <a:buFont typeface="Arial" pitchFamily="34" charset="0"/>
              <a:buChar char="•"/>
            </a:pPr>
            <a:r>
              <a:rPr lang="ru-RU" dirty="0" smtClean="0"/>
              <a:t>Закон Божий</a:t>
            </a:r>
          </a:p>
          <a:p>
            <a:pPr marL="285750" indent="-285750">
              <a:buFont typeface="Arial" pitchFamily="34" charset="0"/>
              <a:buChar char="•"/>
            </a:pPr>
            <a:r>
              <a:rPr lang="ru-RU" dirty="0" smtClean="0"/>
              <a:t>Благодать</a:t>
            </a:r>
          </a:p>
          <a:p>
            <a:pPr marL="285750" indent="-285750">
              <a:buFont typeface="Arial" pitchFamily="34" charset="0"/>
              <a:buChar char="•"/>
            </a:pPr>
            <a:r>
              <a:rPr lang="ru-RU" dirty="0" smtClean="0"/>
              <a:t>Предание </a:t>
            </a:r>
          </a:p>
          <a:p>
            <a:pPr marL="285750" indent="-285750">
              <a:buFont typeface="Arial" pitchFamily="34" charset="0"/>
              <a:buChar char="•"/>
            </a:pPr>
            <a:r>
              <a:rPr lang="ru-RU" dirty="0" smtClean="0"/>
              <a:t>Обряды   </a:t>
            </a:r>
            <a:endParaRPr lang="ru-RU" dirty="0"/>
          </a:p>
        </p:txBody>
      </p:sp>
      <p:sp>
        <p:nvSpPr>
          <p:cNvPr id="8" name="TextBox 7"/>
          <p:cNvSpPr txBox="1"/>
          <p:nvPr/>
        </p:nvSpPr>
        <p:spPr>
          <a:xfrm>
            <a:off x="3636252" y="4392991"/>
            <a:ext cx="2088232" cy="175432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ru-RU" b="1" dirty="0" smtClean="0"/>
              <a:t>Эстетические</a:t>
            </a:r>
          </a:p>
          <a:p>
            <a:pPr marL="285750" indent="-285750">
              <a:buFont typeface="Arial" pitchFamily="34" charset="0"/>
              <a:buChar char="•"/>
            </a:pPr>
            <a:r>
              <a:rPr lang="ru-RU" dirty="0" smtClean="0"/>
              <a:t>Красота</a:t>
            </a:r>
          </a:p>
          <a:p>
            <a:pPr marL="285750" indent="-285750">
              <a:buFont typeface="Arial" pitchFamily="34" charset="0"/>
              <a:buChar char="•"/>
            </a:pPr>
            <a:r>
              <a:rPr lang="ru-RU" dirty="0" smtClean="0"/>
              <a:t>Стиль</a:t>
            </a:r>
          </a:p>
          <a:p>
            <a:pPr marL="285750" indent="-285750">
              <a:buFont typeface="Arial" pitchFamily="34" charset="0"/>
              <a:buChar char="•"/>
            </a:pPr>
            <a:r>
              <a:rPr lang="ru-RU" dirty="0" smtClean="0"/>
              <a:t>Гармония</a:t>
            </a:r>
          </a:p>
          <a:p>
            <a:pPr marL="285750" indent="-285750">
              <a:buFont typeface="Arial" pitchFamily="34" charset="0"/>
              <a:buChar char="•"/>
            </a:pPr>
            <a:r>
              <a:rPr lang="ru-RU" dirty="0" smtClean="0"/>
              <a:t> Вкус</a:t>
            </a:r>
          </a:p>
          <a:p>
            <a:pPr marL="285750" indent="-285750">
              <a:buFont typeface="Arial" pitchFamily="34" charset="0"/>
              <a:buChar char="•"/>
            </a:pPr>
            <a:r>
              <a:rPr lang="ru-RU" dirty="0" smtClean="0"/>
              <a:t>Имидж   </a:t>
            </a:r>
            <a:endParaRPr lang="ru-RU" dirty="0"/>
          </a:p>
        </p:txBody>
      </p:sp>
      <p:sp>
        <p:nvSpPr>
          <p:cNvPr id="9" name="TextBox 8"/>
          <p:cNvSpPr txBox="1"/>
          <p:nvPr/>
        </p:nvSpPr>
        <p:spPr>
          <a:xfrm>
            <a:off x="763960" y="2285256"/>
            <a:ext cx="2088232" cy="203132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ru-RU" b="1" dirty="0" smtClean="0"/>
              <a:t>Витальные</a:t>
            </a:r>
            <a:r>
              <a:rPr lang="ru-RU" dirty="0" smtClean="0"/>
              <a:t> </a:t>
            </a:r>
          </a:p>
          <a:p>
            <a:pPr marL="342900" indent="-342900">
              <a:buFont typeface="Arial" pitchFamily="34" charset="0"/>
              <a:buChar char="•"/>
            </a:pPr>
            <a:r>
              <a:rPr lang="ru-RU" dirty="0" smtClean="0"/>
              <a:t>Жизнь </a:t>
            </a:r>
          </a:p>
          <a:p>
            <a:pPr marL="342900" indent="-342900">
              <a:buFont typeface="Arial" pitchFamily="34" charset="0"/>
              <a:buChar char="•"/>
            </a:pPr>
            <a:r>
              <a:rPr lang="ru-RU" dirty="0" smtClean="0"/>
              <a:t>Семья</a:t>
            </a:r>
          </a:p>
          <a:p>
            <a:pPr marL="342900" indent="-342900">
              <a:buFont typeface="Arial" pitchFamily="34" charset="0"/>
              <a:buChar char="•"/>
            </a:pPr>
            <a:r>
              <a:rPr lang="ru-RU" dirty="0" smtClean="0"/>
              <a:t>Здоровье</a:t>
            </a:r>
          </a:p>
          <a:p>
            <a:pPr marL="342900" indent="-342900">
              <a:buFont typeface="Arial" pitchFamily="34" charset="0"/>
              <a:buChar char="•"/>
            </a:pPr>
            <a:r>
              <a:rPr lang="ru-RU" dirty="0" smtClean="0"/>
              <a:t>Благополучие</a:t>
            </a:r>
          </a:p>
          <a:p>
            <a:pPr marL="342900" indent="-342900">
              <a:buFont typeface="Arial" pitchFamily="34" charset="0"/>
              <a:buChar char="•"/>
            </a:pPr>
            <a:r>
              <a:rPr lang="ru-RU" dirty="0" smtClean="0"/>
              <a:t>Окружающая среда</a:t>
            </a:r>
            <a:endParaRPr lang="ru-RU" dirty="0"/>
          </a:p>
        </p:txBody>
      </p:sp>
    </p:spTree>
    <p:extLst>
      <p:ext uri="{BB962C8B-B14F-4D97-AF65-F5344CB8AC3E}">
        <p14:creationId xmlns="" xmlns:p14="http://schemas.microsoft.com/office/powerpoint/2010/main" val="1714007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500034" y="714356"/>
            <a:ext cx="7429552"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Arial" pitchFamily="34" charset="0"/>
                <a:ea typeface="Times New Roman" pitchFamily="18" charset="0"/>
              </a:rPr>
              <a:t>Семья издавна скреплялась нравственным авторитетом отца, который традиционно считался главой. Отца дети уважали и слушались. Он занимался </a:t>
            </a:r>
            <a:r>
              <a:rPr kumimoji="0" lang="ru-RU" b="1" i="0" u="none" strike="noStrike" cap="none" normalizeH="0" baseline="0" dirty="0" err="1" smtClean="0">
                <a:ln>
                  <a:noFill/>
                </a:ln>
                <a:solidFill>
                  <a:schemeClr val="tx1"/>
                </a:solidFill>
                <a:effectLst/>
                <a:latin typeface="Arial" pitchFamily="34" charset="0"/>
                <a:ea typeface="Times New Roman" pitchFamily="18" charset="0"/>
              </a:rPr>
              <a:t>сельхозработами</a:t>
            </a:r>
            <a:r>
              <a:rPr kumimoji="0" lang="ru-RU" b="1" i="0" u="none" strike="noStrike" cap="none" normalizeH="0" baseline="0" dirty="0" smtClean="0">
                <a:ln>
                  <a:noFill/>
                </a:ln>
                <a:solidFill>
                  <a:schemeClr val="tx1"/>
                </a:solidFill>
                <a:effectLst/>
                <a:latin typeface="Arial" pitchFamily="34" charset="0"/>
                <a:ea typeface="Times New Roman" pitchFamily="18" charset="0"/>
              </a:rPr>
              <a:t>, строительством, заготовкой леса и дров. Всю тяжесть крестьянского труда с ним разделяли взрослые сыновья.</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Arial" pitchFamily="34" charset="0"/>
                <a:ea typeface="Times New Roman" pitchFamily="18" charset="0"/>
              </a:rPr>
              <a:t>Руководство домашним хозяйством было в руках жены и матери. Она ведала всем в доме: присматривала за скотом, заботилась о питании, об одежде. Все эти работы она делала не одна: даже дети, едва научившись ходить, понемногу, вместе с игрой, начинали делать что-то полезное.</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chemeClr val="tx1"/>
                </a:solidFill>
                <a:effectLst/>
                <a:latin typeface="Arial" pitchFamily="34" charset="0"/>
                <a:ea typeface="Times New Roman" pitchFamily="18" charset="0"/>
              </a:rPr>
              <a:t>Доброта, терпимость, взаимное прощение обид перерастали в хорошей семье во взаимную любовь. Сварливость и неуживчивость считались наказанием судьбы и вызывали жалость к их носителям. Надо было уметь уступить, забыть обиду, ответить добром или промолчать. Любовь и согласие между родственниками давали начало любви за пределами дома. </a:t>
            </a:r>
            <a:endParaRPr kumimoji="0" lang="ru-RU" sz="1800" b="1"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4294967295"/>
          </p:nvPr>
        </p:nvSpPr>
        <p:spPr>
          <a:xfrm>
            <a:off x="0" y="714356"/>
            <a:ext cx="8001024" cy="5411807"/>
          </a:xfrm>
        </p:spPr>
        <p:txBody>
          <a:bodyPr>
            <a:normAutofit fontScale="70000" lnSpcReduction="20000"/>
          </a:bodyPr>
          <a:lstStyle/>
          <a:p>
            <a:pPr>
              <a:buNone/>
            </a:pPr>
            <a:r>
              <a:rPr lang="ru-RU" dirty="0" smtClean="0">
                <a:solidFill>
                  <a:schemeClr val="tx2">
                    <a:lumMod val="50000"/>
                  </a:schemeClr>
                </a:solidFill>
              </a:rPr>
              <a:t>Напомню </a:t>
            </a:r>
            <a:r>
              <a:rPr lang="ru-RU" b="1" dirty="0" smtClean="0">
                <a:solidFill>
                  <a:schemeClr val="tx2">
                    <a:lumMod val="50000"/>
                  </a:schemeClr>
                </a:solidFill>
              </a:rPr>
              <a:t>знакомые ситуации.</a:t>
            </a:r>
            <a:endParaRPr lang="ru-RU" sz="2800" b="1" dirty="0" smtClean="0">
              <a:solidFill>
                <a:schemeClr val="tx2">
                  <a:lumMod val="50000"/>
                </a:schemeClr>
              </a:solidFill>
            </a:endParaRPr>
          </a:p>
          <a:p>
            <a:r>
              <a:rPr lang="ru-RU" u="sng" dirty="0" smtClean="0"/>
              <a:t>СИТУАЦИЯ:</a:t>
            </a:r>
            <a:r>
              <a:rPr lang="ru-RU" dirty="0" smtClean="0"/>
              <a:t> Мальчик был наказан. Он получил две двойки. Отец серьёзно с ним поговорил и в наказание не разрешил выходить ему из дома. Пришли друзья и позвали его сходить в кино. Мама пожалела сына и стала уговаривать отца отпустить его с друзьями. ..</a:t>
            </a:r>
            <a:endParaRPr lang="ru-RU" sz="2800" dirty="0" smtClean="0"/>
          </a:p>
          <a:p>
            <a:r>
              <a:rPr lang="ru-RU" u="sng" dirty="0" smtClean="0"/>
              <a:t>СИТУАЦИЯ: </a:t>
            </a:r>
            <a:r>
              <a:rPr lang="ru-RU" dirty="0" smtClean="0"/>
              <a:t>Родители решили поехать за город, поработать на даче. Все нашли себе работу, кроме Пети. Ему предлагали пополоть грядки, принести воды из родника, но он отказался от всех предложений. Бегал по саду за бабочками, кричал, мешал работать. ..</a:t>
            </a:r>
            <a:endParaRPr lang="ru-RU" sz="2800" dirty="0" smtClean="0"/>
          </a:p>
          <a:p>
            <a:r>
              <a:rPr lang="ru-RU" u="sng" dirty="0" smtClean="0"/>
              <a:t>СИТУАЦИЯ: </a:t>
            </a:r>
            <a:r>
              <a:rPr lang="ru-RU" dirty="0" smtClean="0"/>
              <a:t>Девочке очень хотелось сделать сюрприз для мамы. Она пришла из школы, помыла посуду, приготовила обед. Пришла с работы мама. Девочка бросилась к ней и поцеловала её. Мама была не в настроении и никак не отреагировала на поцелуй. Затем дочь пригласила её к столу ужинать. После ужина мама сказала спасибо и ушла в свою комнату. ..</a:t>
            </a:r>
            <a:endParaRPr lang="ru-RU" sz="2800" dirty="0" smtClean="0"/>
          </a:p>
          <a:p>
            <a:r>
              <a:rPr lang="ru-RU" u="sng" dirty="0" smtClean="0"/>
              <a:t>СИТУАЦИЯ: </a:t>
            </a:r>
            <a:r>
              <a:rPr lang="ru-RU" dirty="0" smtClean="0"/>
              <a:t>В семье двое детей: брат и сестра. Брат ходит в 4 класс, сестра — в детский сад. Сестре уделяют больше внимания, так как она ещё маленькая. Ей чаще покупают игрушки, чем брату, опираясь на то, что он вышел из этого возраста. Мальчик очень обижается, но родители не реагируют на это. ..</a:t>
            </a:r>
            <a:endParaRPr lang="ru-RU" sz="2800" dirty="0"/>
          </a:p>
        </p:txBody>
      </p:sp>
    </p:spTree>
    <p:extLst>
      <p:ext uri="{BB962C8B-B14F-4D97-AF65-F5344CB8AC3E}">
        <p14:creationId xmlns="" xmlns:p14="http://schemas.microsoft.com/office/powerpoint/2010/main" val="2975626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1000109"/>
            <a:ext cx="7000924" cy="4401205"/>
          </a:xfrm>
          <a:prstGeom prst="rect">
            <a:avLst/>
          </a:prstGeom>
        </p:spPr>
        <p:txBody>
          <a:bodyPr wrap="square">
            <a:spAutoFit/>
          </a:bodyPr>
          <a:lstStyle/>
          <a:p>
            <a:pPr algn="ctr"/>
            <a:r>
              <a:rPr lang="ru-RU" sz="2800" u="sng" dirty="0" smtClean="0"/>
              <a:t>СИТУАЦИЯ: </a:t>
            </a:r>
            <a:r>
              <a:rPr lang="ru-RU" sz="2800" dirty="0" smtClean="0"/>
              <a:t>Мама пришла с работы, сын встретил её у подъезда, чтобы помочь нести сумки на пятый этаж. Дома предлагает ей тапочки и накрывает на стол. После ужина мальчик сел выполнять домашнее задание по русскому языку вместе с мамой, так как не мог справиться сам. Мама объяснила ему задание, проверила дневник, похвалила за «5» и нежно обняла его.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571481"/>
            <a:ext cx="7143800" cy="6001643"/>
          </a:xfrm>
          <a:prstGeom prst="rect">
            <a:avLst/>
          </a:prstGeom>
        </p:spPr>
        <p:txBody>
          <a:bodyPr wrap="square">
            <a:spAutoFit/>
          </a:bodyPr>
          <a:lstStyle/>
          <a:p>
            <a:r>
              <a:rPr lang="ru-RU" sz="2400" dirty="0" smtClean="0"/>
              <a:t>Семья начинается с брака и в нем завязывается. Но человек начинает свою жизнь в такой семье, которую он сам не создавал: </a:t>
            </a:r>
            <a:r>
              <a:rPr lang="ru-RU" sz="2400" b="1" dirty="0" smtClean="0">
                <a:solidFill>
                  <a:schemeClr val="accent1">
                    <a:lumMod val="50000"/>
                  </a:schemeClr>
                </a:solidFill>
              </a:rPr>
              <a:t>это семья, учрежденная его отцом и матерью, в которую он входит одним рождением, </a:t>
            </a:r>
            <a:r>
              <a:rPr lang="ru-RU" sz="2400" dirty="0" smtClean="0"/>
              <a:t>задолго до того, как ему удается осознать самого себя и окружающий его мир. Он получает эту семью как некий дар судьбы. Брак по самому существу своему возникает из выбора и решения; а </a:t>
            </a:r>
            <a:r>
              <a:rPr lang="ru-RU" sz="2400" b="1" dirty="0" smtClean="0">
                <a:solidFill>
                  <a:schemeClr val="accent1">
                    <a:lumMod val="75000"/>
                  </a:schemeClr>
                </a:solidFill>
              </a:rPr>
              <a:t>ребенку не приходится выбирать и решат</a:t>
            </a:r>
            <a:r>
              <a:rPr lang="ru-RU" sz="2400" dirty="0" smtClean="0">
                <a:solidFill>
                  <a:schemeClr val="tx2">
                    <a:lumMod val="75000"/>
                  </a:schemeClr>
                </a:solidFill>
              </a:rPr>
              <a:t>ь</a:t>
            </a:r>
            <a:r>
              <a:rPr lang="ru-RU" sz="2400" dirty="0" smtClean="0"/>
              <a:t>: отец и мать образуют как бы ту предустановленную для него судьбу, которая выпадает ему на его жизненную долю, и эту судьбу он не может ни отклонить, ни изменить, — ему остается только принять ее и нести всю жизнь. </a:t>
            </a:r>
            <a:endParaRPr lang="ru-RU"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Великие    Учителя</a:t>
            </a:r>
            <a:endParaRPr lang="ru-RU" dirty="0"/>
          </a:p>
        </p:txBody>
      </p:sp>
      <p:sp>
        <p:nvSpPr>
          <p:cNvPr id="3" name="Содержимое 2"/>
          <p:cNvSpPr>
            <a:spLocks noGrp="1"/>
          </p:cNvSpPr>
          <p:nvPr>
            <p:ph idx="1"/>
          </p:nvPr>
        </p:nvSpPr>
        <p:spPr/>
        <p:txBody>
          <a:bodyPr>
            <a:normAutofit/>
          </a:bodyPr>
          <a:lstStyle/>
          <a:p>
            <a:r>
              <a:rPr lang="ru-RU" dirty="0" smtClean="0"/>
              <a:t>Ребёнок - зеркало семьи : как в капле воды отражается солнце , так в детях отражается нравственная чистота матери и отца.(В.А.Сухомлинский)</a:t>
            </a:r>
          </a:p>
          <a:p>
            <a:r>
              <a:rPr lang="ru-RU" dirty="0" smtClean="0"/>
              <a:t>Наши дети –это наша старость, плохое воспитание-это наше будущее горе, это </a:t>
            </a:r>
          </a:p>
          <a:p>
            <a:pPr>
              <a:buNone/>
            </a:pPr>
            <a:r>
              <a:rPr lang="ru-RU" dirty="0" smtClean="0"/>
              <a:t> наши слёзы ,это наша вина перед другими людьми , перед страной.(А.С.Макаренко)</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273</TotalTime>
  <Words>1400</Words>
  <PresentationFormat>Экран (4:3)</PresentationFormat>
  <Paragraphs>140</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Изящная</vt:lpstr>
      <vt:lpstr>        </vt:lpstr>
      <vt:lpstr> На какую почву упадёт  зерно сеятеля?</vt:lpstr>
      <vt:lpstr>Высшие человеческие  ценности</vt:lpstr>
      <vt:lpstr>Ценности (по Еврасову Б.С.)</vt:lpstr>
      <vt:lpstr>Слайд 5</vt:lpstr>
      <vt:lpstr>Слайд 6</vt:lpstr>
      <vt:lpstr>Слайд 7</vt:lpstr>
      <vt:lpstr>Слайд 8</vt:lpstr>
      <vt:lpstr>Великие    Учителя</vt:lpstr>
      <vt:lpstr>«НЕДОРОСЛЬ»</vt:lpstr>
      <vt:lpstr>                ВОТ ЗЛОНРАВИЯ ДОСТОЙНЫЕ ПЛОДЫ! </vt:lpstr>
      <vt:lpstr>Слайд 12</vt:lpstr>
      <vt:lpstr>Источники морали</vt:lpstr>
      <vt:lpstr>«Снежная королева»</vt:lpstr>
      <vt:lpstr>Жили двое бедных детей…</vt:lpstr>
      <vt:lpstr>Х. К. Андерсен  «Снежная королева»</vt:lpstr>
      <vt:lpstr>Кто виноват? Что делать?</vt:lpstr>
      <vt:lpstr>Иван ИЛЬИН</vt:lpstr>
      <vt:lpstr>Слайд 19</vt:lpstr>
      <vt:lpstr> 8 ИЮЛЯ -  День семьи,  любви и верности.</vt:lpstr>
      <vt:lpstr>Слайд 21</vt:lpstr>
      <vt:lpstr>Классификация типов мировоззрения</vt:lpstr>
      <vt:lpstr>Роль мировоззрения в деятельности людей</vt:lpstr>
      <vt:lpstr>ЗОЛОТОЕ ПРАВИЛО</vt:lpstr>
      <vt:lpstr>Слайд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1</cp:lastModifiedBy>
  <cp:revision>67</cp:revision>
  <dcterms:modified xsi:type="dcterms:W3CDTF">2022-10-12T05:40:56Z</dcterms:modified>
</cp:coreProperties>
</file>